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4" autoAdjust="0"/>
    <p:restoredTop sz="94660"/>
  </p:normalViewPr>
  <p:slideViewPr>
    <p:cSldViewPr>
      <p:cViewPr varScale="1">
        <p:scale>
          <a:sx n="42" d="100"/>
          <a:sy n="42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Образец заголовка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Образец подзаголовка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953329-6863-4004-9BCD-8A1E8DE89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FE351-0FCE-452E-905A-C687F235FE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EADB7-BE40-473C-933A-D46DD38903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310D8C2-CE75-480A-94F6-2286052F92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26DE75-A1F5-4EA4-84DE-5A76189F98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EE2B0B-A793-455D-9C23-AD1B7444E5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21AFA-E414-4368-BB79-F8F892FB9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845C-C35F-4264-9912-E6E31B8CC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41C5E-3F8A-4432-A9ED-4E8C770558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FB01A-B2CE-4E97-8D58-CCE4C81F71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D6C13-7F73-4DAB-91D5-60A209CBE2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8A433-DB18-4ABB-8B54-71C88890E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04CB0-3CAD-41C4-A3F7-7599AFD99A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E4A80-FEC4-4CF7-91F8-5107510584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328335-D8E1-4B8F-9D9A-88C9279F04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2908300"/>
          </a:xfrm>
        </p:spPr>
        <p:txBody>
          <a:bodyPr/>
          <a:lstStyle/>
          <a:p>
            <a:r>
              <a:rPr lang="ru-RU" sz="4800" b="1">
                <a:solidFill>
                  <a:srgbClr val="FF0066"/>
                </a:solidFill>
              </a:rPr>
              <a:t>Самостоятельные и служебные части речи.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/>
              <a:t>Конструкт урока для 5 класса</a:t>
            </a:r>
          </a:p>
          <a:p>
            <a:r>
              <a:rPr lang="ru-RU" sz="2400" b="1"/>
              <a:t>Н.Н.Устьянцевой, учителя русского языка и литературы МАОУ СОШ №34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solidFill>
                  <a:srgbClr val="FF0066"/>
                </a:solidFill>
              </a:rPr>
              <a:t>Цель:</a:t>
            </a:r>
            <a:r>
              <a:rPr lang="ru-RU" sz="3200" b="1"/>
              <a:t> формирование лингвистической компетенции через  углубление и расширение знаний о частях речи.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 b="1">
                <a:solidFill>
                  <a:srgbClr val="FF0066"/>
                </a:solidFill>
              </a:rPr>
              <a:t>Задачи: </a:t>
            </a:r>
          </a:p>
          <a:p>
            <a:r>
              <a:rPr lang="ru-RU" sz="2800"/>
              <a:t>обобщить и систематизировать знания о грамматических признаках частей речи;</a:t>
            </a:r>
          </a:p>
          <a:p>
            <a:r>
              <a:rPr lang="ru-RU" sz="2800"/>
              <a:t> познакомить учащихся с признаками самостоятельных и служебных частей речи;</a:t>
            </a:r>
          </a:p>
          <a:p>
            <a:r>
              <a:rPr lang="ru-RU" sz="2800"/>
              <a:t> формировать навык создания текстов с использованием различных морфологических средств;</a:t>
            </a:r>
          </a:p>
          <a:p>
            <a:r>
              <a:rPr lang="ru-RU" sz="2800"/>
              <a:t>совершенствовать УУД.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66"/>
                </a:solidFill>
              </a:rPr>
              <a:t>Психологический настрой.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indent="20638">
              <a:buFontTx/>
              <a:buNone/>
            </a:pPr>
            <a:r>
              <a:rPr lang="ru-RU" sz="2800" dirty="0"/>
              <a:t>Многие русские слова сами по себе излучают поэзию, подобно тому, как драгоценные камни излучают таинственный блеск…</a:t>
            </a:r>
          </a:p>
          <a:p>
            <a:pPr indent="20638">
              <a:buFontTx/>
              <a:buNone/>
            </a:pPr>
            <a:r>
              <a:rPr lang="ru-RU" sz="2800" dirty="0"/>
              <a:t>К. Г. Паустовский </a:t>
            </a:r>
          </a:p>
        </p:txBody>
      </p:sp>
      <p:pic>
        <p:nvPicPr>
          <p:cNvPr id="25606" name="Picture 6" descr="Фото0064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00563" y="1412875"/>
            <a:ext cx="4397375" cy="3298825"/>
          </a:xfrm>
          <a:noFill/>
          <a:ln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66"/>
                </a:solidFill>
              </a:rPr>
              <a:t>Вызов.</a:t>
            </a:r>
            <a:r>
              <a:rPr lang="ru-RU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b="1"/>
              <a:t>Гипотеза: существуют слова, которые имеют или не имеют самостоятельного значения.</a:t>
            </a:r>
          </a:p>
          <a:p>
            <a:r>
              <a:rPr lang="ru-RU" sz="3600" b="1"/>
              <a:t>Уч-ся сами формулируют тему и задачи урока.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66"/>
                </a:solidFill>
              </a:rPr>
              <a:t>Осмысление.</a:t>
            </a:r>
            <a:r>
              <a:rPr lang="ru-RU"/>
              <a:t> 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800" b="1"/>
              <a:t>Работа в группах</a:t>
            </a:r>
            <a:r>
              <a:rPr lang="ru-RU" sz="2800"/>
              <a:t>: анализ текста.</a:t>
            </a:r>
          </a:p>
          <a:p>
            <a:r>
              <a:rPr lang="ru-RU" sz="2800"/>
              <a:t>Маркирование текста (прием инсерт). </a:t>
            </a:r>
          </a:p>
        </p:txBody>
      </p:sp>
      <p:pic>
        <p:nvPicPr>
          <p:cNvPr id="28678" name="Picture 6" descr="Фото0066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3850" y="1268413"/>
            <a:ext cx="3463925" cy="2598737"/>
          </a:xfrm>
          <a:noFill/>
          <a:ln/>
        </p:spPr>
      </p:pic>
      <p:pic>
        <p:nvPicPr>
          <p:cNvPr id="28679" name="Picture 7" descr="Фото001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35375" y="3933825"/>
            <a:ext cx="3592513" cy="2695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FF0066"/>
                </a:solidFill>
              </a:rPr>
              <a:t>Лингвистическая лаборатория.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/>
              <a:t>Работа с учебником.</a:t>
            </a:r>
          </a:p>
          <a:p>
            <a:r>
              <a:rPr lang="ru-RU" sz="2800"/>
              <a:t>«Бортовой журнал» </a:t>
            </a:r>
          </a:p>
        </p:txBody>
      </p:sp>
      <p:pic>
        <p:nvPicPr>
          <p:cNvPr id="30727" name="Picture 7" descr="Фото002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0" y="1485900"/>
            <a:ext cx="3778250" cy="2833688"/>
          </a:xfrm>
        </p:spPr>
      </p:pic>
      <p:pic>
        <p:nvPicPr>
          <p:cNvPr id="30730" name="Picture 10" descr="Фото0023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827088" y="3068638"/>
            <a:ext cx="4392612" cy="32956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66"/>
                </a:solidFill>
              </a:rPr>
              <a:t>Рефлексия.</a:t>
            </a:r>
            <a:r>
              <a:rPr lang="ru-RU"/>
              <a:t> 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 b="1"/>
              <a:t>Ромашка Блума (ромашка вопросов).</a:t>
            </a:r>
            <a:r>
              <a:rPr lang="ru-RU" sz="2800"/>
              <a:t> </a:t>
            </a:r>
          </a:p>
        </p:txBody>
      </p:sp>
      <p:pic>
        <p:nvPicPr>
          <p:cNvPr id="32774" name="Picture 6" descr="Фото0022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779838" y="1412875"/>
            <a:ext cx="4830762" cy="36226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нструкт урока">
  <a:themeElements>
    <a:clrScheme name="конструкт урока 1">
      <a:dk1>
        <a:srgbClr val="000000"/>
      </a:dk1>
      <a:lt1>
        <a:srgbClr val="E7FBDE"/>
      </a:lt1>
      <a:dk2>
        <a:srgbClr val="000000"/>
      </a:dk2>
      <a:lt2>
        <a:srgbClr val="B2B2B2"/>
      </a:lt2>
      <a:accent1>
        <a:srgbClr val="A5F384"/>
      </a:accent1>
      <a:accent2>
        <a:srgbClr val="53D41B"/>
      </a:accent2>
      <a:accent3>
        <a:srgbClr val="F1FDEC"/>
      </a:accent3>
      <a:accent4>
        <a:srgbClr val="000000"/>
      </a:accent4>
      <a:accent5>
        <a:srgbClr val="CFF8C2"/>
      </a:accent5>
      <a:accent6>
        <a:srgbClr val="4AC017"/>
      </a:accent6>
      <a:hlink>
        <a:srgbClr val="266B00"/>
      </a:hlink>
      <a:folHlink>
        <a:srgbClr val="1F4908"/>
      </a:folHlink>
    </a:clrScheme>
    <a:fontScheme name="конструкт урока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онструкт урока 1">
        <a:dk1>
          <a:srgbClr val="000000"/>
        </a:dk1>
        <a:lt1>
          <a:srgbClr val="E7FBDE"/>
        </a:lt1>
        <a:dk2>
          <a:srgbClr val="000000"/>
        </a:dk2>
        <a:lt2>
          <a:srgbClr val="B2B2B2"/>
        </a:lt2>
        <a:accent1>
          <a:srgbClr val="A5F384"/>
        </a:accent1>
        <a:accent2>
          <a:srgbClr val="53D41B"/>
        </a:accent2>
        <a:accent3>
          <a:srgbClr val="F1FDEC"/>
        </a:accent3>
        <a:accent4>
          <a:srgbClr val="000000"/>
        </a:accent4>
        <a:accent5>
          <a:srgbClr val="CFF8C2"/>
        </a:accent5>
        <a:accent6>
          <a:srgbClr val="4AC017"/>
        </a:accent6>
        <a:hlink>
          <a:srgbClr val="266B00"/>
        </a:hlink>
        <a:folHlink>
          <a:srgbClr val="1F49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структ урока 2">
        <a:dk1>
          <a:srgbClr val="000000"/>
        </a:dk1>
        <a:lt1>
          <a:srgbClr val="E7FBDE"/>
        </a:lt1>
        <a:dk2>
          <a:srgbClr val="000000"/>
        </a:dk2>
        <a:lt2>
          <a:srgbClr val="B2B2B2"/>
        </a:lt2>
        <a:accent1>
          <a:srgbClr val="DCFF05"/>
        </a:accent1>
        <a:accent2>
          <a:srgbClr val="05A5FF"/>
        </a:accent2>
        <a:accent3>
          <a:srgbClr val="F1FDEC"/>
        </a:accent3>
        <a:accent4>
          <a:srgbClr val="000000"/>
        </a:accent4>
        <a:accent5>
          <a:srgbClr val="EBFFAA"/>
        </a:accent5>
        <a:accent6>
          <a:srgbClr val="0495E7"/>
        </a:accent6>
        <a:hlink>
          <a:srgbClr val="286B00"/>
        </a:hlink>
        <a:folHlink>
          <a:srgbClr val="004F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структ урока 3">
        <a:dk1>
          <a:srgbClr val="000000"/>
        </a:dk1>
        <a:lt1>
          <a:srgbClr val="E7FBDE"/>
        </a:lt1>
        <a:dk2>
          <a:srgbClr val="000000"/>
        </a:dk2>
        <a:lt2>
          <a:srgbClr val="B2B2B2"/>
        </a:lt2>
        <a:accent1>
          <a:srgbClr val="59FF05"/>
        </a:accent1>
        <a:accent2>
          <a:srgbClr val="FF6D05"/>
        </a:accent2>
        <a:accent3>
          <a:srgbClr val="F1FDEC"/>
        </a:accent3>
        <a:accent4>
          <a:srgbClr val="000000"/>
        </a:accent4>
        <a:accent5>
          <a:srgbClr val="B5FFAA"/>
        </a:accent5>
        <a:accent6>
          <a:srgbClr val="E76204"/>
        </a:accent6>
        <a:hlink>
          <a:srgbClr val="6B0036"/>
        </a:hlink>
        <a:folHlink>
          <a:srgbClr val="1D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структ урока 4">
        <a:dk1>
          <a:srgbClr val="000000"/>
        </a:dk1>
        <a:lt1>
          <a:srgbClr val="E7FBDE"/>
        </a:lt1>
        <a:dk2>
          <a:srgbClr val="000000"/>
        </a:dk2>
        <a:lt2>
          <a:srgbClr val="B2B2B2"/>
        </a:lt2>
        <a:accent1>
          <a:srgbClr val="FFC305"/>
        </a:accent1>
        <a:accent2>
          <a:srgbClr val="FF0E05"/>
        </a:accent2>
        <a:accent3>
          <a:srgbClr val="F1FDEC"/>
        </a:accent3>
        <a:accent4>
          <a:srgbClr val="000000"/>
        </a:accent4>
        <a:accent5>
          <a:srgbClr val="FFDEAA"/>
        </a:accent5>
        <a:accent6>
          <a:srgbClr val="E70C04"/>
        </a:accent6>
        <a:hlink>
          <a:srgbClr val="206B00"/>
        </a:hlink>
        <a:folHlink>
          <a:srgbClr val="1E00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структ урока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5F384"/>
        </a:accent1>
        <a:accent2>
          <a:srgbClr val="53D41B"/>
        </a:accent2>
        <a:accent3>
          <a:srgbClr val="FFFFFF"/>
        </a:accent3>
        <a:accent4>
          <a:srgbClr val="000000"/>
        </a:accent4>
        <a:accent5>
          <a:srgbClr val="CFF8C2"/>
        </a:accent5>
        <a:accent6>
          <a:srgbClr val="4AC017"/>
        </a:accent6>
        <a:hlink>
          <a:srgbClr val="266B00"/>
        </a:hlink>
        <a:folHlink>
          <a:srgbClr val="1F49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структ урока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CFF05"/>
        </a:accent1>
        <a:accent2>
          <a:srgbClr val="05A5FF"/>
        </a:accent2>
        <a:accent3>
          <a:srgbClr val="FFFFFF"/>
        </a:accent3>
        <a:accent4>
          <a:srgbClr val="000000"/>
        </a:accent4>
        <a:accent5>
          <a:srgbClr val="EBFFAA"/>
        </a:accent5>
        <a:accent6>
          <a:srgbClr val="0495E7"/>
        </a:accent6>
        <a:hlink>
          <a:srgbClr val="286B00"/>
        </a:hlink>
        <a:folHlink>
          <a:srgbClr val="004F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структ уро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FF05"/>
        </a:accent1>
        <a:accent2>
          <a:srgbClr val="FF6D05"/>
        </a:accent2>
        <a:accent3>
          <a:srgbClr val="FFFFFF"/>
        </a:accent3>
        <a:accent4>
          <a:srgbClr val="000000"/>
        </a:accent4>
        <a:accent5>
          <a:srgbClr val="B5FFAA"/>
        </a:accent5>
        <a:accent6>
          <a:srgbClr val="E76204"/>
        </a:accent6>
        <a:hlink>
          <a:srgbClr val="6B0036"/>
        </a:hlink>
        <a:folHlink>
          <a:srgbClr val="1D6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структ урока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305"/>
        </a:accent1>
        <a:accent2>
          <a:srgbClr val="FF0E05"/>
        </a:accent2>
        <a:accent3>
          <a:srgbClr val="FFFFFF"/>
        </a:accent3>
        <a:accent4>
          <a:srgbClr val="000000"/>
        </a:accent4>
        <a:accent5>
          <a:srgbClr val="FFDEAA"/>
        </a:accent5>
        <a:accent6>
          <a:srgbClr val="E70C04"/>
        </a:accent6>
        <a:hlink>
          <a:srgbClr val="206B00"/>
        </a:hlink>
        <a:folHlink>
          <a:srgbClr val="1E00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конструкт урока</Template>
  <TotalTime>29</TotalTime>
  <Words>157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Arial</vt:lpstr>
      <vt:lpstr>конструкт урока</vt:lpstr>
      <vt:lpstr>Самостоятельные и служебные части речи.</vt:lpstr>
      <vt:lpstr>Цель: формирование лингвистической компетенции через  углубление и расширение знаний о частях речи.</vt:lpstr>
      <vt:lpstr>Психологический настрой.</vt:lpstr>
      <vt:lpstr>Вызов. </vt:lpstr>
      <vt:lpstr>Осмысление. </vt:lpstr>
      <vt:lpstr>Лингвистическая лаборатория.</vt:lpstr>
      <vt:lpstr>Рефлексия. </vt:lpstr>
    </vt:vector>
  </TitlesOfParts>
  <Company>metall-komplekt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Самостоятельные и служебные части речи.</dc:title>
  <dc:creator>Устьянцева Наталья Николаевна</dc:creator>
  <cp:lastModifiedBy>re</cp:lastModifiedBy>
  <cp:revision>9</cp:revision>
  <dcterms:created xsi:type="dcterms:W3CDTF">2005-12-31T18:42:22Z</dcterms:created>
  <dcterms:modified xsi:type="dcterms:W3CDTF">2014-07-07T17:43:46Z</dcterms:modified>
</cp:coreProperties>
</file>