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266" r:id="rId2"/>
    <p:sldId id="298" r:id="rId3"/>
    <p:sldId id="284" r:id="rId4"/>
    <p:sldId id="300" r:id="rId5"/>
    <p:sldId id="286" r:id="rId6"/>
    <p:sldId id="287" r:id="rId7"/>
    <p:sldId id="303" r:id="rId8"/>
    <p:sldId id="289" r:id="rId9"/>
    <p:sldId id="291" r:id="rId10"/>
    <p:sldId id="261" r:id="rId11"/>
    <p:sldId id="299" r:id="rId12"/>
    <p:sldId id="304" r:id="rId13"/>
    <p:sldId id="275" r:id="rId14"/>
    <p:sldId id="262" r:id="rId15"/>
    <p:sldId id="305" r:id="rId16"/>
    <p:sldId id="293" r:id="rId17"/>
    <p:sldId id="302" r:id="rId18"/>
    <p:sldId id="267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99"/>
    <a:srgbClr val="00003E"/>
    <a:srgbClr val="FF0066"/>
    <a:srgbClr val="660033"/>
    <a:srgbClr val="00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AD16B-2779-4440-988E-CF21ECFC4C37}" type="datetimeFigureOut">
              <a:rPr lang="ru-RU"/>
              <a:pPr>
                <a:defRPr/>
              </a:pPr>
              <a:t>07.07.2014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1DB7AC-1156-4B9D-9AB8-BE64D9BC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7D65D-CD05-446E-8D4D-1E24CC5BA8F7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16743-D19F-49FF-8F11-25915EE148A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ЦО № 936 Ильина О.Е.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D08C-D2FB-4522-A672-AF4F7F82E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2D81-9449-4170-87FF-40A0E29C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10E-E93C-4BC4-B1D6-76FA576AC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F993-2F57-491C-8A27-7E27CCF8B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779A-F711-4B92-A21F-DE715944E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128F-86B1-451A-8280-96228E3C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7132-3F0D-4972-9A6B-570AD6D79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8424-BA71-4959-A19D-38B5DA9E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00FF-58B0-43F2-919D-E4B955023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AFD6-E66F-4390-83CA-AF70B27AC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717E-5BC3-48B9-9347-16320C1D6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B6B5-00A7-4333-90C2-8861C10CF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EC7410-F959-4B57-8450-E7FB594F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13.12.13\&#1073;&#1091;&#1082;&#1074;&#1072;%20&#1092;.wmv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412875"/>
            <a:ext cx="479266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624638" cy="1150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DF95D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"/>
                <a:cs typeface="Arial"/>
              </a:rPr>
              <a:t>Приглашаем на урок!</a:t>
            </a: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>
            <a:off x="2484438" y="5373688"/>
            <a:ext cx="3943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Обучение грамоте</a:t>
            </a:r>
          </a:p>
          <a:p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 1 класс</a:t>
            </a:r>
          </a:p>
          <a:p>
            <a:endParaRPr lang="ru-RU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 descr="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428625"/>
            <a:ext cx="2592388" cy="3194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9342" name="Picture 14" descr="Default-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28625"/>
            <a:ext cx="2520950" cy="326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ножниц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929063"/>
            <a:ext cx="37830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антик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4071938"/>
            <a:ext cx="407193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аз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68538" y="333375"/>
            <a:ext cx="1871662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ет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825" y="2924175"/>
            <a:ext cx="26162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илин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140200" y="2205038"/>
            <a:ext cx="2700338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нарь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59563" y="3429000"/>
            <a:ext cx="2303462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11638" y="260350"/>
            <a:ext cx="720725" cy="647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638" y="908050"/>
            <a:ext cx="1584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211638" y="260350"/>
            <a:ext cx="720725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284663" y="333375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2292615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Вв</a:t>
            </a:r>
            <a:endParaRPr lang="ru-RU" sz="15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92550" y="0"/>
            <a:ext cx="2951450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Фф</a:t>
            </a:r>
            <a:endParaRPr lang="ru-RU" sz="15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Разделить слова на две группы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кто?     что?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715375" cy="398303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фонарь     салфетка     фокусник</a:t>
            </a:r>
          </a:p>
          <a:p>
            <a:pPr>
              <a:buFontTx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кофта     фотограф    телефон  дельфин         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normal_%F1%EE%EB%ED%FB%F8%EA%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0363" y="0"/>
            <a:ext cx="37036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285750" y="1143000"/>
            <a:ext cx="5689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кто?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что?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фокусник      фонарь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фотограф     салфетка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дельфин        кофта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                 телефон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68313" y="2565400"/>
            <a:ext cx="8207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3600">
              <a:solidFill>
                <a:srgbClr val="CC0000"/>
              </a:solidFill>
            </a:endParaRPr>
          </a:p>
          <a:p>
            <a:pPr algn="l"/>
            <a:r>
              <a:rPr lang="ru-RU" sz="3600">
                <a:solidFill>
                  <a:srgbClr val="CC0000"/>
                </a:solidFill>
              </a:rPr>
              <a:t> </a:t>
            </a:r>
            <a:endParaRPr lang="ru-RU" sz="3600">
              <a:solidFill>
                <a:srgbClr val="9900CC"/>
              </a:solidFill>
            </a:endParaRPr>
          </a:p>
          <a:p>
            <a:pPr algn="l"/>
            <a:r>
              <a:rPr lang="ru-RU" sz="3600"/>
              <a:t>                 </a:t>
            </a:r>
          </a:p>
        </p:txBody>
      </p:sp>
      <p:pic>
        <p:nvPicPr>
          <p:cNvPr id="14341" name="Рисунок 17" descr="Рисунок1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57200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          вещи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конфеты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зефир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вафли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кефир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картофель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какао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кофе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7145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туфли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салфетки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фартук</a:t>
            </a:r>
          </a:p>
        </p:txBody>
      </p:sp>
      <p:pic>
        <p:nvPicPr>
          <p:cNvPr id="15365" name="Picture 11" descr="normal_%F1%EE%EB%ED%FB%F8%EA%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786188"/>
            <a:ext cx="34290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0125" y="1214438"/>
            <a:ext cx="72009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Познакомиться с….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Учиться отличать…. 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Научиться читать….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endParaRPr lang="ru-RU" sz="3600" dirty="0">
              <a:solidFill>
                <a:srgbClr val="000066"/>
              </a:solidFill>
            </a:endParaRPr>
          </a:p>
          <a:p>
            <a:pPr algn="l">
              <a:defRPr/>
            </a:pPr>
            <a:r>
              <a:rPr lang="ru-RU" sz="3600" dirty="0">
                <a:solidFill>
                  <a:srgbClr val="FF0000"/>
                </a:solidFill>
              </a:rPr>
              <a:t>  </a:t>
            </a:r>
          </a:p>
          <a:p>
            <a:pPr algn="l">
              <a:defRPr/>
            </a:pPr>
            <a:r>
              <a:rPr lang="ru-RU" sz="3600" dirty="0">
                <a:solidFill>
                  <a:srgbClr val="FF0000"/>
                </a:solidFill>
              </a:rPr>
              <a:t>        </a:t>
            </a:r>
          </a:p>
        </p:txBody>
      </p:sp>
      <p:pic>
        <p:nvPicPr>
          <p:cNvPr id="16387" name="Рисунок 17" descr="Рисунок1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44291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1500" y="1214438"/>
            <a:ext cx="6048375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  <a:r>
              <a:rPr lang="ru-RU" sz="6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28688" y="2786063"/>
            <a:ext cx="74898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согласный, глухой,    твердый.</a:t>
            </a:r>
          </a:p>
          <a:p>
            <a:pPr algn="l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 согласный, глухой, мягкий.</a:t>
            </a:r>
          </a:p>
        </p:txBody>
      </p:sp>
      <p:pic>
        <p:nvPicPr>
          <p:cNvPr id="17412" name="Picture 11" descr="normal_%F1%EE%EB%ED%FB%F8%EA%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88" y="214313"/>
            <a:ext cx="307181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7" descr="Рисунок1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535781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153400" cy="23622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z="4600" b="1" smtClean="0">
                <a:solidFill>
                  <a:srgbClr val="000099"/>
                </a:solidFill>
              </a:rPr>
              <a:t>Мы сегодня молодцы,</a:t>
            </a:r>
          </a:p>
          <a:p>
            <a:pPr>
              <a:buFontTx/>
              <a:buNone/>
            </a:pPr>
            <a:r>
              <a:rPr lang="ru-RU" sz="4600" b="1" smtClean="0">
                <a:solidFill>
                  <a:srgbClr val="000099"/>
                </a:solidFill>
              </a:rPr>
              <a:t>	постарались от души!</a:t>
            </a:r>
          </a:p>
        </p:txBody>
      </p:sp>
      <p:pic>
        <p:nvPicPr>
          <p:cNvPr id="18435" name="Рисунок 5" descr="снежин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572000"/>
            <a:ext cx="17859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снежинк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643313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снежинк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748213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снежинка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3643313"/>
            <a:ext cx="178593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O01777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981075"/>
            <a:ext cx="2722562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4897438" cy="1800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6404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Спасибо за работу!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3860800"/>
            <a:ext cx="6481763" cy="2806700"/>
            <a:chOff x="567" y="1344"/>
            <a:chExt cx="4083" cy="1768"/>
          </a:xfrm>
        </p:grpSpPr>
        <p:grpSp>
          <p:nvGrpSpPr>
            <p:cNvPr id="19461" name="Group 8"/>
            <p:cNvGrpSpPr>
              <a:grpSpLocks/>
            </p:cNvGrpSpPr>
            <p:nvPr/>
          </p:nvGrpSpPr>
          <p:grpSpPr bwMode="auto">
            <a:xfrm>
              <a:off x="567" y="1344"/>
              <a:ext cx="2281" cy="1624"/>
              <a:chOff x="584" y="1353"/>
              <a:chExt cx="2281" cy="1624"/>
            </a:xfrm>
          </p:grpSpPr>
          <p:sp>
            <p:nvSpPr>
              <p:cNvPr id="19476" name="Freeform 9"/>
              <p:cNvSpPr>
                <a:spLocks/>
              </p:cNvSpPr>
              <p:nvPr/>
            </p:nvSpPr>
            <p:spPr bwMode="auto">
              <a:xfrm>
                <a:off x="741" y="1490"/>
                <a:ext cx="566" cy="521"/>
              </a:xfrm>
              <a:custGeom>
                <a:avLst/>
                <a:gdLst>
                  <a:gd name="T0" fmla="*/ 566 w 566"/>
                  <a:gd name="T1" fmla="*/ 521 h 521"/>
                  <a:gd name="T2" fmla="*/ 539 w 566"/>
                  <a:gd name="T3" fmla="*/ 174 h 521"/>
                  <a:gd name="T4" fmla="*/ 466 w 566"/>
                  <a:gd name="T5" fmla="*/ 46 h 521"/>
                  <a:gd name="T6" fmla="*/ 457 w 566"/>
                  <a:gd name="T7" fmla="*/ 19 h 521"/>
                  <a:gd name="T8" fmla="*/ 402 w 566"/>
                  <a:gd name="T9" fmla="*/ 0 h 521"/>
                  <a:gd name="T10" fmla="*/ 210 w 566"/>
                  <a:gd name="T11" fmla="*/ 37 h 521"/>
                  <a:gd name="T12" fmla="*/ 173 w 566"/>
                  <a:gd name="T13" fmla="*/ 55 h 521"/>
                  <a:gd name="T14" fmla="*/ 118 w 566"/>
                  <a:gd name="T15" fmla="*/ 73 h 521"/>
                  <a:gd name="T16" fmla="*/ 27 w 566"/>
                  <a:gd name="T17" fmla="*/ 165 h 521"/>
                  <a:gd name="T18" fmla="*/ 18 w 566"/>
                  <a:gd name="T19" fmla="*/ 192 h 521"/>
                  <a:gd name="T20" fmla="*/ 0 w 566"/>
                  <a:gd name="T21" fmla="*/ 211 h 5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6"/>
                  <a:gd name="T34" fmla="*/ 0 h 521"/>
                  <a:gd name="T35" fmla="*/ 566 w 566"/>
                  <a:gd name="T36" fmla="*/ 521 h 5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6" h="521">
                    <a:moveTo>
                      <a:pt x="566" y="521"/>
                    </a:moveTo>
                    <a:cubicBezTo>
                      <a:pt x="529" y="411"/>
                      <a:pt x="556" y="289"/>
                      <a:pt x="539" y="174"/>
                    </a:cubicBezTo>
                    <a:cubicBezTo>
                      <a:pt x="531" y="123"/>
                      <a:pt x="488" y="89"/>
                      <a:pt x="466" y="46"/>
                    </a:cubicBezTo>
                    <a:cubicBezTo>
                      <a:pt x="462" y="38"/>
                      <a:pt x="465" y="25"/>
                      <a:pt x="457" y="19"/>
                    </a:cubicBezTo>
                    <a:cubicBezTo>
                      <a:pt x="441" y="8"/>
                      <a:pt x="402" y="0"/>
                      <a:pt x="402" y="0"/>
                    </a:cubicBezTo>
                    <a:cubicBezTo>
                      <a:pt x="342" y="7"/>
                      <a:pt x="266" y="10"/>
                      <a:pt x="210" y="37"/>
                    </a:cubicBezTo>
                    <a:cubicBezTo>
                      <a:pt x="198" y="43"/>
                      <a:pt x="186" y="50"/>
                      <a:pt x="173" y="55"/>
                    </a:cubicBezTo>
                    <a:cubicBezTo>
                      <a:pt x="155" y="62"/>
                      <a:pt x="118" y="73"/>
                      <a:pt x="118" y="73"/>
                    </a:cubicBezTo>
                    <a:cubicBezTo>
                      <a:pt x="88" y="105"/>
                      <a:pt x="47" y="124"/>
                      <a:pt x="27" y="165"/>
                    </a:cubicBezTo>
                    <a:cubicBezTo>
                      <a:pt x="23" y="174"/>
                      <a:pt x="23" y="184"/>
                      <a:pt x="18" y="192"/>
                    </a:cubicBezTo>
                    <a:cubicBezTo>
                      <a:pt x="14" y="200"/>
                      <a:pt x="0" y="211"/>
                      <a:pt x="0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Freeform 10"/>
              <p:cNvSpPr>
                <a:spLocks/>
              </p:cNvSpPr>
              <p:nvPr/>
            </p:nvSpPr>
            <p:spPr bwMode="auto">
              <a:xfrm>
                <a:off x="2322" y="1353"/>
                <a:ext cx="543" cy="686"/>
              </a:xfrm>
              <a:custGeom>
                <a:avLst/>
                <a:gdLst>
                  <a:gd name="T0" fmla="*/ 0 w 543"/>
                  <a:gd name="T1" fmla="*/ 631 h 686"/>
                  <a:gd name="T2" fmla="*/ 247 w 543"/>
                  <a:gd name="T3" fmla="*/ 238 h 686"/>
                  <a:gd name="T4" fmla="*/ 476 w 543"/>
                  <a:gd name="T5" fmla="*/ 0 h 686"/>
                  <a:gd name="T6" fmla="*/ 540 w 543"/>
                  <a:gd name="T7" fmla="*/ 101 h 686"/>
                  <a:gd name="T8" fmla="*/ 540 w 543"/>
                  <a:gd name="T9" fmla="*/ 686 h 6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3"/>
                  <a:gd name="T16" fmla="*/ 0 h 686"/>
                  <a:gd name="T17" fmla="*/ 543 w 543"/>
                  <a:gd name="T18" fmla="*/ 686 h 6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3" h="686">
                    <a:moveTo>
                      <a:pt x="0" y="631"/>
                    </a:moveTo>
                    <a:cubicBezTo>
                      <a:pt x="76" y="496"/>
                      <a:pt x="166" y="369"/>
                      <a:pt x="247" y="238"/>
                    </a:cubicBezTo>
                    <a:cubicBezTo>
                      <a:pt x="302" y="148"/>
                      <a:pt x="368" y="35"/>
                      <a:pt x="476" y="0"/>
                    </a:cubicBezTo>
                    <a:cubicBezTo>
                      <a:pt x="519" y="11"/>
                      <a:pt x="539" y="53"/>
                      <a:pt x="540" y="101"/>
                    </a:cubicBezTo>
                    <a:cubicBezTo>
                      <a:pt x="543" y="296"/>
                      <a:pt x="540" y="491"/>
                      <a:pt x="540" y="68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78" name="Group 11"/>
              <p:cNvGrpSpPr>
                <a:grpSpLocks/>
              </p:cNvGrpSpPr>
              <p:nvPr/>
            </p:nvGrpSpPr>
            <p:grpSpPr bwMode="auto">
              <a:xfrm>
                <a:off x="584" y="1573"/>
                <a:ext cx="2261" cy="1404"/>
                <a:chOff x="584" y="1573"/>
                <a:chExt cx="2261" cy="1404"/>
              </a:xfrm>
            </p:grpSpPr>
            <p:sp>
              <p:nvSpPr>
                <p:cNvPr id="19479" name="AutoShape 12"/>
                <p:cNvSpPr>
                  <a:spLocks noChangeArrowheads="1"/>
                </p:cNvSpPr>
                <p:nvPr/>
              </p:nvSpPr>
              <p:spPr bwMode="auto">
                <a:xfrm flipH="1" flipV="1">
                  <a:off x="2426" y="2251"/>
                  <a:ext cx="46" cy="136"/>
                </a:xfrm>
                <a:prstGeom prst="flowChartOnlineStorage">
                  <a:avLst/>
                </a:prstGeom>
                <a:solidFill>
                  <a:srgbClr val="FFDEB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80" name="AutoShape 13"/>
                <p:cNvSpPr>
                  <a:spLocks noChangeArrowheads="1"/>
                </p:cNvSpPr>
                <p:nvPr/>
              </p:nvSpPr>
              <p:spPr bwMode="auto">
                <a:xfrm>
                  <a:off x="1156" y="1797"/>
                  <a:ext cx="1270" cy="118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DEB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81" name="AutoShape 14"/>
                <p:cNvSpPr>
                  <a:spLocks noChangeArrowheads="1"/>
                </p:cNvSpPr>
                <p:nvPr/>
              </p:nvSpPr>
              <p:spPr bwMode="auto">
                <a:xfrm rot="-7780309">
                  <a:off x="1109" y="1617"/>
                  <a:ext cx="317" cy="768"/>
                </a:xfrm>
                <a:prstGeom prst="flowChartCollat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82" name="AutoShape 15"/>
                <p:cNvSpPr>
                  <a:spLocks noChangeArrowheads="1"/>
                </p:cNvSpPr>
                <p:nvPr/>
              </p:nvSpPr>
              <p:spPr bwMode="auto">
                <a:xfrm rot="-2487517">
                  <a:off x="2154" y="1616"/>
                  <a:ext cx="317" cy="768"/>
                </a:xfrm>
                <a:prstGeom prst="flowChartCollat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83" name="Freeform 16"/>
                <p:cNvSpPr>
                  <a:spLocks/>
                </p:cNvSpPr>
                <p:nvPr/>
              </p:nvSpPr>
              <p:spPr bwMode="auto">
                <a:xfrm>
                  <a:off x="584" y="1741"/>
                  <a:ext cx="723" cy="474"/>
                </a:xfrm>
                <a:custGeom>
                  <a:avLst/>
                  <a:gdLst>
                    <a:gd name="T0" fmla="*/ 723 w 723"/>
                    <a:gd name="T1" fmla="*/ 298 h 474"/>
                    <a:gd name="T2" fmla="*/ 504 w 723"/>
                    <a:gd name="T3" fmla="*/ 60 h 474"/>
                    <a:gd name="T4" fmla="*/ 413 w 723"/>
                    <a:gd name="T5" fmla="*/ 24 h 474"/>
                    <a:gd name="T6" fmla="*/ 193 w 723"/>
                    <a:gd name="T7" fmla="*/ 51 h 474"/>
                    <a:gd name="T8" fmla="*/ 111 w 723"/>
                    <a:gd name="T9" fmla="*/ 161 h 474"/>
                    <a:gd name="T10" fmla="*/ 83 w 723"/>
                    <a:gd name="T11" fmla="*/ 197 h 474"/>
                    <a:gd name="T12" fmla="*/ 38 w 723"/>
                    <a:gd name="T13" fmla="*/ 334 h 474"/>
                    <a:gd name="T14" fmla="*/ 19 w 723"/>
                    <a:gd name="T15" fmla="*/ 417 h 474"/>
                    <a:gd name="T16" fmla="*/ 1 w 723"/>
                    <a:gd name="T17" fmla="*/ 462 h 4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23"/>
                    <a:gd name="T28" fmla="*/ 0 h 474"/>
                    <a:gd name="T29" fmla="*/ 723 w 723"/>
                    <a:gd name="T30" fmla="*/ 474 h 4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23" h="474">
                      <a:moveTo>
                        <a:pt x="723" y="298"/>
                      </a:moveTo>
                      <a:cubicBezTo>
                        <a:pt x="681" y="192"/>
                        <a:pt x="597" y="122"/>
                        <a:pt x="504" y="60"/>
                      </a:cubicBezTo>
                      <a:cubicBezTo>
                        <a:pt x="481" y="45"/>
                        <a:pt x="442" y="44"/>
                        <a:pt x="413" y="24"/>
                      </a:cubicBezTo>
                      <a:cubicBezTo>
                        <a:pt x="380" y="26"/>
                        <a:pt x="245" y="0"/>
                        <a:pt x="193" y="51"/>
                      </a:cubicBezTo>
                      <a:cubicBezTo>
                        <a:pt x="165" y="78"/>
                        <a:pt x="132" y="133"/>
                        <a:pt x="111" y="161"/>
                      </a:cubicBezTo>
                      <a:cubicBezTo>
                        <a:pt x="102" y="173"/>
                        <a:pt x="83" y="197"/>
                        <a:pt x="83" y="197"/>
                      </a:cubicBezTo>
                      <a:cubicBezTo>
                        <a:pt x="68" y="243"/>
                        <a:pt x="53" y="288"/>
                        <a:pt x="38" y="334"/>
                      </a:cubicBezTo>
                      <a:cubicBezTo>
                        <a:pt x="29" y="361"/>
                        <a:pt x="28" y="390"/>
                        <a:pt x="19" y="417"/>
                      </a:cubicBezTo>
                      <a:cubicBezTo>
                        <a:pt x="0" y="474"/>
                        <a:pt x="1" y="436"/>
                        <a:pt x="1" y="4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4" name="Freeform 17"/>
                <p:cNvSpPr>
                  <a:spLocks/>
                </p:cNvSpPr>
                <p:nvPr/>
              </p:nvSpPr>
              <p:spPr bwMode="auto">
                <a:xfrm>
                  <a:off x="722" y="1879"/>
                  <a:ext cx="513" cy="334"/>
                </a:xfrm>
                <a:custGeom>
                  <a:avLst/>
                  <a:gdLst>
                    <a:gd name="T0" fmla="*/ 512 w 513"/>
                    <a:gd name="T1" fmla="*/ 132 h 334"/>
                    <a:gd name="T2" fmla="*/ 503 w 513"/>
                    <a:gd name="T3" fmla="*/ 96 h 334"/>
                    <a:gd name="T4" fmla="*/ 430 w 513"/>
                    <a:gd name="T5" fmla="*/ 78 h 334"/>
                    <a:gd name="T6" fmla="*/ 384 w 513"/>
                    <a:gd name="T7" fmla="*/ 59 h 334"/>
                    <a:gd name="T8" fmla="*/ 348 w 513"/>
                    <a:gd name="T9" fmla="*/ 41 h 334"/>
                    <a:gd name="T10" fmla="*/ 275 w 513"/>
                    <a:gd name="T11" fmla="*/ 32 h 334"/>
                    <a:gd name="T12" fmla="*/ 83 w 513"/>
                    <a:gd name="T13" fmla="*/ 187 h 334"/>
                    <a:gd name="T14" fmla="*/ 46 w 513"/>
                    <a:gd name="T15" fmla="*/ 288 h 334"/>
                    <a:gd name="T16" fmla="*/ 0 w 513"/>
                    <a:gd name="T17" fmla="*/ 334 h 3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3"/>
                    <a:gd name="T28" fmla="*/ 0 h 334"/>
                    <a:gd name="T29" fmla="*/ 513 w 513"/>
                    <a:gd name="T30" fmla="*/ 334 h 3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3" h="334">
                      <a:moveTo>
                        <a:pt x="512" y="132"/>
                      </a:moveTo>
                      <a:cubicBezTo>
                        <a:pt x="509" y="120"/>
                        <a:pt x="513" y="103"/>
                        <a:pt x="503" y="96"/>
                      </a:cubicBezTo>
                      <a:cubicBezTo>
                        <a:pt x="482" y="82"/>
                        <a:pt x="454" y="84"/>
                        <a:pt x="430" y="78"/>
                      </a:cubicBezTo>
                      <a:cubicBezTo>
                        <a:pt x="414" y="74"/>
                        <a:pt x="399" y="66"/>
                        <a:pt x="384" y="59"/>
                      </a:cubicBezTo>
                      <a:cubicBezTo>
                        <a:pt x="372" y="53"/>
                        <a:pt x="361" y="44"/>
                        <a:pt x="348" y="41"/>
                      </a:cubicBezTo>
                      <a:cubicBezTo>
                        <a:pt x="324" y="35"/>
                        <a:pt x="299" y="35"/>
                        <a:pt x="275" y="32"/>
                      </a:cubicBezTo>
                      <a:cubicBezTo>
                        <a:pt x="175" y="0"/>
                        <a:pt x="131" y="123"/>
                        <a:pt x="83" y="187"/>
                      </a:cubicBezTo>
                      <a:cubicBezTo>
                        <a:pt x="78" y="209"/>
                        <a:pt x="60" y="269"/>
                        <a:pt x="46" y="288"/>
                      </a:cubicBezTo>
                      <a:cubicBezTo>
                        <a:pt x="33" y="305"/>
                        <a:pt x="0" y="334"/>
                        <a:pt x="0" y="3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5" name="Freeform 18"/>
                <p:cNvSpPr>
                  <a:spLocks/>
                </p:cNvSpPr>
                <p:nvPr/>
              </p:nvSpPr>
              <p:spPr bwMode="auto">
                <a:xfrm>
                  <a:off x="923" y="1573"/>
                  <a:ext cx="388" cy="457"/>
                </a:xfrm>
                <a:custGeom>
                  <a:avLst/>
                  <a:gdLst>
                    <a:gd name="T0" fmla="*/ 375 w 388"/>
                    <a:gd name="T1" fmla="*/ 457 h 457"/>
                    <a:gd name="T2" fmla="*/ 311 w 388"/>
                    <a:gd name="T3" fmla="*/ 118 h 457"/>
                    <a:gd name="T4" fmla="*/ 220 w 388"/>
                    <a:gd name="T5" fmla="*/ 36 h 457"/>
                    <a:gd name="T6" fmla="*/ 192 w 388"/>
                    <a:gd name="T7" fmla="*/ 18 h 457"/>
                    <a:gd name="T8" fmla="*/ 138 w 388"/>
                    <a:gd name="T9" fmla="*/ 0 h 457"/>
                    <a:gd name="T10" fmla="*/ 55 w 388"/>
                    <a:gd name="T11" fmla="*/ 9 h 457"/>
                    <a:gd name="T12" fmla="*/ 0 w 388"/>
                    <a:gd name="T13" fmla="*/ 64 h 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8"/>
                    <a:gd name="T22" fmla="*/ 0 h 457"/>
                    <a:gd name="T23" fmla="*/ 388 w 388"/>
                    <a:gd name="T24" fmla="*/ 457 h 4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8" h="457">
                      <a:moveTo>
                        <a:pt x="375" y="457"/>
                      </a:moveTo>
                      <a:cubicBezTo>
                        <a:pt x="369" y="300"/>
                        <a:pt x="388" y="233"/>
                        <a:pt x="311" y="118"/>
                      </a:cubicBezTo>
                      <a:cubicBezTo>
                        <a:pt x="282" y="74"/>
                        <a:pt x="273" y="49"/>
                        <a:pt x="220" y="36"/>
                      </a:cubicBezTo>
                      <a:cubicBezTo>
                        <a:pt x="211" y="30"/>
                        <a:pt x="202" y="22"/>
                        <a:pt x="192" y="18"/>
                      </a:cubicBezTo>
                      <a:cubicBezTo>
                        <a:pt x="175" y="10"/>
                        <a:pt x="138" y="0"/>
                        <a:pt x="138" y="0"/>
                      </a:cubicBezTo>
                      <a:cubicBezTo>
                        <a:pt x="110" y="3"/>
                        <a:pt x="81" y="0"/>
                        <a:pt x="55" y="9"/>
                      </a:cubicBezTo>
                      <a:cubicBezTo>
                        <a:pt x="26" y="19"/>
                        <a:pt x="29" y="64"/>
                        <a:pt x="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6" name="Freeform 19"/>
                <p:cNvSpPr>
                  <a:spLocks/>
                </p:cNvSpPr>
                <p:nvPr/>
              </p:nvSpPr>
              <p:spPr bwMode="auto">
                <a:xfrm>
                  <a:off x="2249" y="1680"/>
                  <a:ext cx="46" cy="359"/>
                </a:xfrm>
                <a:custGeom>
                  <a:avLst/>
                  <a:gdLst>
                    <a:gd name="T0" fmla="*/ 18 w 46"/>
                    <a:gd name="T1" fmla="*/ 359 h 359"/>
                    <a:gd name="T2" fmla="*/ 46 w 46"/>
                    <a:gd name="T3" fmla="*/ 30 h 359"/>
                    <a:gd name="T4" fmla="*/ 28 w 46"/>
                    <a:gd name="T5" fmla="*/ 2 h 359"/>
                    <a:gd name="T6" fmla="*/ 0 w 46"/>
                    <a:gd name="T7" fmla="*/ 21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59"/>
                    <a:gd name="T14" fmla="*/ 46 w 46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59">
                      <a:moveTo>
                        <a:pt x="18" y="359"/>
                      </a:moveTo>
                      <a:cubicBezTo>
                        <a:pt x="24" y="239"/>
                        <a:pt x="36" y="145"/>
                        <a:pt x="46" y="30"/>
                      </a:cubicBezTo>
                      <a:cubicBezTo>
                        <a:pt x="40" y="21"/>
                        <a:pt x="39" y="4"/>
                        <a:pt x="28" y="2"/>
                      </a:cubicBezTo>
                      <a:cubicBezTo>
                        <a:pt x="17" y="0"/>
                        <a:pt x="0" y="21"/>
                        <a:pt x="0" y="2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7" name="Freeform 20"/>
                <p:cNvSpPr>
                  <a:spLocks/>
                </p:cNvSpPr>
                <p:nvPr/>
              </p:nvSpPr>
              <p:spPr bwMode="auto">
                <a:xfrm>
                  <a:off x="2232" y="1582"/>
                  <a:ext cx="557" cy="411"/>
                </a:xfrm>
                <a:custGeom>
                  <a:avLst/>
                  <a:gdLst>
                    <a:gd name="T0" fmla="*/ 63 w 557"/>
                    <a:gd name="T1" fmla="*/ 411 h 411"/>
                    <a:gd name="T2" fmla="*/ 200 w 557"/>
                    <a:gd name="T3" fmla="*/ 0 h 411"/>
                    <a:gd name="T4" fmla="*/ 374 w 557"/>
                    <a:gd name="T5" fmla="*/ 18 h 411"/>
                    <a:gd name="T6" fmla="*/ 502 w 557"/>
                    <a:gd name="T7" fmla="*/ 128 h 411"/>
                    <a:gd name="T8" fmla="*/ 557 w 557"/>
                    <a:gd name="T9" fmla="*/ 219 h 4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7"/>
                    <a:gd name="T16" fmla="*/ 0 h 411"/>
                    <a:gd name="T17" fmla="*/ 557 w 557"/>
                    <a:gd name="T18" fmla="*/ 411 h 4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7" h="411">
                      <a:moveTo>
                        <a:pt x="63" y="411"/>
                      </a:moveTo>
                      <a:cubicBezTo>
                        <a:pt x="70" y="169"/>
                        <a:pt x="0" y="67"/>
                        <a:pt x="200" y="0"/>
                      </a:cubicBezTo>
                      <a:cubicBezTo>
                        <a:pt x="204" y="0"/>
                        <a:pt x="337" y="4"/>
                        <a:pt x="374" y="18"/>
                      </a:cubicBezTo>
                      <a:cubicBezTo>
                        <a:pt x="408" y="30"/>
                        <a:pt x="478" y="104"/>
                        <a:pt x="502" y="128"/>
                      </a:cubicBezTo>
                      <a:cubicBezTo>
                        <a:pt x="509" y="135"/>
                        <a:pt x="557" y="197"/>
                        <a:pt x="557" y="21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8" name="Freeform 21"/>
                <p:cNvSpPr>
                  <a:spLocks/>
                </p:cNvSpPr>
                <p:nvPr/>
              </p:nvSpPr>
              <p:spPr bwMode="auto">
                <a:xfrm>
                  <a:off x="2313" y="1701"/>
                  <a:ext cx="530" cy="365"/>
                </a:xfrm>
                <a:custGeom>
                  <a:avLst/>
                  <a:gdLst>
                    <a:gd name="T0" fmla="*/ 0 w 530"/>
                    <a:gd name="T1" fmla="*/ 320 h 365"/>
                    <a:gd name="T2" fmla="*/ 18 w 530"/>
                    <a:gd name="T3" fmla="*/ 274 h 365"/>
                    <a:gd name="T4" fmla="*/ 37 w 530"/>
                    <a:gd name="T5" fmla="*/ 256 h 365"/>
                    <a:gd name="T6" fmla="*/ 64 w 530"/>
                    <a:gd name="T7" fmla="*/ 128 h 365"/>
                    <a:gd name="T8" fmla="*/ 265 w 530"/>
                    <a:gd name="T9" fmla="*/ 0 h 365"/>
                    <a:gd name="T10" fmla="*/ 421 w 530"/>
                    <a:gd name="T11" fmla="*/ 27 h 365"/>
                    <a:gd name="T12" fmla="*/ 485 w 530"/>
                    <a:gd name="T13" fmla="*/ 82 h 365"/>
                    <a:gd name="T14" fmla="*/ 530 w 530"/>
                    <a:gd name="T15" fmla="*/ 365 h 3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0"/>
                    <a:gd name="T25" fmla="*/ 0 h 365"/>
                    <a:gd name="T26" fmla="*/ 530 w 530"/>
                    <a:gd name="T27" fmla="*/ 365 h 3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0" h="365">
                      <a:moveTo>
                        <a:pt x="0" y="320"/>
                      </a:moveTo>
                      <a:cubicBezTo>
                        <a:pt x="6" y="305"/>
                        <a:pt x="10" y="288"/>
                        <a:pt x="18" y="274"/>
                      </a:cubicBezTo>
                      <a:cubicBezTo>
                        <a:pt x="22" y="266"/>
                        <a:pt x="34" y="264"/>
                        <a:pt x="37" y="256"/>
                      </a:cubicBezTo>
                      <a:cubicBezTo>
                        <a:pt x="43" y="236"/>
                        <a:pt x="42" y="150"/>
                        <a:pt x="64" y="128"/>
                      </a:cubicBezTo>
                      <a:cubicBezTo>
                        <a:pt x="126" y="66"/>
                        <a:pt x="195" y="46"/>
                        <a:pt x="265" y="0"/>
                      </a:cubicBezTo>
                      <a:cubicBezTo>
                        <a:pt x="325" y="6"/>
                        <a:pt x="367" y="10"/>
                        <a:pt x="421" y="27"/>
                      </a:cubicBezTo>
                      <a:cubicBezTo>
                        <a:pt x="439" y="40"/>
                        <a:pt x="472" y="63"/>
                        <a:pt x="485" y="82"/>
                      </a:cubicBezTo>
                      <a:cubicBezTo>
                        <a:pt x="527" y="145"/>
                        <a:pt x="530" y="293"/>
                        <a:pt x="530" y="36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9" name="Freeform 22"/>
                <p:cNvSpPr>
                  <a:spLocks/>
                </p:cNvSpPr>
                <p:nvPr/>
              </p:nvSpPr>
              <p:spPr bwMode="auto">
                <a:xfrm>
                  <a:off x="2341" y="1929"/>
                  <a:ext cx="504" cy="263"/>
                </a:xfrm>
                <a:custGeom>
                  <a:avLst/>
                  <a:gdLst>
                    <a:gd name="T0" fmla="*/ 0 w 504"/>
                    <a:gd name="T1" fmla="*/ 73 h 263"/>
                    <a:gd name="T2" fmla="*/ 137 w 504"/>
                    <a:gd name="T3" fmla="*/ 0 h 263"/>
                    <a:gd name="T4" fmla="*/ 347 w 504"/>
                    <a:gd name="T5" fmla="*/ 55 h 263"/>
                    <a:gd name="T6" fmla="*/ 402 w 504"/>
                    <a:gd name="T7" fmla="*/ 101 h 263"/>
                    <a:gd name="T8" fmla="*/ 475 w 504"/>
                    <a:gd name="T9" fmla="*/ 220 h 263"/>
                    <a:gd name="T10" fmla="*/ 502 w 504"/>
                    <a:gd name="T11" fmla="*/ 256 h 2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4"/>
                    <a:gd name="T19" fmla="*/ 0 h 263"/>
                    <a:gd name="T20" fmla="*/ 504 w 504"/>
                    <a:gd name="T21" fmla="*/ 263 h 2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4" h="263">
                      <a:moveTo>
                        <a:pt x="0" y="73"/>
                      </a:moveTo>
                      <a:cubicBezTo>
                        <a:pt x="43" y="47"/>
                        <a:pt x="89" y="15"/>
                        <a:pt x="137" y="0"/>
                      </a:cubicBezTo>
                      <a:cubicBezTo>
                        <a:pt x="210" y="10"/>
                        <a:pt x="280" y="23"/>
                        <a:pt x="347" y="55"/>
                      </a:cubicBezTo>
                      <a:cubicBezTo>
                        <a:pt x="364" y="72"/>
                        <a:pt x="385" y="84"/>
                        <a:pt x="402" y="101"/>
                      </a:cubicBezTo>
                      <a:cubicBezTo>
                        <a:pt x="426" y="125"/>
                        <a:pt x="456" y="192"/>
                        <a:pt x="475" y="220"/>
                      </a:cubicBezTo>
                      <a:cubicBezTo>
                        <a:pt x="504" y="263"/>
                        <a:pt x="502" y="231"/>
                        <a:pt x="50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610" y="1797"/>
                  <a:ext cx="136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1" name="Line 24"/>
                <p:cNvSpPr>
                  <a:spLocks noChangeShapeType="1"/>
                </p:cNvSpPr>
                <p:nvPr/>
              </p:nvSpPr>
              <p:spPr bwMode="auto">
                <a:xfrm>
                  <a:off x="1791" y="1797"/>
                  <a:ext cx="45" cy="2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2" name="Line 25"/>
                <p:cNvSpPr>
                  <a:spLocks noChangeShapeType="1"/>
                </p:cNvSpPr>
                <p:nvPr/>
              </p:nvSpPr>
              <p:spPr bwMode="auto">
                <a:xfrm>
                  <a:off x="1701" y="179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46" y="1752"/>
                  <a:ext cx="46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4" name="Line 27"/>
                <p:cNvSpPr>
                  <a:spLocks noChangeShapeType="1"/>
                </p:cNvSpPr>
                <p:nvPr/>
              </p:nvSpPr>
              <p:spPr bwMode="auto">
                <a:xfrm>
                  <a:off x="1791" y="1797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5" name="AutoShape 28"/>
                <p:cNvSpPr>
                  <a:spLocks noChangeArrowheads="1"/>
                </p:cNvSpPr>
                <p:nvPr/>
              </p:nvSpPr>
              <p:spPr bwMode="auto">
                <a:xfrm>
                  <a:off x="1746" y="2478"/>
                  <a:ext cx="90" cy="46"/>
                </a:xfrm>
                <a:prstGeom prst="flowChartOffpageConnector">
                  <a:avLst/>
                </a:prstGeom>
                <a:solidFill>
                  <a:srgbClr val="FFDEB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62" name="Group 29"/>
            <p:cNvGrpSpPr>
              <a:grpSpLocks/>
            </p:cNvGrpSpPr>
            <p:nvPr/>
          </p:nvGrpSpPr>
          <p:grpSpPr bwMode="auto">
            <a:xfrm>
              <a:off x="3152" y="1661"/>
              <a:ext cx="1498" cy="1451"/>
              <a:chOff x="3152" y="1661"/>
              <a:chExt cx="1498" cy="1451"/>
            </a:xfrm>
          </p:grpSpPr>
          <p:sp>
            <p:nvSpPr>
              <p:cNvPr id="19463" name="AutoShape 30"/>
              <p:cNvSpPr>
                <a:spLocks noChangeArrowheads="1"/>
              </p:cNvSpPr>
              <p:nvPr/>
            </p:nvSpPr>
            <p:spPr bwMode="auto">
              <a:xfrm>
                <a:off x="3243" y="1797"/>
                <a:ext cx="1315" cy="1134"/>
              </a:xfrm>
              <a:prstGeom prst="smileyFace">
                <a:avLst>
                  <a:gd name="adj" fmla="val 4653"/>
                </a:avLst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4" name="AutoShape 31"/>
              <p:cNvSpPr>
                <a:spLocks noChangeArrowheads="1"/>
              </p:cNvSpPr>
              <p:nvPr/>
            </p:nvSpPr>
            <p:spPr bwMode="auto">
              <a:xfrm rot="-5400000">
                <a:off x="3740" y="2570"/>
                <a:ext cx="317" cy="768"/>
              </a:xfrm>
              <a:prstGeom prst="flowChartCollate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5" name="Line 32"/>
              <p:cNvSpPr>
                <a:spLocks noChangeShapeType="1"/>
              </p:cNvSpPr>
              <p:nvPr/>
            </p:nvSpPr>
            <p:spPr bwMode="auto">
              <a:xfrm flipV="1">
                <a:off x="3923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Line 33"/>
              <p:cNvSpPr>
                <a:spLocks noChangeShapeType="1"/>
              </p:cNvSpPr>
              <p:nvPr/>
            </p:nvSpPr>
            <p:spPr bwMode="auto">
              <a:xfrm flipV="1">
                <a:off x="4105" y="1661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Line 34"/>
              <p:cNvSpPr>
                <a:spLocks noChangeShapeType="1"/>
              </p:cNvSpPr>
              <p:nvPr/>
            </p:nvSpPr>
            <p:spPr bwMode="auto">
              <a:xfrm flipH="1" flipV="1">
                <a:off x="3742" y="1661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Line 35"/>
              <p:cNvSpPr>
                <a:spLocks noChangeShapeType="1"/>
              </p:cNvSpPr>
              <p:nvPr/>
            </p:nvSpPr>
            <p:spPr bwMode="auto">
              <a:xfrm flipV="1">
                <a:off x="4150" y="1706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Line 36"/>
              <p:cNvSpPr>
                <a:spLocks noChangeShapeType="1"/>
              </p:cNvSpPr>
              <p:nvPr/>
            </p:nvSpPr>
            <p:spPr bwMode="auto">
              <a:xfrm flipH="1" flipV="1">
                <a:off x="3606" y="1706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Line 37"/>
              <p:cNvSpPr>
                <a:spLocks noChangeShapeType="1"/>
              </p:cNvSpPr>
              <p:nvPr/>
            </p:nvSpPr>
            <p:spPr bwMode="auto">
              <a:xfrm flipH="1" flipV="1">
                <a:off x="3515" y="1752"/>
                <a:ext cx="136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Line 38"/>
              <p:cNvSpPr>
                <a:spLocks noChangeShapeType="1"/>
              </p:cNvSpPr>
              <p:nvPr/>
            </p:nvSpPr>
            <p:spPr bwMode="auto">
              <a:xfrm flipV="1">
                <a:off x="3969" y="1661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Line 39"/>
              <p:cNvSpPr>
                <a:spLocks noChangeShapeType="1"/>
              </p:cNvSpPr>
              <p:nvPr/>
            </p:nvSpPr>
            <p:spPr bwMode="auto">
              <a:xfrm flipH="1" flipV="1">
                <a:off x="3833" y="1661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AutoShape 40"/>
              <p:cNvSpPr>
                <a:spLocks noChangeArrowheads="1"/>
              </p:cNvSpPr>
              <p:nvPr/>
            </p:nvSpPr>
            <p:spPr bwMode="auto">
              <a:xfrm>
                <a:off x="3833" y="2432"/>
                <a:ext cx="90" cy="46"/>
              </a:xfrm>
              <a:prstGeom prst="flowChartOffpageConnector">
                <a:avLst/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4" name="AutoShape 41"/>
              <p:cNvSpPr>
                <a:spLocks noChangeArrowheads="1"/>
              </p:cNvSpPr>
              <p:nvPr/>
            </p:nvSpPr>
            <p:spPr bwMode="auto">
              <a:xfrm flipV="1">
                <a:off x="3152" y="2205"/>
                <a:ext cx="136" cy="182"/>
              </a:xfrm>
              <a:prstGeom prst="flowChartOnlineStorage">
                <a:avLst/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5" name="AutoShape 42"/>
              <p:cNvSpPr>
                <a:spLocks noChangeArrowheads="1"/>
              </p:cNvSpPr>
              <p:nvPr/>
            </p:nvSpPr>
            <p:spPr bwMode="auto">
              <a:xfrm flipH="1" flipV="1">
                <a:off x="4513" y="2205"/>
                <a:ext cx="137" cy="182"/>
              </a:xfrm>
              <a:prstGeom prst="flowChartOnlineStorage">
                <a:avLst/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0" y="115888"/>
            <a:ext cx="404495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3840163"/>
            <a:ext cx="41560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2313" y="-242888"/>
            <a:ext cx="4649787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50" y="3857625"/>
            <a:ext cx="37560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55650" y="2501900"/>
            <a:ext cx="78565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14313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357438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снежин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572000"/>
            <a:ext cx="17859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214313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7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2357438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8" descr="снежин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4572000"/>
            <a:ext cx="17859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9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214313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0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2357438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1" descr="снежин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4572000"/>
            <a:ext cx="17859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2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214313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13" descr="снежинк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2357438"/>
            <a:ext cx="17859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14" descr="снежин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4572000"/>
            <a:ext cx="17859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1000125" y="928688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1071563" y="3071813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5136" name="TextBox 17"/>
          <p:cNvSpPr txBox="1">
            <a:spLocks noChangeArrowheads="1"/>
          </p:cNvSpPr>
          <p:nvPr/>
        </p:nvSpPr>
        <p:spPr bwMode="auto">
          <a:xfrm>
            <a:off x="1000125" y="528637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>
            <a:off x="3214688" y="528637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5138" name="TextBox 19"/>
          <p:cNvSpPr txBox="1">
            <a:spLocks noChangeArrowheads="1"/>
          </p:cNvSpPr>
          <p:nvPr/>
        </p:nvSpPr>
        <p:spPr bwMode="auto">
          <a:xfrm>
            <a:off x="3214688" y="3071813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5139" name="TextBox 20"/>
          <p:cNvSpPr txBox="1">
            <a:spLocks noChangeArrowheads="1"/>
          </p:cNvSpPr>
          <p:nvPr/>
        </p:nvSpPr>
        <p:spPr bwMode="auto">
          <a:xfrm>
            <a:off x="3143250" y="928688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5140" name="TextBox 21"/>
          <p:cNvSpPr txBox="1">
            <a:spLocks noChangeArrowheads="1"/>
          </p:cNvSpPr>
          <p:nvPr/>
        </p:nvSpPr>
        <p:spPr bwMode="auto">
          <a:xfrm>
            <a:off x="5357813" y="928688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5141" name="TextBox 22"/>
          <p:cNvSpPr txBox="1">
            <a:spLocks noChangeArrowheads="1"/>
          </p:cNvSpPr>
          <p:nvPr/>
        </p:nvSpPr>
        <p:spPr bwMode="auto">
          <a:xfrm>
            <a:off x="7500938" y="285750"/>
            <a:ext cx="714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2" name="TextBox 23"/>
          <p:cNvSpPr txBox="1">
            <a:spLocks noChangeArrowheads="1"/>
          </p:cNvSpPr>
          <p:nvPr/>
        </p:nvSpPr>
        <p:spPr bwMode="auto">
          <a:xfrm>
            <a:off x="5357813" y="300037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5143" name="TextBox 24"/>
          <p:cNvSpPr txBox="1">
            <a:spLocks noChangeArrowheads="1"/>
          </p:cNvSpPr>
          <p:nvPr/>
        </p:nvSpPr>
        <p:spPr bwMode="auto">
          <a:xfrm>
            <a:off x="5357813" y="528637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5144" name="TextBox 25"/>
          <p:cNvSpPr txBox="1">
            <a:spLocks noChangeArrowheads="1"/>
          </p:cNvSpPr>
          <p:nvPr/>
        </p:nvSpPr>
        <p:spPr bwMode="auto">
          <a:xfrm>
            <a:off x="7500938" y="3071813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786188" y="357188"/>
            <a:ext cx="4814887" cy="5357812"/>
          </a:xfrm>
        </p:spPr>
        <p:txBody>
          <a:bodyPr/>
          <a:lstStyle/>
          <a:p>
            <a:pPr algn="l">
              <a:defRPr/>
            </a:pPr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– П</a:t>
            </a:r>
            <a:b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– К</a:t>
            </a:r>
            <a:b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– Т</a:t>
            </a:r>
            <a:b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– С</a:t>
            </a:r>
            <a:b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- </a:t>
            </a:r>
          </a:p>
        </p:txBody>
      </p:sp>
      <p:pic>
        <p:nvPicPr>
          <p:cNvPr id="6147" name="Рисунок 17" descr="Рисунок1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35425"/>
            <a:ext cx="29178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4286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ин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447675"/>
            <a:ext cx="5500688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0125" y="1214438"/>
            <a:ext cx="72009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 dirty="0">
                <a:solidFill>
                  <a:srgbClr val="FF0000"/>
                </a:solidFill>
              </a:rPr>
              <a:t>                      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Познакомиться с….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Учиться отличать…. </a:t>
            </a:r>
          </a:p>
          <a:p>
            <a:pPr algn="l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Научиться читать….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endParaRPr lang="ru-RU" sz="3600" dirty="0">
              <a:solidFill>
                <a:srgbClr val="000066"/>
              </a:solidFill>
            </a:endParaRPr>
          </a:p>
          <a:p>
            <a:pPr algn="l">
              <a:defRPr/>
            </a:pPr>
            <a:r>
              <a:rPr lang="ru-RU" sz="3600" dirty="0">
                <a:solidFill>
                  <a:srgbClr val="FF0000"/>
                </a:solidFill>
              </a:rPr>
              <a:t>  </a:t>
            </a:r>
          </a:p>
          <a:p>
            <a:pPr algn="l">
              <a:defRPr/>
            </a:pPr>
            <a:r>
              <a:rPr lang="ru-RU" sz="3600" dirty="0">
                <a:solidFill>
                  <a:srgbClr val="FF0000"/>
                </a:solidFill>
              </a:rPr>
              <a:t>        </a:t>
            </a:r>
          </a:p>
        </p:txBody>
      </p:sp>
      <p:pic>
        <p:nvPicPr>
          <p:cNvPr id="8195" name="Рисунок 17" descr="Рисунок1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00813" y="4286250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67188" y="3186113"/>
          <a:ext cx="809625" cy="485775"/>
        </p:xfrm>
        <a:graphic>
          <a:graphicData uri="http://schemas.openxmlformats.org/presentationml/2006/ole">
            <p:oleObj spid="_x0000_s1026" name="Пакет" r:id="rId4" imgW="809640" imgH="485640" progId="Package">
              <p:embed/>
            </p:oleObj>
          </a:graphicData>
        </a:graphic>
      </p:graphicFrame>
      <p:pic>
        <p:nvPicPr>
          <p:cNvPr id="3" name="буква ф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214313"/>
            <a:ext cx="86502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иненок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85750"/>
            <a:ext cx="4994275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75" y="285750"/>
            <a:ext cx="74295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0"/>
              <a:t> </a:t>
            </a:r>
            <a:r>
              <a:rPr lang="ru-RU" sz="16600" b="1">
                <a:latin typeface="Times New Roman" pitchFamily="18" charset="0"/>
                <a:cs typeface="Times New Roman" pitchFamily="18" charset="0"/>
              </a:rPr>
              <a:t>Фф</a:t>
            </a:r>
            <a:endParaRPr lang="ru-RU" sz="30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17" descr="Рисунок1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000625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ysClr val="windowText" lastClr="000000"/>
      </a:dk1>
      <a:lt1>
        <a:srgbClr val="D7E3B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1041</TotalTime>
  <Words>149</Words>
  <Application>Microsoft Office PowerPoint</Application>
  <PresentationFormat>Экран (4:3)</PresentationFormat>
  <Paragraphs>65</Paragraphs>
  <Slides>18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Оформление по умолчанию</vt:lpstr>
      <vt:lpstr>Пакет</vt:lpstr>
      <vt:lpstr>Слайд 1</vt:lpstr>
      <vt:lpstr>Слайд 2</vt:lpstr>
      <vt:lpstr>Слайд 3</vt:lpstr>
      <vt:lpstr>Б – П Г – К Д – Т З – С В -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Разделить слова на две группы кто?     что?</vt:lpstr>
      <vt:lpstr>Слайд 13</vt:lpstr>
      <vt:lpstr>  продукты           вещи           </vt:lpstr>
      <vt:lpstr>Слайд 15</vt:lpstr>
      <vt:lpstr>Слайд 16</vt:lpstr>
      <vt:lpstr>Слайд 17</vt:lpstr>
      <vt:lpstr>Слайд 18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</cp:lastModifiedBy>
  <cp:revision>72</cp:revision>
  <dcterms:created xsi:type="dcterms:W3CDTF">2009-01-17T12:23:40Z</dcterms:created>
  <dcterms:modified xsi:type="dcterms:W3CDTF">2014-07-06T21:26:28Z</dcterms:modified>
</cp:coreProperties>
</file>