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07" r:id="rId2"/>
    <p:sldId id="298" r:id="rId3"/>
    <p:sldId id="279" r:id="rId4"/>
    <p:sldId id="304" r:id="rId5"/>
    <p:sldId id="309" r:id="rId6"/>
    <p:sldId id="280" r:id="rId7"/>
    <p:sldId id="277" r:id="rId8"/>
    <p:sldId id="299" r:id="rId9"/>
    <p:sldId id="282" r:id="rId10"/>
    <p:sldId id="300" r:id="rId11"/>
    <p:sldId id="283" r:id="rId12"/>
    <p:sldId id="284" r:id="rId13"/>
    <p:sldId id="271" r:id="rId14"/>
    <p:sldId id="275" r:id="rId15"/>
    <p:sldId id="287" r:id="rId16"/>
    <p:sldId id="306" r:id="rId17"/>
    <p:sldId id="286" r:id="rId18"/>
    <p:sldId id="302" r:id="rId19"/>
    <p:sldId id="311" r:id="rId20"/>
    <p:sldId id="312" r:id="rId21"/>
    <p:sldId id="310" r:id="rId22"/>
    <p:sldId id="313" r:id="rId23"/>
    <p:sldId id="264" r:id="rId24"/>
    <p:sldId id="263" r:id="rId25"/>
    <p:sldId id="288" r:id="rId26"/>
    <p:sldId id="30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3-11-25T08:08:29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4802 6350,'20'20,"-20"0,60 59,-1 1,-19-41,-1 1,1-20,-20 0,0 19,0 1,-20-40,20 40,-1-20,-19-20,60 79,-40-39,19-1,21 41,-40-21,39 1,1-1,-40-39,0 20,39 19,-19-19,19 20,-19-21,-20-39,0 60,-20-40,20-20,19 39,-39 1,20-40,0 20,0 0,-20 0,20-20,39 39,-39 1,-20-20,40 0,-1 19,-19 1,20 39,0-59,19 20,-39-40,20 20,-40 0,0 0,19 19,1-19,0 0,0 0,0 19,20 21,-21 0,1-60,0 19,0 21,20 0,-1-1,-19-19,-20 0,20 20,0-1,0-39,19 40,1 0,-40 0,0-40,20 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BC5C0-C04F-4CAA-9394-370F0380E75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B997E-E7CD-4DF7-BE0C-95100C547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950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D10-86CD-4123-95C2-4A40BA79997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FE5C-2DD9-4F05-9B33-8E399E907A9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FE5C-2DD9-4F05-9B33-8E399E907A9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FE5C-2DD9-4F05-9B33-8E399E907A9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FE5C-2DD9-4F05-9B33-8E399E907A9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FE5C-2DD9-4F05-9B33-8E399E907A9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FE5C-2DD9-4F05-9B33-8E399E907A9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067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59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37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5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16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065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35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551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6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720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97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538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?q=%D1%84%D0%BE%D1%82%D0%BE+%D0%94%D0%B2%D0%BE%D1%80%D0%B0%D0%BA%D0%BE%D0%B2%D1%81%D0%BA%D0%B8%D0%B9+%D0%92.%D0%92.+%D0%BC%D1%8D%D1%80+%D0%B3.%D0%9E%D0%BC%D1%81%D0%BA%D0%B0" TargetMode="External"/><Relationship Id="rId2" Type="http://schemas.openxmlformats.org/officeDocument/2006/relationships/hyperlink" Target="http://www.umk-garmoniya.ru/electronic_sup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.mail.ru/search?q=%D0%BA%D0%B0%D1%80%D1%82%D0%B8%D0%BD%D0%BA%D0%B8+%D1%81%D1%82%D1%80%D0%B0%D1%83%D1%81%D0%B0+%D1%8D%D0%BC%D1%83&amp;us=19&amp;usln=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8575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письма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Тема. «Закрепление. Обозначение мягкости согласных на письме с помощью букв е, ё,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я, и».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786322"/>
            <a:ext cx="2843210" cy="852478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Бункевич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Геннадьевна,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БОУ г.Омска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«Гимназия № 62»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836613"/>
            <a:ext cx="8572500" cy="58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39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000233" y="-357215"/>
            <a:ext cx="4786345" cy="7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1571604" y="2357430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571604" y="3929066"/>
            <a:ext cx="142876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571604" y="2214554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1142976" y="3929066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00496" y="2143116"/>
            <a:ext cx="2214578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4786314" y="2214554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4143372" y="3857628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7072330" y="2643182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071934" y="3857628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857884" y="285749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Мэр города Омска</a:t>
            </a:r>
            <a:endParaRPr lang="ru-RU" sz="5400" b="1" dirty="0"/>
          </a:p>
        </p:txBody>
      </p:sp>
      <p:pic>
        <p:nvPicPr>
          <p:cNvPr id="1026" name="Picture 2" descr="C:\Documents and Settings\Пользователь\Рабочий стол\вячеслав двораковский -мэр города омс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1785926"/>
            <a:ext cx="4000528" cy="3786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5857892"/>
            <a:ext cx="5885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Вячеслав Викторович </a:t>
            </a:r>
            <a:r>
              <a:rPr lang="ru-RU" sz="2800" b="1" dirty="0" err="1" smtClean="0"/>
              <a:t>Двораковский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4.imgsmail.ru/imgpreview?key=http%3A//900igr.net/datas/biologija/Avstralija/0021-021-Emu.jpg&amp;mb=imgdb_preview_42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642918"/>
            <a:ext cx="221457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o2.imgsmail.ru/imgpreview?key=http%3A//86schhmr-cingali.edusite.ru/images/p57_poslednieobnovlennyie1.jpg&amp;mb=imgdb_preview_28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571480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o3.imgsmail.ru/imgpreview?key=http%3A//kruo.edusite.ru/images/b14.jpg&amp;mb=imgdb_preview_11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4643446"/>
            <a:ext cx="3238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o3.imgsmail.ru/imgpreview?key=http%3A//givotnie.com/wp-content/uploads/2011/12/emu_2.jpg&amp;mb=imgdb_preview_1221&amp;w=200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4572008"/>
            <a:ext cx="1901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moe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714356"/>
            <a:ext cx="236429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«Страус Эму»</a:t>
            </a:r>
            <a:endParaRPr lang="ru-RU" dirty="0" smtClean="0"/>
          </a:p>
          <a:p>
            <a:r>
              <a:rPr lang="ru-RU" dirty="0" smtClean="0"/>
              <a:t>Страус Эму, встав с постели,</a:t>
            </a:r>
            <a:br>
              <a:rPr lang="ru-RU" dirty="0" smtClean="0"/>
            </a:br>
            <a:r>
              <a:rPr lang="ru-RU" dirty="0" smtClean="0"/>
              <a:t>Потянул себе бока,</a:t>
            </a:r>
            <a:br>
              <a:rPr lang="ru-RU" dirty="0" smtClean="0"/>
            </a:br>
            <a:r>
              <a:rPr lang="ru-RU" dirty="0" smtClean="0"/>
              <a:t>Поразмял себе и шейку,</a:t>
            </a:r>
            <a:br>
              <a:rPr lang="ru-RU" dirty="0" smtClean="0"/>
            </a:br>
            <a:r>
              <a:rPr lang="ru-RU" dirty="0" smtClean="0"/>
              <a:t>Словно </a:t>
            </a:r>
            <a:r>
              <a:rPr lang="ru-RU" dirty="0" err="1" smtClean="0"/>
              <a:t>дли-инную</a:t>
            </a:r>
            <a:r>
              <a:rPr lang="ru-RU" dirty="0" smtClean="0"/>
              <a:t> линейку,</a:t>
            </a:r>
            <a:br>
              <a:rPr lang="ru-RU" dirty="0" smtClean="0"/>
            </a:br>
            <a:r>
              <a:rPr lang="ru-RU" dirty="0" smtClean="0"/>
              <a:t>Покрутил и так и сяк,</a:t>
            </a:r>
            <a:br>
              <a:rPr lang="ru-RU" dirty="0" smtClean="0"/>
            </a:br>
            <a:r>
              <a:rPr lang="ru-RU" dirty="0" smtClean="0"/>
              <a:t>А прическа – кавардак!</a:t>
            </a:r>
            <a:br>
              <a:rPr lang="ru-RU" dirty="0" smtClean="0"/>
            </a:br>
            <a:r>
              <a:rPr lang="ru-RU" dirty="0" smtClean="0"/>
              <a:t>Это можно все исправить –</a:t>
            </a:r>
            <a:br>
              <a:rPr lang="ru-RU" dirty="0" smtClean="0"/>
            </a:br>
            <a:r>
              <a:rPr lang="ru-RU" dirty="0" smtClean="0"/>
              <a:t>Ножки ровненько поставить,</a:t>
            </a:r>
            <a:br>
              <a:rPr lang="ru-RU" dirty="0" smtClean="0"/>
            </a:br>
            <a:r>
              <a:rPr lang="ru-RU" dirty="0" smtClean="0"/>
              <a:t>Выпрямить осанку, </a:t>
            </a:r>
            <a:br>
              <a:rPr lang="ru-RU" dirty="0" smtClean="0"/>
            </a:br>
            <a:r>
              <a:rPr lang="ru-RU" dirty="0" smtClean="0"/>
              <a:t>Заварить овсянку.</a:t>
            </a:r>
            <a:br>
              <a:rPr lang="ru-RU" dirty="0" smtClean="0"/>
            </a:br>
            <a:r>
              <a:rPr lang="ru-RU" dirty="0" smtClean="0"/>
              <a:t>Сладко потянуться</a:t>
            </a:r>
            <a:br>
              <a:rPr lang="ru-RU" dirty="0" smtClean="0"/>
            </a:br>
            <a:r>
              <a:rPr lang="ru-RU" dirty="0" smtClean="0"/>
              <a:t>И просто улыбнуться.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64512" y="-750122"/>
            <a:ext cx="5072097" cy="8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624605" y="-767141"/>
            <a:ext cx="1295454" cy="81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464579" y="-1464502"/>
            <a:ext cx="4214840" cy="857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714488"/>
            <a:ext cx="87154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57222" y="3000372"/>
            <a:ext cx="87154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ишня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188640"/>
            <a:ext cx="396044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лива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88640"/>
            <a:ext cx="4010018" cy="237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214686"/>
            <a:ext cx="7996274" cy="164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74638" y="1357313"/>
            <a:ext cx="8655050" cy="5148262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3571868" y="3357562"/>
            <a:ext cx="2143125" cy="1485900"/>
            <a:chOff x="785786" y="3214686"/>
            <a:chExt cx="2143140" cy="1485902"/>
          </a:xfrm>
          <a:solidFill>
            <a:schemeClr val="bg1"/>
          </a:solidFill>
          <a:effectLst/>
        </p:grpSpPr>
        <p:pic>
          <p:nvPicPr>
            <p:cNvPr id="15" name="Picture 27" descr="Урок 3_Правила работы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85786" y="3214686"/>
              <a:ext cx="2114565" cy="1485902"/>
            </a:xfrm>
            <a:prstGeom prst="rect">
              <a:avLst/>
            </a:prstGeom>
            <a:grpFill/>
            <a:ln w="3175" cap="sq">
              <a:solidFill>
                <a:srgbClr val="AC0000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785786" y="3214686"/>
              <a:ext cx="2071701" cy="1428752"/>
            </a:xfrm>
            <a:prstGeom prst="line">
              <a:avLst/>
            </a:prstGeom>
            <a:grpFill/>
            <a:ln w="3175">
              <a:solidFill>
                <a:srgbClr val="A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0800000" flipV="1">
              <a:off x="857223" y="3214686"/>
              <a:ext cx="2071703" cy="1428752"/>
            </a:xfrm>
            <a:prstGeom prst="line">
              <a:avLst/>
            </a:prstGeom>
            <a:grpFill/>
            <a:ln w="3175">
              <a:solidFill>
                <a:srgbClr val="A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5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2114550" cy="149134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AC000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16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071810"/>
            <a:ext cx="2071687" cy="149152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AC000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3929058" y="1643050"/>
            <a:ext cx="2087562" cy="1512888"/>
            <a:chOff x="3508162" y="3146882"/>
            <a:chExt cx="2088232" cy="151216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508162" y="3146882"/>
              <a:ext cx="2088232" cy="15121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137" name="Picture 26" descr="C:\Users\Эля\Desktop\Все рисунки для презентаций\без фона\Урок 3_Правила работы.png"/>
            <p:cNvPicPr preferRelativeResize="0"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85540" y="3255319"/>
              <a:ext cx="1285913" cy="13203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6500826" y="3643314"/>
            <a:ext cx="2114550" cy="1520825"/>
            <a:chOff x="6444208" y="4539965"/>
            <a:chExt cx="2114550" cy="152096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444208" y="4539965"/>
              <a:ext cx="2114550" cy="15209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135" name="Рисунок 2" descr="C:\Users\Эля\Desktop\Все рисунки для презентаций\без фона\Урок 3_Правила работы-2.png"/>
            <p:cNvPicPr preferRelativeResize="0"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76801" y="4659038"/>
              <a:ext cx="1344662" cy="13677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" name="Группа 25"/>
          <p:cNvGrpSpPr>
            <a:grpSpLocks/>
          </p:cNvGrpSpPr>
          <p:nvPr/>
        </p:nvGrpSpPr>
        <p:grpSpPr bwMode="auto">
          <a:xfrm>
            <a:off x="928662" y="4786322"/>
            <a:ext cx="2114550" cy="1520825"/>
            <a:chOff x="695199" y="4465384"/>
            <a:chExt cx="2114550" cy="152096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95199" y="4465384"/>
              <a:ext cx="2114550" cy="15209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133" name="Picture 33" descr="Урок 3_Правила работы"/>
            <p:cNvPicPr preferRelativeResize="0"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069427" y="4531310"/>
              <a:ext cx="1366093" cy="13891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6" name="Группа 28"/>
          <p:cNvGrpSpPr>
            <a:grpSpLocks/>
          </p:cNvGrpSpPr>
          <p:nvPr/>
        </p:nvGrpSpPr>
        <p:grpSpPr bwMode="auto">
          <a:xfrm>
            <a:off x="3929058" y="4929198"/>
            <a:ext cx="2114550" cy="1520825"/>
            <a:chOff x="3501520" y="4902347"/>
            <a:chExt cx="2114550" cy="152096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501520" y="4902347"/>
              <a:ext cx="2114550" cy="15209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131" name="Рисунок 2" descr="C:\Users\Эля\Desktop\Все рисунки для презентаций\без фона\Урок 3_Правила работы-2.png"/>
            <p:cNvPicPr preferRelativeResize="0"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822721" y="4942972"/>
              <a:ext cx="1511952" cy="14319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571604" y="428604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A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D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Правила работы</a:t>
            </a:r>
            <a:r>
              <a:rPr lang="ru-RU" sz="3200" dirty="0" smtClean="0"/>
              <a:t> </a:t>
            </a:r>
            <a:r>
              <a:rPr lang="ru-RU" sz="3200" b="1" kern="10" dirty="0" smtClean="0">
                <a:ln w="9525">
                  <a:solidFill>
                    <a:srgbClr val="A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D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на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50"/>
            <a:ext cx="7941922" cy="243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928670"/>
            <a:ext cx="8037862" cy="3991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сен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5486" y="260648"/>
            <a:ext cx="4773066" cy="636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шишка сосны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5762971" y="40392"/>
            <a:ext cx="2442595" cy="352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3500438"/>
            <a:ext cx="7828427" cy="78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571744"/>
            <a:ext cx="8370870" cy="132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571744"/>
            <a:ext cx="8370870" cy="132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14348" y="350043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0628" y="350043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0628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1.</a:t>
            </a:r>
          </a:p>
          <a:p>
            <a:pPr fontAlgn="base">
              <a:buNone/>
            </a:pPr>
            <a:r>
              <a:rPr lang="ru-RU" b="1" dirty="0" smtClean="0"/>
              <a:t>                         Да, научился. Могу научить других,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</a:rPr>
              <a:t>было интересно, легко на уроке, во всем разобрались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b="1" dirty="0" smtClean="0"/>
          </a:p>
          <a:p>
            <a:pPr fontAlgn="base"/>
            <a:r>
              <a:rPr lang="ru-RU" dirty="0" smtClean="0"/>
              <a:t>2.</a:t>
            </a:r>
          </a:p>
          <a:p>
            <a:pPr fontAlgn="base"/>
            <a:r>
              <a:rPr lang="ru-RU" b="1" dirty="0" smtClean="0"/>
              <a:t>         Да, но самостоятельно не сделаю,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иногда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были трудности, сомнения, не совсем понравилась работа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.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b="1" dirty="0" smtClean="0"/>
          </a:p>
          <a:p>
            <a:pPr fontAlgn="base"/>
            <a:r>
              <a:rPr lang="ru-RU" dirty="0" smtClean="0"/>
              <a:t>3.</a:t>
            </a:r>
          </a:p>
          <a:p>
            <a:pPr fontAlgn="base"/>
            <a:r>
              <a:rPr lang="ru-RU" b="1" dirty="0" smtClean="0"/>
              <a:t>                  Ничего не получилось, хотя я старалась(</a:t>
            </a:r>
            <a:r>
              <a:rPr lang="ru-RU" b="1" dirty="0" err="1" smtClean="0"/>
              <a:t>лся</a:t>
            </a:r>
            <a:r>
              <a:rPr lang="ru-RU" b="1" dirty="0" smtClean="0"/>
              <a:t>).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разобрались в теме, было не очень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интересно.  </a:t>
            </a:r>
            <a:r>
              <a:rPr lang="ru-RU" b="1" dirty="0" smtClean="0">
                <a:solidFill>
                  <a:srgbClr val="FF0000"/>
                </a:solidFill>
              </a:rPr>
              <a:t>Нужна              </a:t>
            </a:r>
            <a:r>
              <a:rPr lang="ru-RU" b="1" dirty="0">
                <a:solidFill>
                  <a:srgbClr val="FF0000"/>
                </a:solidFill>
              </a:rPr>
              <a:t>помощь.</a:t>
            </a:r>
            <a:endParaRPr lang="ru-RU" dirty="0" smtClean="0">
              <a:solidFill>
                <a:srgbClr val="FF0000"/>
              </a:solidFill>
            </a:endParaRPr>
          </a:p>
          <a:p>
            <a:pPr fontAlgn="base"/>
            <a:endParaRPr lang="ru-RU" dirty="0" smtClean="0"/>
          </a:p>
          <a:p>
            <a:pPr fontAlgn="base"/>
            <a:endParaRPr lang="ru-RU" b="1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33373" y="609579"/>
            <a:ext cx="1647825" cy="1285875"/>
          </a:xfrm>
          <a:prstGeom prst="rect">
            <a:avLst/>
          </a:prstGeom>
          <a:solidFill>
            <a:srgbClr val="00B050"/>
          </a:solidFill>
          <a:ln w="76200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4059" y="2651589"/>
            <a:ext cx="1374131" cy="1071570"/>
          </a:xfrm>
          <a:prstGeom prst="rect">
            <a:avLst/>
          </a:prstGeom>
          <a:solidFill>
            <a:srgbClr val="00B050"/>
          </a:solidFill>
          <a:ln w="76200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733523" y="4153334"/>
            <a:ext cx="1204990" cy="1386216"/>
          </a:xfrm>
          <a:prstGeom prst="rect">
            <a:avLst/>
          </a:prstGeom>
          <a:solidFill>
            <a:srgbClr val="00B050"/>
          </a:solidFill>
          <a:ln w="76200">
            <a:noFill/>
            <a:miter lim="800000"/>
            <a:headEnd/>
            <a:tailEnd/>
          </a:ln>
          <a:effectLst/>
        </p:spPr>
      </p:pic>
      <p:sp>
        <p:nvSpPr>
          <p:cNvPr id="8" name="Арка 7"/>
          <p:cNvSpPr/>
          <p:nvPr/>
        </p:nvSpPr>
        <p:spPr>
          <a:xfrm rot="10800000">
            <a:off x="1214414" y="1500174"/>
            <a:ext cx="285752" cy="14287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642910" y="3429000"/>
            <a:ext cx="14287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Арка 9"/>
          <p:cNvSpPr/>
          <p:nvPr/>
        </p:nvSpPr>
        <p:spPr>
          <a:xfrm>
            <a:off x="1228861" y="5085184"/>
            <a:ext cx="214314" cy="4571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Используемая 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Л.Г. </a:t>
            </a:r>
            <a:r>
              <a:rPr lang="ru-RU" dirty="0" err="1" smtClean="0"/>
              <a:t>Петерсон</a:t>
            </a:r>
            <a:r>
              <a:rPr lang="ru-RU" dirty="0" smtClean="0"/>
              <a:t> "Мир деятельности. 1 класс. Методические рекомендации к </a:t>
            </a:r>
            <a:r>
              <a:rPr lang="ru-RU" dirty="0" err="1" smtClean="0"/>
              <a:t>надпредметному</a:t>
            </a:r>
            <a:r>
              <a:rPr lang="ru-RU" dirty="0" smtClean="0"/>
              <a:t> курсу. Комплект для учителя" Серия "Мир деятельности«,2012. </a:t>
            </a:r>
            <a:endParaRPr lang="ru-RU" b="1" dirty="0" smtClean="0"/>
          </a:p>
          <a:p>
            <a:r>
              <a:rPr lang="ru-RU" dirty="0" smtClean="0"/>
              <a:t>Электронное сопровождение ОС «Гармония» -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http://www.umk-garmoniya.ru/electronic_support/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Фото мэра г.Омска </a:t>
            </a:r>
            <a:r>
              <a:rPr lang="en-US" dirty="0" smtClean="0">
                <a:hlinkClick r:id="rId3"/>
              </a:rPr>
              <a:t>http://go.mail.ru/search?q=%D1%84%D0%BE%D1%82%D0%BE+%D0%94%D0%B2%D0%BE%D1%80%D0%B0%D0%BA%D0%BE%D0%B2%D1%81%D0%BA%D0%B8%D0%B9+%D0%92.%D0%92.+%D0%BC%D1%8D%D1%80+%D0%B3.%D0%9E%D0%BC%D1%81%D0%BA%D0%B0</a:t>
            </a:r>
            <a:endParaRPr lang="ru-RU" dirty="0" smtClean="0"/>
          </a:p>
          <a:p>
            <a:r>
              <a:rPr lang="ru-RU" dirty="0" smtClean="0"/>
              <a:t>Картинки страуса Эму - </a:t>
            </a:r>
            <a:r>
              <a:rPr lang="en-US" dirty="0" smtClean="0">
                <a:hlinkClick r:id="rId4"/>
              </a:rPr>
              <a:t>http://go.mail.ru/search?q=%D0%BA%D0%B0%D1%80%D1%82%D0%B8%D0%BD%D0%BA%D0%B8+%D1%81%D1%82%D1%80%D0%B0%D1%83%D1%81%D0%B0+%D1%8D%D0%BC%D1%83&amp;us=19&amp;usln=2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393141" y="-892997"/>
            <a:ext cx="4357718" cy="885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393141" y="-892997"/>
            <a:ext cx="4357718" cy="885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57290" y="1000108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643314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14282" y="3643314"/>
            <a:ext cx="1014426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=</a:t>
            </a:r>
            <a:endParaRPr lang="ru-RU" sz="7200" dirty="0"/>
          </a:p>
        </p:txBody>
      </p:sp>
      <p:sp>
        <p:nvSpPr>
          <p:cNvPr id="15" name="Овал 14"/>
          <p:cNvSpPr/>
          <p:nvPr/>
        </p:nvSpPr>
        <p:spPr>
          <a:xfrm>
            <a:off x="1285852" y="3857628"/>
            <a:ext cx="500034" cy="4286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00108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-</a:t>
            </a:r>
            <a:endParaRPr lang="ru-RU" sz="8800" dirty="0"/>
          </a:p>
        </p:txBody>
      </p:sp>
      <p:sp>
        <p:nvSpPr>
          <p:cNvPr id="16" name="Овал 15"/>
          <p:cNvSpPr/>
          <p:nvPr/>
        </p:nvSpPr>
        <p:spPr>
          <a:xfrm>
            <a:off x="1571604" y="1214422"/>
            <a:ext cx="428628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Девиз</a:t>
            </a:r>
            <a:r>
              <a:rPr lang="ru-RU" dirty="0" smtClean="0"/>
              <a:t> </a:t>
            </a:r>
            <a:r>
              <a:rPr lang="ru-RU" b="1" dirty="0" smtClean="0"/>
              <a:t>уроков письма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Хочу хорошо писать!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393275" y="-250059"/>
            <a:ext cx="2143138" cy="850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91680" y="2564904"/>
            <a:ext cx="5485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е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844824"/>
            <a:ext cx="495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988840"/>
            <a:ext cx="522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643182"/>
            <a:ext cx="4924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Э</a:t>
            </a:r>
          </a:p>
          <a:p>
            <a:r>
              <a:rPr lang="ru-RU" sz="4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852936"/>
            <a:ext cx="502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40917" y="2083495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2860102"/>
            <a:ext cx="575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835903" y="-478373"/>
            <a:ext cx="14007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836613"/>
            <a:ext cx="8572500" cy="58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39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000233" y="-500090"/>
            <a:ext cx="4786345" cy="7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3" name="Рукописные данные 2"/>
              <p14:cNvContentPartPr/>
              <p14:nvPr/>
            </p14:nvContentPartPr>
            <p14:xfrm>
              <a:off x="1728720" y="2286000"/>
              <a:ext cx="700560" cy="864720"/>
            </p14:xfrm>
          </p:contentPart>
        </mc:Choice>
        <mc:Fallback>
          <p:pic>
            <p:nvPicPr>
              <p:cNvPr id="3" name="Рукописные данные 2"/>
              <p:cNvPicPr/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1719360" y="2276640"/>
                <a:ext cx="719280" cy="88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203</Words>
  <Application>Microsoft Office PowerPoint</Application>
  <PresentationFormat>Экран (4:3)</PresentationFormat>
  <Paragraphs>46</Paragraphs>
  <Slides>26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Урок письма Тема. «Закрепление. Обозначение мягкости согласных на письме с помощью букв е, ё, ю, я, и».</vt:lpstr>
      <vt:lpstr>Слайд 2</vt:lpstr>
      <vt:lpstr>Слайд 3</vt:lpstr>
      <vt:lpstr>Слайд 4</vt:lpstr>
      <vt:lpstr>Девиз уроков письма</vt:lpstr>
      <vt:lpstr>Слайд 6</vt:lpstr>
      <vt:lpstr>Слайд 7</vt:lpstr>
      <vt:lpstr>Слайд 8</vt:lpstr>
      <vt:lpstr>Слайд 9</vt:lpstr>
      <vt:lpstr>Слайд 10</vt:lpstr>
      <vt:lpstr>Слайд 11</vt:lpstr>
      <vt:lpstr>Мэр города Омска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94</cp:revision>
  <dcterms:modified xsi:type="dcterms:W3CDTF">2014-07-06T19:46:27Z</dcterms:modified>
</cp:coreProperties>
</file>