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75" r:id="rId7"/>
    <p:sldId id="259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9E5-DBEB-4D54-ABA2-F2CC94A56357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130F-D604-4B67-908A-3BD91E93F7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9E5-DBEB-4D54-ABA2-F2CC94A56357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130F-D604-4B67-908A-3BD91E93F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9E5-DBEB-4D54-ABA2-F2CC94A56357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130F-D604-4B67-908A-3BD91E93F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9E5-DBEB-4D54-ABA2-F2CC94A56357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130F-D604-4B67-908A-3BD91E93F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9E5-DBEB-4D54-ABA2-F2CC94A56357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9B130F-D604-4B67-908A-3BD91E93F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9E5-DBEB-4D54-ABA2-F2CC94A56357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130F-D604-4B67-908A-3BD91E93F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9E5-DBEB-4D54-ABA2-F2CC94A56357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130F-D604-4B67-908A-3BD91E93F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9E5-DBEB-4D54-ABA2-F2CC94A56357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130F-D604-4B67-908A-3BD91E93F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9E5-DBEB-4D54-ABA2-F2CC94A56357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130F-D604-4B67-908A-3BD91E93F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9E5-DBEB-4D54-ABA2-F2CC94A56357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130F-D604-4B67-908A-3BD91E93F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9E5-DBEB-4D54-ABA2-F2CC94A56357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130F-D604-4B67-908A-3BD91E93F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6B49E5-DBEB-4D54-ABA2-F2CC94A56357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9B130F-D604-4B67-908A-3BD91E93F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определенного интеграла для решения прикладных задач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Практическое занятие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 №2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252413" y="1557338"/>
          <a:ext cx="8421687" cy="4356100"/>
        </p:xfrm>
        <a:graphic>
          <a:graphicData uri="http://schemas.openxmlformats.org/presentationml/2006/ole">
            <p:oleObj spid="_x0000_s3074" name="Формула" r:id="rId3" imgW="3314520" imgH="171432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Задача №3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635896" y="476672"/>
            <a:ext cx="4824536" cy="5832648"/>
          </a:xfrm>
        </p:spPr>
        <p:txBody>
          <a:bodyPr>
            <a:no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Укорочение Х винтовой пружины при сжатии пропорционально силе </a:t>
            </a:r>
            <a:r>
              <a:rPr lang="en-US" sz="3200" dirty="0" smtClean="0"/>
              <a:t>F</a:t>
            </a:r>
            <a:r>
              <a:rPr lang="ru-RU" sz="3200" dirty="0" smtClean="0"/>
              <a:t> . Вычислить работу А силы </a:t>
            </a:r>
            <a:r>
              <a:rPr lang="en-US" sz="3200" dirty="0" smtClean="0"/>
              <a:t>F</a:t>
            </a:r>
            <a:r>
              <a:rPr lang="ru-RU" sz="3200" dirty="0" smtClean="0"/>
              <a:t> при сжатии пружины на 0,04 м , если при сжатии её на 0,01 м нужна сила 10 Н</a:t>
            </a:r>
          </a:p>
          <a:p>
            <a:endParaRPr lang="ru-RU" sz="3200" dirty="0" smtClean="0"/>
          </a:p>
          <a:p>
            <a:r>
              <a:rPr lang="ru-RU" sz="3200" dirty="0" smtClean="0"/>
              <a:t>.</a:t>
            </a:r>
            <a:r>
              <a:rPr lang="en-US" sz="3200" dirty="0" smtClean="0"/>
              <a:t> f(x)=k*X- </a:t>
            </a:r>
            <a:r>
              <a:rPr lang="ru-RU" sz="3200" dirty="0" smtClean="0"/>
              <a:t>закон Гука</a:t>
            </a:r>
          </a:p>
          <a:p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sz="half" idx="1"/>
          </p:nvPr>
        </p:nvGraphicFramePr>
        <p:xfrm>
          <a:off x="395288" y="2136775"/>
          <a:ext cx="2952750" cy="1719263"/>
        </p:xfrm>
        <a:graphic>
          <a:graphicData uri="http://schemas.openxmlformats.org/presentationml/2006/ole">
            <p:oleObj spid="_x0000_s4098" name="Формула" r:id="rId3" imgW="850680" imgH="4950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9" name="Формула" r:id="rId4" imgW="114120" imgH="21564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 №3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042988" y="1987550"/>
          <a:ext cx="7467600" cy="3530600"/>
        </p:xfrm>
        <a:graphic>
          <a:graphicData uri="http://schemas.openxmlformats.org/presentationml/2006/ole">
            <p:oleObj spid="_x0000_s5122" name="Формула" r:id="rId3" imgW="3492360" imgH="165096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Задача №4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Вычислите заряд, переносимый по проводнику за интервал времени (0;2) при силе тока </a:t>
            </a:r>
            <a:r>
              <a:rPr lang="en-US" dirty="0" smtClean="0"/>
              <a:t>  I(t)=t²-3t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11561" y="2564904"/>
          <a:ext cx="2557206" cy="1512168"/>
        </p:xfrm>
        <a:graphic>
          <a:graphicData uri="http://schemas.openxmlformats.org/presentationml/2006/ole">
            <p:oleObj spid="_x0000_s6146" name="Формула" r:id="rId3" imgW="888840" imgH="49500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 №4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524000" y="2389188"/>
          <a:ext cx="6096000" cy="2944812"/>
        </p:xfrm>
        <a:graphic>
          <a:graphicData uri="http://schemas.openxmlformats.org/presentationml/2006/ole">
            <p:oleObj spid="_x0000_s7170" name="Формула" r:id="rId3" imgW="1866600" imgH="90144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Задача №5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355976" y="764704"/>
            <a:ext cx="4248472" cy="5472608"/>
          </a:xfrm>
        </p:spPr>
        <p:txBody>
          <a:bodyPr>
            <a:norm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Найти объём тела , полученного вращением вокруг оси ОХ графика функции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=0,5Х², ограниченного линиями х=1 и х=2.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sz="half" idx="1"/>
          </p:nvPr>
        </p:nvGraphicFramePr>
        <p:xfrm>
          <a:off x="468313" y="2852738"/>
          <a:ext cx="2843212" cy="1366837"/>
        </p:xfrm>
        <a:graphic>
          <a:graphicData uri="http://schemas.openxmlformats.org/presentationml/2006/ole">
            <p:oleObj spid="_x0000_s8194" name="Формула" r:id="rId3" imgW="1002960" imgH="48240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 №5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524000" y="2393950"/>
          <a:ext cx="6096000" cy="2935288"/>
        </p:xfrm>
        <a:graphic>
          <a:graphicData uri="http://schemas.openxmlformats.org/presentationml/2006/ole">
            <p:oleObj spid="_x0000_s9218" name="Формула" r:id="rId3" imgW="2057400" imgH="99036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1.Повторить алгоритм решения задачи на вычисление площади криволинейной трапеции.</a:t>
            </a:r>
          </a:p>
          <a:p>
            <a:r>
              <a:rPr lang="ru-RU" dirty="0" smtClean="0"/>
              <a:t>2.Решить задачи: </a:t>
            </a:r>
            <a:endParaRPr lang="en-US" dirty="0" smtClean="0"/>
          </a:p>
          <a:p>
            <a:r>
              <a:rPr lang="ru-RU" dirty="0" smtClean="0"/>
              <a:t>а)Найти площадь криволинейной трапеции, ограниченной графиками </a:t>
            </a:r>
            <a:r>
              <a:rPr lang="ru-RU" dirty="0" err="1" smtClean="0"/>
              <a:t>ф-ций</a:t>
            </a:r>
            <a:r>
              <a:rPr lang="ru-RU" dirty="0" smtClean="0"/>
              <a:t> </a:t>
            </a:r>
            <a:r>
              <a:rPr lang="en-US" dirty="0" smtClean="0"/>
              <a:t>y=x²-3x, y=0 </a:t>
            </a:r>
            <a:r>
              <a:rPr lang="ru-RU" dirty="0" smtClean="0"/>
              <a:t>и прямыми </a:t>
            </a:r>
            <a:r>
              <a:rPr lang="en-US" dirty="0" smtClean="0"/>
              <a:t>x=4, x=5.</a:t>
            </a:r>
          </a:p>
          <a:p>
            <a:r>
              <a:rPr lang="ru-RU" dirty="0" smtClean="0"/>
              <a:t>б) Исследовать функцию  у=х³+2х²+3 и построить её график</a:t>
            </a:r>
          </a:p>
          <a:p>
            <a:r>
              <a:rPr lang="ru-RU" dirty="0" smtClean="0"/>
              <a:t>Подготовиться к контрольной работе.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31236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работа в парах</a:t>
            </a:r>
            <a:endParaRPr lang="ru-RU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Monotype Corsiva" pitchFamily="66" charset="0"/>
              </a:rPr>
              <a:t>Спасибо за урок</a:t>
            </a:r>
            <a:endParaRPr lang="ru-RU" sz="7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9712" y="5517232"/>
            <a:ext cx="5486400" cy="530352"/>
          </a:xfrm>
        </p:spPr>
        <p:txBody>
          <a:bodyPr>
            <a:normAutofit/>
          </a:bodyPr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Готфрид Вильгельм фон Лейбниц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eibni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32656"/>
            <a:ext cx="3600400" cy="465392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39752" y="5805264"/>
            <a:ext cx="5486400" cy="53035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Леонард Эйлер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eyler_415198846_tonnel_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548680"/>
            <a:ext cx="3545724" cy="475252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95736" y="5877272"/>
            <a:ext cx="5486400" cy="53035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Иоганн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Бернули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8" descr="Johann_Bernoul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0648"/>
            <a:ext cx="3746601" cy="518457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323528" y="188640"/>
            <a:ext cx="8601075" cy="2606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Применение знаний при решении задач</a:t>
            </a:r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 flipH="1">
            <a:off x="971600" y="476672"/>
            <a:ext cx="71438" cy="257175"/>
          </a:xfrm>
          <a:prstGeom prst="line">
            <a:avLst/>
          </a:prstGeom>
          <a:noFill/>
          <a:ln w="28575">
            <a:solidFill>
              <a:srgbClr val="A10DA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3851920" y="476672"/>
            <a:ext cx="19050" cy="3429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251520" y="764704"/>
            <a:ext cx="212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990099"/>
                </a:solidFill>
              </a:rPr>
              <a:t>для вычисления</a:t>
            </a:r>
            <a:r>
              <a:rPr lang="ru-RU" dirty="0"/>
              <a:t> 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79613" y="836613"/>
            <a:ext cx="3024187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Архимед предвосхитил  многие идеи интегрального исчисления. Но потребовалось более полутора тысяч лет, прежде чем эти идеи нашли четкое выражение и были доведены до уровня исчисления.</a:t>
            </a: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4076700"/>
            <a:ext cx="1747838" cy="23764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6227763" y="692150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</a:t>
            </a:r>
            <a:r>
              <a:rPr lang="ru-RU" b="1">
                <a:solidFill>
                  <a:srgbClr val="990099"/>
                </a:solidFill>
              </a:rPr>
              <a:t>для вычисления </a:t>
            </a:r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 flipH="1">
            <a:off x="6227763" y="981075"/>
            <a:ext cx="631825" cy="28892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Line 14"/>
          <p:cNvSpPr>
            <a:spLocks noChangeShapeType="1"/>
          </p:cNvSpPr>
          <p:nvPr/>
        </p:nvSpPr>
        <p:spPr bwMode="auto">
          <a:xfrm>
            <a:off x="7596188" y="981075"/>
            <a:ext cx="504825" cy="360363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Line 15"/>
          <p:cNvSpPr>
            <a:spLocks noChangeShapeType="1"/>
          </p:cNvSpPr>
          <p:nvPr/>
        </p:nvSpPr>
        <p:spPr bwMode="auto">
          <a:xfrm>
            <a:off x="7308850" y="1052513"/>
            <a:ext cx="358775" cy="1871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1" name="Line 16"/>
          <p:cNvSpPr>
            <a:spLocks noChangeShapeType="1"/>
          </p:cNvSpPr>
          <p:nvPr/>
        </p:nvSpPr>
        <p:spPr bwMode="auto">
          <a:xfrm flipH="1">
            <a:off x="6372225" y="981075"/>
            <a:ext cx="863600" cy="2232025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02" name="Text Box 17"/>
          <p:cNvSpPr txBox="1">
            <a:spLocks noChangeArrowheads="1"/>
          </p:cNvSpPr>
          <p:nvPr/>
        </p:nvSpPr>
        <p:spPr bwMode="auto">
          <a:xfrm>
            <a:off x="5003800" y="2852738"/>
            <a:ext cx="1727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993300"/>
                </a:solidFill>
              </a:rPr>
              <a:t>Работы,</a:t>
            </a:r>
          </a:p>
          <a:p>
            <a:pPr algn="ctr"/>
            <a:r>
              <a:rPr lang="ru-RU" b="1">
                <a:solidFill>
                  <a:srgbClr val="993300"/>
                </a:solidFill>
              </a:rPr>
              <a:t> затраченной на растяжение или сжатие пружины</a:t>
            </a:r>
          </a:p>
        </p:txBody>
      </p:sp>
      <p:pic>
        <p:nvPicPr>
          <p:cNvPr id="12303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4652963"/>
            <a:ext cx="1323975" cy="220503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</p:pic>
      <p:sp>
        <p:nvSpPr>
          <p:cNvPr id="12304" name="Text Box 19"/>
          <p:cNvSpPr txBox="1">
            <a:spLocks noChangeArrowheads="1"/>
          </p:cNvSpPr>
          <p:nvPr/>
        </p:nvSpPr>
        <p:spPr bwMode="auto">
          <a:xfrm>
            <a:off x="7524328" y="1268760"/>
            <a:ext cx="1835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8000"/>
                </a:solidFill>
              </a:rPr>
              <a:t>массы,</a:t>
            </a:r>
          </a:p>
          <a:p>
            <a:r>
              <a:rPr lang="ru-RU" sz="1600" b="1" dirty="0">
                <a:solidFill>
                  <a:srgbClr val="008000"/>
                </a:solidFill>
              </a:rPr>
              <a:t>перемещения,</a:t>
            </a:r>
          </a:p>
        </p:txBody>
      </p:sp>
      <p:pic>
        <p:nvPicPr>
          <p:cNvPr id="12305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916832"/>
            <a:ext cx="154781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6" name="Text Box 22"/>
          <p:cNvSpPr txBox="1">
            <a:spLocks noChangeArrowheads="1"/>
          </p:cNvSpPr>
          <p:nvPr/>
        </p:nvSpPr>
        <p:spPr bwMode="auto">
          <a:xfrm>
            <a:off x="5076825" y="1268413"/>
            <a:ext cx="1403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6600"/>
                </a:solidFill>
              </a:rPr>
              <a:t>количества теплоты</a:t>
            </a:r>
          </a:p>
        </p:txBody>
      </p:sp>
      <p:sp>
        <p:nvSpPr>
          <p:cNvPr id="12307" name="Text Box 23"/>
          <p:cNvSpPr txBox="1">
            <a:spLocks noChangeArrowheads="1"/>
          </p:cNvSpPr>
          <p:nvPr/>
        </p:nvSpPr>
        <p:spPr bwMode="auto">
          <a:xfrm>
            <a:off x="6804025" y="2781300"/>
            <a:ext cx="23399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CC3300"/>
                </a:solidFill>
              </a:rPr>
              <a:t>пути, пройденного телом, имеющим переменную </a:t>
            </a:r>
          </a:p>
        </p:txBody>
      </p:sp>
      <p:pic>
        <p:nvPicPr>
          <p:cNvPr id="12308" name="Picture 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3716338"/>
            <a:ext cx="2484437" cy="3141662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</p:spPr>
      </p:pic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51520" y="2420888"/>
            <a:ext cx="1692275" cy="1079500"/>
            <a:chOff x="4071" y="3129"/>
            <a:chExt cx="4455" cy="3241"/>
          </a:xfrm>
        </p:grpSpPr>
        <p:pic>
          <p:nvPicPr>
            <p:cNvPr id="12323" name="Picture 26"/>
            <p:cNvPicPr>
              <a:picLocks noChangeAspect="1" noChangeArrowheads="1"/>
            </p:cNvPicPr>
            <p:nvPr/>
          </p:nvPicPr>
          <p:blipFill>
            <a:blip r:embed="rId6" cstate="print"/>
            <a:srcRect l="7681" t="16663" r="26085" b="14565"/>
            <a:stretch>
              <a:fillRect/>
            </a:stretch>
          </p:blipFill>
          <p:spPr bwMode="auto">
            <a:xfrm>
              <a:off x="4071" y="3129"/>
              <a:ext cx="4455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24" name="AutoShape 27"/>
            <p:cNvSpPr>
              <a:spLocks noChangeArrowheads="1"/>
            </p:cNvSpPr>
            <p:nvPr/>
          </p:nvSpPr>
          <p:spPr bwMode="auto">
            <a:xfrm rot="5400000">
              <a:off x="3878" y="3322"/>
              <a:ext cx="2575" cy="2190"/>
            </a:xfrm>
            <a:prstGeom prst="rtTriangle">
              <a:avLst/>
            </a:prstGeom>
            <a:solidFill>
              <a:srgbClr val="8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5" name="AutoShape 28"/>
            <p:cNvSpPr>
              <a:spLocks noChangeArrowheads="1"/>
            </p:cNvSpPr>
            <p:nvPr/>
          </p:nvSpPr>
          <p:spPr bwMode="auto">
            <a:xfrm rot="10800000">
              <a:off x="6261" y="3129"/>
              <a:ext cx="2265" cy="2575"/>
            </a:xfrm>
            <a:prstGeom prst="rtTriangle">
              <a:avLst/>
            </a:prstGeom>
            <a:solidFill>
              <a:srgbClr val="8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6" name="AutoShape 29"/>
            <p:cNvSpPr>
              <a:spLocks noChangeArrowheads="1"/>
            </p:cNvSpPr>
            <p:nvPr/>
          </p:nvSpPr>
          <p:spPr bwMode="auto">
            <a:xfrm rot="-5400000">
              <a:off x="7057" y="4901"/>
              <a:ext cx="666" cy="2272"/>
            </a:xfrm>
            <a:prstGeom prst="rtTriangle">
              <a:avLst/>
            </a:prstGeom>
            <a:solidFill>
              <a:srgbClr val="8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7" name="AutoShape 30"/>
            <p:cNvSpPr>
              <a:spLocks noChangeArrowheads="1"/>
            </p:cNvSpPr>
            <p:nvPr/>
          </p:nvSpPr>
          <p:spPr bwMode="auto">
            <a:xfrm rot="16200000" flipV="1">
              <a:off x="4874" y="4901"/>
              <a:ext cx="666" cy="2272"/>
            </a:xfrm>
            <a:prstGeom prst="rtTriangle">
              <a:avLst/>
            </a:prstGeom>
            <a:solidFill>
              <a:srgbClr val="8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2310" name="Picture 3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4221163"/>
            <a:ext cx="2089150" cy="11969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12311" name="Picture 3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5410200"/>
            <a:ext cx="24098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2" name="Line 34"/>
          <p:cNvSpPr>
            <a:spLocks noChangeShapeType="1"/>
          </p:cNvSpPr>
          <p:nvPr/>
        </p:nvSpPr>
        <p:spPr bwMode="auto">
          <a:xfrm>
            <a:off x="1403648" y="1268760"/>
            <a:ext cx="1079500" cy="26638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3" name="Text Box 35"/>
          <p:cNvSpPr txBox="1">
            <a:spLocks noChangeArrowheads="1"/>
          </p:cNvSpPr>
          <p:nvPr/>
        </p:nvSpPr>
        <p:spPr bwMode="auto">
          <a:xfrm>
            <a:off x="179512" y="1844824"/>
            <a:ext cx="1619251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666633"/>
                </a:solidFill>
              </a:rPr>
              <a:t>объемов тел</a:t>
            </a:r>
          </a:p>
        </p:txBody>
      </p:sp>
      <p:sp>
        <p:nvSpPr>
          <p:cNvPr id="12314" name="Text Box 36"/>
          <p:cNvSpPr txBox="1">
            <a:spLocks noChangeArrowheads="1"/>
          </p:cNvSpPr>
          <p:nvPr/>
        </p:nvSpPr>
        <p:spPr bwMode="auto">
          <a:xfrm>
            <a:off x="900113" y="3716338"/>
            <a:ext cx="1366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9900"/>
                </a:solidFill>
              </a:rPr>
              <a:t>площадей</a:t>
            </a:r>
          </a:p>
        </p:txBody>
      </p:sp>
      <p:sp>
        <p:nvSpPr>
          <p:cNvPr id="12318" name="Line 81"/>
          <p:cNvSpPr>
            <a:spLocks noChangeShapeType="1"/>
          </p:cNvSpPr>
          <p:nvPr/>
        </p:nvSpPr>
        <p:spPr bwMode="auto">
          <a:xfrm>
            <a:off x="7452320" y="476672"/>
            <a:ext cx="133350" cy="349250"/>
          </a:xfrm>
          <a:prstGeom prst="line">
            <a:avLst/>
          </a:prstGeom>
          <a:noFill/>
          <a:ln w="28575">
            <a:solidFill>
              <a:srgbClr val="A10DA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9" name="Line 84"/>
          <p:cNvSpPr>
            <a:spLocks noChangeShapeType="1"/>
          </p:cNvSpPr>
          <p:nvPr/>
        </p:nvSpPr>
        <p:spPr bwMode="auto">
          <a:xfrm flipH="1">
            <a:off x="6084888" y="981075"/>
            <a:ext cx="1008062" cy="935038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0" name="Text Box 87"/>
          <p:cNvSpPr txBox="1">
            <a:spLocks noChangeArrowheads="1"/>
          </p:cNvSpPr>
          <p:nvPr/>
        </p:nvSpPr>
        <p:spPr bwMode="auto">
          <a:xfrm>
            <a:off x="5076825" y="1989138"/>
            <a:ext cx="1800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FF"/>
                </a:solidFill>
              </a:rPr>
              <a:t>электрического заряда</a:t>
            </a:r>
          </a:p>
        </p:txBody>
      </p:sp>
      <p:sp>
        <p:nvSpPr>
          <p:cNvPr id="12322" name="Line 96"/>
          <p:cNvSpPr>
            <a:spLocks noChangeShapeType="1"/>
          </p:cNvSpPr>
          <p:nvPr/>
        </p:nvSpPr>
        <p:spPr bwMode="auto">
          <a:xfrm flipH="1">
            <a:off x="755576" y="1052736"/>
            <a:ext cx="127000" cy="792162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8" grpId="0" animBg="1"/>
      <p:bldP spid="82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Содействовать получению и применению знаний по решению задач по физике и геометрии с определенного интеграла</a:t>
            </a:r>
          </a:p>
          <a:p>
            <a:r>
              <a:rPr lang="ru-RU" dirty="0" smtClean="0"/>
              <a:t>Способствовать развитию логического мышления, памяти</a:t>
            </a:r>
          </a:p>
          <a:p>
            <a:r>
              <a:rPr lang="ru-RU" dirty="0" smtClean="0"/>
              <a:t>Воспитывать целеустремленность, интерес к изучению математики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363862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Вычисление перемещения по известной скорости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=∫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v(t)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/>
              <a:t>Задача №1</a:t>
            </a:r>
          </a:p>
          <a:p>
            <a:pPr>
              <a:buNone/>
            </a:pPr>
            <a:r>
              <a:rPr lang="ru-RU" sz="3600" dirty="0" smtClean="0"/>
              <a:t>    </a:t>
            </a:r>
          </a:p>
          <a:p>
            <a:pPr>
              <a:buNone/>
            </a:pPr>
            <a:r>
              <a:rPr lang="ru-RU" sz="3600" dirty="0" smtClean="0"/>
              <a:t>   </a:t>
            </a:r>
            <a:r>
              <a:rPr lang="ru-RU" dirty="0" smtClean="0"/>
              <a:t>Тело двигается со скоростью </a:t>
            </a:r>
            <a:r>
              <a:rPr lang="en-US" dirty="0" smtClean="0"/>
              <a:t> v</a:t>
            </a:r>
            <a:r>
              <a:rPr lang="ru-RU" dirty="0" smtClean="0"/>
              <a:t>=</a:t>
            </a:r>
            <a:r>
              <a:rPr lang="en-US" dirty="0" smtClean="0"/>
              <a:t>(</a:t>
            </a:r>
            <a:r>
              <a:rPr lang="ru-RU" dirty="0" smtClean="0"/>
              <a:t>9</a:t>
            </a:r>
            <a:r>
              <a:rPr lang="en-US" dirty="0" smtClean="0"/>
              <a:t>t²-8t) </a:t>
            </a:r>
            <a:r>
              <a:rPr lang="ru-RU" dirty="0" smtClean="0"/>
              <a:t>м/с. Какое расстояние пройдет тело за 4-ю секунду?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51297" y="1772816"/>
          <a:ext cx="7807521" cy="3384376"/>
        </p:xfrm>
        <a:graphic>
          <a:graphicData uri="http://schemas.openxmlformats.org/presentationml/2006/ole">
            <p:oleObj spid="_x0000_s1029" name="Формула" r:id="rId3" imgW="2958840" imgH="128268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Задача №2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Две материальные точки начали двигаться одновременно в одном направлении по прямой 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материальная точка двигалась со скоростью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V₁=(6t²+2t)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м/с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                 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V₂=(4t+5)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м/с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На каком расстоянии они будут через 5 секунд?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39552" y="1865930"/>
          <a:ext cx="2860010" cy="1923110"/>
        </p:xfrm>
        <a:graphic>
          <a:graphicData uri="http://schemas.openxmlformats.org/presentationml/2006/ole">
            <p:oleObj spid="_x0000_s2050" name="Формула" r:id="rId3" imgW="736560" imgH="49500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548</TotalTime>
  <Words>349</Words>
  <Application>Microsoft Office PowerPoint</Application>
  <PresentationFormat>Экран (4:3)</PresentationFormat>
  <Paragraphs>60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Апекс</vt:lpstr>
      <vt:lpstr>Формула</vt:lpstr>
      <vt:lpstr>Применение определенного интеграла для решения прикладных задач</vt:lpstr>
      <vt:lpstr>Слайд 2</vt:lpstr>
      <vt:lpstr>Слайд 3</vt:lpstr>
      <vt:lpstr>Слайд 4</vt:lpstr>
      <vt:lpstr>Слайд 5</vt:lpstr>
      <vt:lpstr>Задачи урока:</vt:lpstr>
      <vt:lpstr>Вычисление перемещения по известной скорости</vt:lpstr>
      <vt:lpstr>Решение задачи №1</vt:lpstr>
      <vt:lpstr>Задача №2</vt:lpstr>
      <vt:lpstr>Решение задачи №2</vt:lpstr>
      <vt:lpstr>Задача №3</vt:lpstr>
      <vt:lpstr>Решение задачи №3</vt:lpstr>
      <vt:lpstr>Задача №4</vt:lpstr>
      <vt:lpstr>Решение задачи №4</vt:lpstr>
      <vt:lpstr>Задача №5</vt:lpstr>
      <vt:lpstr>Решение задачи №5</vt:lpstr>
      <vt:lpstr>Домашнее задание</vt:lpstr>
      <vt:lpstr>Самостоятельная работа  работа в парах</vt:lpstr>
      <vt:lpstr>Спасибо за урок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определенного интеграла для решения прикладных задач</dc:title>
  <dc:creator>Пользователь</dc:creator>
  <cp:lastModifiedBy>Пользователь</cp:lastModifiedBy>
  <cp:revision>4</cp:revision>
  <dcterms:created xsi:type="dcterms:W3CDTF">2013-10-21T17:29:40Z</dcterms:created>
  <dcterms:modified xsi:type="dcterms:W3CDTF">2013-10-23T18:37:57Z</dcterms:modified>
</cp:coreProperties>
</file>