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57" r:id="rId5"/>
    <p:sldId id="260" r:id="rId6"/>
    <p:sldId id="273" r:id="rId7"/>
    <p:sldId id="274" r:id="rId8"/>
    <p:sldId id="258" r:id="rId9"/>
    <p:sldId id="265" r:id="rId10"/>
    <p:sldId id="261" r:id="rId11"/>
    <p:sldId id="262" r:id="rId12"/>
    <p:sldId id="263" r:id="rId13"/>
    <p:sldId id="275" r:id="rId14"/>
    <p:sldId id="276" r:id="rId15"/>
    <p:sldId id="264" r:id="rId16"/>
    <p:sldId id="266" r:id="rId17"/>
    <p:sldId id="267" r:id="rId18"/>
    <p:sldId id="268" r:id="rId19"/>
    <p:sldId id="269" r:id="rId20"/>
    <p:sldId id="277" r:id="rId21"/>
    <p:sldId id="278" r:id="rId22"/>
    <p:sldId id="279" r:id="rId23"/>
    <p:sldId id="270" r:id="rId24"/>
    <p:sldId id="272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0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3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8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0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2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1A21-B48D-440C-B868-94965441B7F4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23D2-2E47-431E-8C3C-0F2A4130EB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3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017.radikal.ru/1104/05/e7cb3d0ff987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плавания судов»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57" y="2055813"/>
            <a:ext cx="5860387" cy="435133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518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455314"/>
            <a:ext cx="10515600" cy="47216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Какая часть объёма айсберга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 находится под водой?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Условие плавания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айсберга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31" y="2522425"/>
            <a:ext cx="4224269" cy="3834844"/>
          </a:xfrm>
          <a:prstGeom prst="rect">
            <a:avLst/>
          </a:prstGeom>
        </p:spPr>
      </p:pic>
      <p:pic>
        <p:nvPicPr>
          <p:cNvPr id="6" name="Picture 9" descr="Сила Архиме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47" y="2965853"/>
            <a:ext cx="4535487" cy="2947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части корабля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74" y="1326410"/>
            <a:ext cx="7319278" cy="4879518"/>
          </a:xfrm>
          <a:effectLst>
            <a:softEdge rad="63500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1813810" y="2308485"/>
            <a:ext cx="2143593" cy="359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709285" y="3552669"/>
            <a:ext cx="1199213" cy="213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503357" y="4467069"/>
            <a:ext cx="704538" cy="929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12271" y="2128603"/>
            <a:ext cx="654571" cy="359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88626" y="1753849"/>
            <a:ext cx="1922948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надстройка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413915" y="1499016"/>
            <a:ext cx="1515881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рубка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9935126" y="2774999"/>
            <a:ext cx="141867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палуба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439056" y="5445177"/>
            <a:ext cx="133412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днище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Сделайте чертёж своего корабля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i-main-pic" descr="Картинка 215 из 15382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2019" y="2384478"/>
            <a:ext cx="3657600" cy="392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5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Безопасность Титаника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181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одонепроницаемость.(Использовано 23 тонны жира.)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Построен так что оставался на плаву при затоплении 2 отсеков.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Герметичные двери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Дистанционное и ручное управление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каждом отсеке – запасные люки.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Второе дно корабля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Прочные материалы 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Форма деталей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38" y="2621280"/>
            <a:ext cx="4861790" cy="390119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7304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 5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236678"/>
              </p:ext>
            </p:extLst>
          </p:nvPr>
        </p:nvGraphicFramePr>
        <p:xfrm>
          <a:off x="2060618" y="1690686"/>
          <a:ext cx="7031866" cy="418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933"/>
                <a:gridCol w="3515933"/>
              </a:tblGrid>
              <a:tr h="112594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Показатели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Учёт</a:t>
                      </a:r>
                      <a:r>
                        <a:rPr lang="ru-RU" baseline="0" dirty="0" smtClean="0"/>
                        <a:t> показателя</a:t>
                      </a:r>
                      <a:r>
                        <a:rPr lang="ru-RU" dirty="0" smtClean="0"/>
                        <a:t> в вашем судне,</a:t>
                      </a:r>
                      <a:r>
                        <a:rPr lang="ru-RU" baseline="0" dirty="0" smtClean="0"/>
                        <a:t> в %</a:t>
                      </a:r>
                      <a:endParaRPr lang="ru-RU" dirty="0"/>
                    </a:p>
                  </a:txBody>
                  <a:tcPr/>
                </a:tc>
              </a:tr>
              <a:tr h="6433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1. Водонепроницаемость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125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2. Дополнительное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оборудование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6433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3. Архитектура судна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6433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4. Материалы.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92" y="2055813"/>
            <a:ext cx="5168900" cy="3060700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8185" y="3105835"/>
            <a:ext cx="2910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Наибольшая допустимая осадка отмечена на корпусе судна красной линией, называемой </a:t>
            </a:r>
            <a:r>
              <a:rPr lang="ru-RU" b="1" dirty="0">
                <a:solidFill>
                  <a:srgbClr val="002060"/>
                </a:solidFill>
              </a:rPr>
              <a:t>ватерлинией.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4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Характеристики судна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2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водоизмещение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Вес </a:t>
            </a:r>
            <a:r>
              <a:rPr lang="ru-RU" dirty="0">
                <a:solidFill>
                  <a:srgbClr val="002060"/>
                </a:solidFill>
              </a:rPr>
              <a:t>воды, вытесняемой судном при погружении до ватерлинии, равный силе тяжести, действующей на судно с </a:t>
            </a:r>
            <a:r>
              <a:rPr lang="ru-RU" dirty="0" smtClean="0">
                <a:solidFill>
                  <a:srgbClr val="002060"/>
                </a:solidFill>
              </a:rPr>
              <a:t>грузом.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72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грузоподъёмность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из водоизмещения вычесть вес самого судна, то получим </a:t>
            </a:r>
            <a:r>
              <a:rPr lang="ru-RU" b="1" dirty="0">
                <a:solidFill>
                  <a:srgbClr val="002060"/>
                </a:solidFill>
              </a:rPr>
              <a:t>грузоподъемность</a:t>
            </a:r>
            <a:r>
              <a:rPr lang="ru-RU" dirty="0">
                <a:solidFill>
                  <a:srgbClr val="002060"/>
                </a:solidFill>
              </a:rPr>
              <a:t> этого судна. </a:t>
            </a:r>
            <a:r>
              <a:rPr lang="ru-RU" b="1" dirty="0">
                <a:solidFill>
                  <a:srgbClr val="002060"/>
                </a:solidFill>
              </a:rPr>
              <a:t>Грузоподъемность </a:t>
            </a:r>
            <a:r>
              <a:rPr lang="ru-RU" dirty="0">
                <a:solidFill>
                  <a:srgbClr val="002060"/>
                </a:solidFill>
              </a:rPr>
              <a:t>показывает вес груза, перевозимого судном.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60631" y="1287887"/>
            <a:ext cx="1352282" cy="6053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400800" y="1287887"/>
            <a:ext cx="1416676" cy="60530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3418681" y="2253803"/>
            <a:ext cx="1" cy="117519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576468" y="2382592"/>
            <a:ext cx="13740" cy="10464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Осадка корабля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Глубина, </a:t>
            </a:r>
            <a:r>
              <a:rPr lang="ru-RU" dirty="0">
                <a:solidFill>
                  <a:srgbClr val="002060"/>
                </a:solidFill>
              </a:rPr>
              <a:t>на которую судно погружается в </a:t>
            </a:r>
            <a:r>
              <a:rPr lang="ru-RU" dirty="0" smtClean="0">
                <a:solidFill>
                  <a:srgbClr val="002060"/>
                </a:solidFill>
              </a:rPr>
              <a:t>воду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7" descr="Картинка 87 из 75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1" y="2859110"/>
            <a:ext cx="5255308" cy="34911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оннаж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Грузоподъемность </a:t>
            </a:r>
            <a:r>
              <a:rPr lang="ru-RU" dirty="0" smtClean="0">
                <a:solidFill>
                  <a:srgbClr val="002060"/>
                </a:solidFill>
              </a:rPr>
              <a:t>судна (в тоннах )или масса воды в объёме погружённой части.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2706173"/>
            <a:ext cx="5409127" cy="40568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701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 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Экспериментальное задание.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Определите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 Массу судна.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Осадку.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Длину, ширину, высоту борта корпуса.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Грузоподъёмность.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Водоизмещение.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Тоннаж.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2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спомни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44759"/>
              </p:ext>
            </p:extLst>
          </p:nvPr>
        </p:nvGraphicFramePr>
        <p:xfrm>
          <a:off x="2202286" y="1983348"/>
          <a:ext cx="7798962" cy="3219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847"/>
                <a:gridCol w="2592140"/>
                <a:gridCol w="3057975"/>
              </a:tblGrid>
              <a:tr h="107323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всплывает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</a:tr>
              <a:tr h="107323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</a:tr>
              <a:tr h="1073239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ru-RU" sz="1600" baseline="-25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940" marR="27940" marT="27940" marB="279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физическое обоснование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крушения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 Он имел на борту 1316 пассажиров и 891 члена экипажа, всего 2207 </a:t>
            </a:r>
            <a:r>
              <a:rPr lang="ru-RU" dirty="0" smtClean="0">
                <a:solidFill>
                  <a:srgbClr val="002060"/>
                </a:solidFill>
              </a:rPr>
              <a:t>человек…Пароход </a:t>
            </a:r>
            <a:r>
              <a:rPr lang="ru-RU" dirty="0">
                <a:solidFill>
                  <a:srgbClr val="002060"/>
                </a:solidFill>
              </a:rPr>
              <a:t>имел 20 спасательных шлюпок, которых было достаточно </a:t>
            </a: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посадки 1178 человек, то есть для 50 % </a:t>
            </a:r>
            <a:r>
              <a:rPr lang="ru-RU" dirty="0" smtClean="0">
                <a:solidFill>
                  <a:srgbClr val="002060"/>
                </a:solidFill>
              </a:rPr>
              <a:t>людей……………………………………………………………………………………………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«Титаник» получил большую пробоину ниже </a:t>
            </a:r>
            <a:r>
              <a:rPr lang="ru-RU" dirty="0" smtClean="0">
                <a:solidFill>
                  <a:srgbClr val="002060"/>
                </a:solidFill>
              </a:rPr>
              <a:t>ватерлинии по правому борту……………………………………………………………………………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Скорость затопления судна возросла за счёт выбитых окон, дверей и </a:t>
            </a:r>
            <a:r>
              <a:rPr lang="ru-RU" dirty="0" smtClean="0">
                <a:solidFill>
                  <a:srgbClr val="002060"/>
                </a:solidFill>
              </a:rPr>
              <a:t>люков…………………………………………………………………….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Проверь себя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Нарушена грузоподъёмность.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2.Нарушено условие плавания тела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3.Начало выполнения условия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80569"/>
            <a:ext cx="3175000" cy="2381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49" y="3771900"/>
            <a:ext cx="3615381" cy="27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Официальная версия крушения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Высокая скорость в опасной зоне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 Погодные условия.</a:t>
            </a:r>
            <a:r>
              <a:rPr lang="ru-RU" dirty="0">
                <a:solidFill>
                  <a:srgbClr val="002060"/>
                </a:solidFill>
              </a:rPr>
              <a:t> В ту ночь отсутствовала Луна, которая могла осветить </a:t>
            </a:r>
            <a:r>
              <a:rPr lang="ru-RU" dirty="0" smtClean="0">
                <a:solidFill>
                  <a:srgbClr val="002060"/>
                </a:solidFill>
              </a:rPr>
              <a:t>айсберг</a:t>
            </a:r>
          </a:p>
          <a:p>
            <a:r>
              <a:rPr lang="ru-RU" b="1" dirty="0">
                <a:solidFill>
                  <a:srgbClr val="002060"/>
                </a:solidFill>
              </a:rPr>
              <a:t> Некачественные заклёпки в носовой части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 Большое содержание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шлака привело к тому, что при низких температурах металл становился хрупким.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Игнорирование последнего ледового предупреждения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№8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дополнительное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Решите задачу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 Судно, погруженное в пресную воду до ватерлинии, вытесняет воду объёмом 15000 м</a:t>
            </a:r>
            <a:r>
              <a:rPr lang="ru-RU" baseline="30000" dirty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 Вес судна без груза составляет  5×10</a:t>
            </a:r>
            <a:r>
              <a:rPr lang="ru-RU" baseline="30000" dirty="0">
                <a:solidFill>
                  <a:srgbClr val="002060"/>
                </a:solidFill>
              </a:rPr>
              <a:t>6</a:t>
            </a:r>
            <a:r>
              <a:rPr lang="ru-RU" dirty="0">
                <a:solidFill>
                  <a:srgbClr val="002060"/>
                </a:solidFill>
              </a:rPr>
              <a:t> Н. Чему равен вес груза?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3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Характеристики Титаника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Вместимость 46328 тонн.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Водоизмещение 52310 тонн.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Осадка 10,54 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Титаник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Сложное инженерное сооружение способное перемещаться по воде.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Для постройки были использованы различные металлы, которые имеют плотность больше , чем у воды.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Спущен на воду 31 мая 1911г.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Длина 269 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Ширина 28,19 м.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19" y="2331244"/>
            <a:ext cx="5181600" cy="38862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880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Титаник - пассажирский лайнер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20" y="2386457"/>
            <a:ext cx="5801784" cy="435133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065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Классификация судов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Транспортное.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Вспомогательное.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Специальное.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Техническое.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Спортивное.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29" y="1515670"/>
            <a:ext cx="3495280" cy="261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1" y="1515670"/>
            <a:ext cx="3648820" cy="26187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10" y="4387826"/>
            <a:ext cx="2839542" cy="2129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77" y="4387826"/>
            <a:ext cx="2711762" cy="212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Задание №2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Каково назначение вашего судна?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7" y="2366888"/>
            <a:ext cx="6143401" cy="415583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86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Гибель  </a:t>
            </a:r>
            <a:r>
              <a:rPr lang="ru-RU" dirty="0" smtClean="0">
                <a:solidFill>
                  <a:srgbClr val="002060"/>
                </a:solidFill>
              </a:rPr>
              <a:t>Титаника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Сегодня над морем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Большая жара;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А в море плывёт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Ледяная гора.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Плывёт и, наверное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Считает: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Она и в жару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dirty="0">
                <a:solidFill>
                  <a:srgbClr val="002060"/>
                </a:solidFill>
              </a:rPr>
              <a:t>не растает</a:t>
            </a:r>
          </a:p>
          <a:p>
            <a:endParaRPr lang="ru-RU" dirty="0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849643" y="1825625"/>
            <a:ext cx="1042416" cy="1042416"/>
          </a:xfrm>
          <a:prstGeom prst="actionButtonHelp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 </a:t>
            </a:r>
            <a:r>
              <a:rPr lang="ru-RU" dirty="0">
                <a:solidFill>
                  <a:srgbClr val="002060"/>
                </a:solidFill>
              </a:rPr>
              <a:t>Ч</a:t>
            </a:r>
            <a:r>
              <a:rPr lang="ru-RU" dirty="0" smtClean="0">
                <a:solidFill>
                  <a:srgbClr val="002060"/>
                </a:solidFill>
              </a:rPr>
              <a:t>ёрный айсберг»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66669" y="1519707"/>
            <a:ext cx="5769737" cy="51386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 Р</a:t>
            </a:r>
            <a:r>
              <a:rPr lang="ru-RU" dirty="0" smtClean="0">
                <a:solidFill>
                  <a:srgbClr val="002060"/>
                </a:solidFill>
              </a:rPr>
              <a:t>едкий тип айсберга перевернулся, так что на поверхности была видна его чёрная сторона.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Столкновение </a:t>
            </a:r>
            <a:r>
              <a:rPr lang="ru-RU" dirty="0">
                <a:solidFill>
                  <a:srgbClr val="002060"/>
                </a:solidFill>
              </a:rPr>
              <a:t>произошло в 23:40 в воскресенье 14 апреля 1912 </a:t>
            </a:r>
            <a:r>
              <a:rPr lang="ru-RU" dirty="0" smtClean="0">
                <a:solidFill>
                  <a:srgbClr val="002060"/>
                </a:solidFill>
              </a:rPr>
              <a:t>года.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Температура воды в Атлантическом океане во время крушения составила −0,56 ° по Цельсию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2110010"/>
            <a:ext cx="5181600" cy="406695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19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Условие плавания тел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0" y="1690687"/>
            <a:ext cx="6379491" cy="4245623"/>
          </a:xfrm>
          <a:effectLst>
            <a:softEdge rad="1270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56" y="2762625"/>
            <a:ext cx="1304035" cy="11631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40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405</Words>
  <Application>Microsoft Office PowerPoint</Application>
  <PresentationFormat>Широкоэкранный</PresentationFormat>
  <Paragraphs>120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Урок «изучение плавания судов»</vt:lpstr>
      <vt:lpstr>Вспомни</vt:lpstr>
      <vt:lpstr>Легендарный Титаник</vt:lpstr>
      <vt:lpstr>Задание №1  Титаник - пассажирский лайнер</vt:lpstr>
      <vt:lpstr>Классификация судов</vt:lpstr>
      <vt:lpstr>Задание №2</vt:lpstr>
      <vt:lpstr>Гибель  Титаника</vt:lpstr>
      <vt:lpstr>« Чёрный айсберг»</vt:lpstr>
      <vt:lpstr>Условие плавания тел</vt:lpstr>
      <vt:lpstr>Задание № 3</vt:lpstr>
      <vt:lpstr>Основные части корабля</vt:lpstr>
      <vt:lpstr>Задание №4</vt:lpstr>
      <vt:lpstr>Безопасность Титаника</vt:lpstr>
      <vt:lpstr>Задание № 5</vt:lpstr>
      <vt:lpstr>Задание №6</vt:lpstr>
      <vt:lpstr>Характеристики судна</vt:lpstr>
      <vt:lpstr>Осадка корабля</vt:lpstr>
      <vt:lpstr>Тоннаж</vt:lpstr>
      <vt:lpstr>Задание № 7</vt:lpstr>
      <vt:lpstr> физическое обоснование крушения</vt:lpstr>
      <vt:lpstr>Проверь себя</vt:lpstr>
      <vt:lpstr>Официальная версия крушения</vt:lpstr>
      <vt:lpstr>Задание №8 дополнительное</vt:lpstr>
      <vt:lpstr>Характеристики Титаника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Cab225</cp:lastModifiedBy>
  <cp:revision>56</cp:revision>
  <dcterms:created xsi:type="dcterms:W3CDTF">2014-01-08T13:39:36Z</dcterms:created>
  <dcterms:modified xsi:type="dcterms:W3CDTF">2014-01-16T08:49:59Z</dcterms:modified>
</cp:coreProperties>
</file>