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62" r:id="rId2"/>
    <p:sldId id="264" r:id="rId3"/>
    <p:sldId id="265" r:id="rId4"/>
    <p:sldId id="266" r:id="rId5"/>
    <p:sldId id="268" r:id="rId6"/>
    <p:sldId id="277" r:id="rId7"/>
    <p:sldId id="280" r:id="rId8"/>
    <p:sldId id="281" r:id="rId9"/>
    <p:sldId id="278" r:id="rId10"/>
    <p:sldId id="275" r:id="rId11"/>
    <p:sldId id="263" r:id="rId12"/>
    <p:sldId id="272" r:id="rId13"/>
    <p:sldId id="279" r:id="rId14"/>
    <p:sldId id="28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3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image" Target="../media/image32.wmf"/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12" Type="http://schemas.openxmlformats.org/officeDocument/2006/relationships/image" Target="../media/image31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11" Type="http://schemas.openxmlformats.org/officeDocument/2006/relationships/image" Target="../media/image30.wmf"/><Relationship Id="rId5" Type="http://schemas.openxmlformats.org/officeDocument/2006/relationships/image" Target="../media/image24.wmf"/><Relationship Id="rId10" Type="http://schemas.openxmlformats.org/officeDocument/2006/relationships/image" Target="../media/image29.wmf"/><Relationship Id="rId4" Type="http://schemas.openxmlformats.org/officeDocument/2006/relationships/image" Target="../media/image23.wmf"/><Relationship Id="rId9" Type="http://schemas.openxmlformats.org/officeDocument/2006/relationships/image" Target="../media/image2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5C96D9-E2CB-4332-B437-2B8CFDDA306B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12C4D1-C545-4CD6-B88F-0D765D6EA6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4339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B640F-494C-4113-BC15-D47F340B0291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5D3F3-5CC0-469A-868B-C0DCBC6624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B640F-494C-4113-BC15-D47F340B0291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5D3F3-5CC0-469A-868B-C0DCBC6624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B640F-494C-4113-BC15-D47F340B0291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5D3F3-5CC0-469A-868B-C0DCBC6624E4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FB7904-7DB7-45EA-A468-75898ED62D6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65534513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B640F-494C-4113-BC15-D47F340B0291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5D3F3-5CC0-469A-868B-C0DCBC6624E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B640F-494C-4113-BC15-D47F340B0291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5D3F3-5CC0-469A-868B-C0DCBC6624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B640F-494C-4113-BC15-D47F340B0291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5D3F3-5CC0-469A-868B-C0DCBC6624E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B640F-494C-4113-BC15-D47F340B0291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5D3F3-5CC0-469A-868B-C0DCBC6624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B640F-494C-4113-BC15-D47F340B0291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5D3F3-5CC0-469A-868B-C0DCBC6624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B640F-494C-4113-BC15-D47F340B0291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5D3F3-5CC0-469A-868B-C0DCBC6624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B640F-494C-4113-BC15-D47F340B0291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5D3F3-5CC0-469A-868B-C0DCBC6624E4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B640F-494C-4113-BC15-D47F340B0291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5D3F3-5CC0-469A-868B-C0DCBC6624E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0FB640F-494C-4113-BC15-D47F340B0291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D35D3F3-5CC0-469A-868B-C0DCBC6624E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.wmf"/><Relationship Id="rId20" Type="http://schemas.openxmlformats.org/officeDocument/2006/relationships/image" Target="../media/image10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Relationship Id="rId22" Type="http://schemas.openxmlformats.org/officeDocument/2006/relationships/image" Target="../media/image11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image" Target="../media/image16.wmf"/><Relationship Id="rId18" Type="http://schemas.openxmlformats.org/officeDocument/2006/relationships/oleObject" Target="../embeddings/oleObject18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15.bin"/><Relationship Id="rId17" Type="http://schemas.openxmlformats.org/officeDocument/2006/relationships/image" Target="../media/image18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17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5" Type="http://schemas.openxmlformats.org/officeDocument/2006/relationships/image" Target="../media/image17.wmf"/><Relationship Id="rId10" Type="http://schemas.openxmlformats.org/officeDocument/2006/relationships/oleObject" Target="../embeddings/oleObject14.bin"/><Relationship Id="rId19" Type="http://schemas.openxmlformats.org/officeDocument/2006/relationships/image" Target="../media/image19.wmf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4.wmf"/><Relationship Id="rId14" Type="http://schemas.openxmlformats.org/officeDocument/2006/relationships/oleObject" Target="../embeddings/oleObject16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image" Target="../media/image24.wmf"/><Relationship Id="rId18" Type="http://schemas.openxmlformats.org/officeDocument/2006/relationships/oleObject" Target="../embeddings/oleObject26.bin"/><Relationship Id="rId26" Type="http://schemas.openxmlformats.org/officeDocument/2006/relationships/oleObject" Target="../embeddings/oleObject30.bin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28.wmf"/><Relationship Id="rId7" Type="http://schemas.openxmlformats.org/officeDocument/2006/relationships/image" Target="../media/image21.wmf"/><Relationship Id="rId12" Type="http://schemas.openxmlformats.org/officeDocument/2006/relationships/oleObject" Target="../embeddings/oleObject23.bin"/><Relationship Id="rId17" Type="http://schemas.openxmlformats.org/officeDocument/2006/relationships/image" Target="../media/image26.wmf"/><Relationship Id="rId25" Type="http://schemas.openxmlformats.org/officeDocument/2006/relationships/image" Target="../media/image30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25.bin"/><Relationship Id="rId20" Type="http://schemas.openxmlformats.org/officeDocument/2006/relationships/oleObject" Target="../embeddings/oleObject27.bin"/><Relationship Id="rId29" Type="http://schemas.openxmlformats.org/officeDocument/2006/relationships/image" Target="../media/image32.wmf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23.wmf"/><Relationship Id="rId24" Type="http://schemas.openxmlformats.org/officeDocument/2006/relationships/oleObject" Target="../embeddings/oleObject29.bin"/><Relationship Id="rId5" Type="http://schemas.openxmlformats.org/officeDocument/2006/relationships/image" Target="../media/image20.wmf"/><Relationship Id="rId15" Type="http://schemas.openxmlformats.org/officeDocument/2006/relationships/image" Target="../media/image25.wmf"/><Relationship Id="rId23" Type="http://schemas.openxmlformats.org/officeDocument/2006/relationships/image" Target="../media/image29.wmf"/><Relationship Id="rId28" Type="http://schemas.openxmlformats.org/officeDocument/2006/relationships/oleObject" Target="../embeddings/oleObject31.bin"/><Relationship Id="rId10" Type="http://schemas.openxmlformats.org/officeDocument/2006/relationships/oleObject" Target="../embeddings/oleObject22.bin"/><Relationship Id="rId19" Type="http://schemas.openxmlformats.org/officeDocument/2006/relationships/image" Target="../media/image27.wmf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2.wmf"/><Relationship Id="rId14" Type="http://schemas.openxmlformats.org/officeDocument/2006/relationships/oleObject" Target="../embeddings/oleObject24.bin"/><Relationship Id="rId22" Type="http://schemas.openxmlformats.org/officeDocument/2006/relationships/oleObject" Target="../embeddings/oleObject28.bin"/><Relationship Id="rId27" Type="http://schemas.openxmlformats.org/officeDocument/2006/relationships/image" Target="../media/image3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827584" y="764704"/>
            <a:ext cx="7639760" cy="5361776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1928590"/>
            <a:ext cx="72008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Мультимедийное сопровождение </a:t>
            </a:r>
          </a:p>
          <a:p>
            <a:pPr algn="ctr">
              <a:spcBef>
                <a:spcPct val="50000"/>
              </a:spcBef>
            </a:pPr>
            <a:r>
              <a:rPr lang="ru-RU" alt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 уроку алгебры в 8 классе </a:t>
            </a:r>
          </a:p>
          <a:p>
            <a:pPr algn="ctr">
              <a:spcBef>
                <a:spcPct val="50000"/>
              </a:spcBef>
            </a:pPr>
            <a:r>
              <a:rPr lang="ru-RU" alt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«</a:t>
            </a:r>
            <a:r>
              <a:rPr lang="ru-RU" alt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Определение </a:t>
            </a:r>
            <a:r>
              <a:rPr lang="ru-RU" altLang="ru-RU" sz="32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квадратного уравнения. Неполные квадратные уравнения»</a:t>
            </a:r>
          </a:p>
          <a:p>
            <a:pPr algn="ctr">
              <a:spcBef>
                <a:spcPct val="50000"/>
              </a:spcBef>
            </a:pPr>
            <a:endParaRPr lang="ru-RU" altLang="ru-RU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5326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42852"/>
            <a:ext cx="7772400" cy="135732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285860"/>
            <a:ext cx="7772400" cy="506970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6265642"/>
              </p:ext>
            </p:extLst>
          </p:nvPr>
        </p:nvGraphicFramePr>
        <p:xfrm>
          <a:off x="179513" y="0"/>
          <a:ext cx="8856983" cy="6799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8273"/>
                <a:gridCol w="893580"/>
                <a:gridCol w="1042510"/>
                <a:gridCol w="1112620"/>
              </a:tblGrid>
              <a:tr h="512853">
                <a:tc rowSpan="2"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                            Уравнение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Коэффициенты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12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а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b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с</a:t>
                      </a:r>
                      <a:endParaRPr lang="ru-RU" sz="3600" dirty="0"/>
                    </a:p>
                  </a:txBody>
                  <a:tcPr/>
                </a:tc>
              </a:tr>
              <a:tr h="820381"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  3х</a:t>
                      </a:r>
                      <a:r>
                        <a:rPr lang="ru-RU" sz="4000" dirty="0" smtClean="0">
                          <a:latin typeface="Calibri"/>
                        </a:rPr>
                        <a:t>²+7х-6=0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820381"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  -6х</a:t>
                      </a:r>
                      <a:r>
                        <a:rPr lang="ru-RU" sz="4000" dirty="0" smtClean="0">
                          <a:latin typeface="Calibri"/>
                        </a:rPr>
                        <a:t>²+2х+4=0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820381"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  15 х - х</a:t>
                      </a:r>
                      <a:r>
                        <a:rPr lang="ru-RU" sz="4000" dirty="0" smtClean="0">
                          <a:latin typeface="Calibri"/>
                        </a:rPr>
                        <a:t>²=0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820381"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  7х</a:t>
                      </a:r>
                      <a:r>
                        <a:rPr lang="ru-RU" sz="4000" dirty="0" smtClean="0">
                          <a:latin typeface="Calibri"/>
                        </a:rPr>
                        <a:t>²=0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820381"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  3х - х</a:t>
                      </a:r>
                      <a:r>
                        <a:rPr lang="ru-RU" sz="4000" dirty="0" smtClean="0">
                          <a:latin typeface="Calibri"/>
                        </a:rPr>
                        <a:t>²+19=0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820381"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  2х</a:t>
                      </a:r>
                      <a:r>
                        <a:rPr lang="ru-RU" sz="4000" dirty="0" smtClean="0">
                          <a:latin typeface="Calibri"/>
                        </a:rPr>
                        <a:t>²-11=0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713274"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  Х</a:t>
                      </a:r>
                      <a:r>
                        <a:rPr lang="ru-RU" sz="4000" dirty="0" smtClean="0">
                          <a:latin typeface="Calibri"/>
                        </a:rPr>
                        <a:t>²+2-х=0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888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1340768"/>
            <a:ext cx="7639761" cy="4248472"/>
          </a:xfrm>
        </p:spPr>
        <p:txBody>
          <a:bodyPr/>
          <a:lstStyle/>
          <a:p>
            <a:r>
              <a:rPr lang="ru-RU" sz="2800" i="1" dirty="0">
                <a:solidFill>
                  <a:schemeClr val="tx1"/>
                </a:solidFill>
                <a:latin typeface="Times New Roman" pitchFamily="18" charset="0"/>
              </a:rPr>
              <a:t>Корень квадратного уравнения </a:t>
            </a:r>
            <a:r>
              <a:rPr lang="en-US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ax</a:t>
            </a:r>
            <a:r>
              <a:rPr lang="en-US" sz="2800" i="1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</a:t>
            </a:r>
            <a:r>
              <a:rPr lang="en-US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+bx+c=0</a:t>
            </a:r>
            <a:r>
              <a:rPr lang="ru-RU" sz="2800" i="1" dirty="0">
                <a:solidFill>
                  <a:schemeClr val="tx1"/>
                </a:solidFill>
                <a:latin typeface="Times New Roman" pitchFamily="18" charset="0"/>
              </a:rPr>
              <a:t>  - это такое значение переменной </a:t>
            </a:r>
            <a:r>
              <a:rPr lang="ru-RU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х</a:t>
            </a:r>
            <a:r>
              <a:rPr lang="ru-RU" sz="2800" i="1" dirty="0">
                <a:solidFill>
                  <a:schemeClr val="tx1"/>
                </a:solidFill>
                <a:latin typeface="Times New Roman" pitchFamily="18" charset="0"/>
              </a:rPr>
              <a:t>, подстановка которого в уравнение обращает уравнение в верное числовое равенство </a:t>
            </a:r>
            <a:r>
              <a:rPr lang="ru-RU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0=0</a:t>
            </a:r>
          </a:p>
          <a:p>
            <a:endParaRPr lang="ru-RU" altLang="ru-RU" i="1" dirty="0" smtClean="0">
              <a:solidFill>
                <a:srgbClr val="D0260A"/>
              </a:solidFill>
              <a:latin typeface="Times New Roman" charset="0"/>
            </a:endParaRPr>
          </a:p>
          <a:p>
            <a:endParaRPr lang="ru-RU" altLang="ru-RU" i="1" dirty="0">
              <a:solidFill>
                <a:srgbClr val="D0260A"/>
              </a:solidFill>
              <a:latin typeface="Times New Roman" charset="0"/>
            </a:endParaRPr>
          </a:p>
          <a:p>
            <a:r>
              <a:rPr lang="ru-RU" altLang="ru-RU" sz="2800" i="1" dirty="0" smtClean="0">
                <a:solidFill>
                  <a:schemeClr val="tx1"/>
                </a:solidFill>
                <a:latin typeface="Times New Roman" charset="0"/>
              </a:rPr>
              <a:t>Решить </a:t>
            </a:r>
            <a:r>
              <a:rPr lang="ru-RU" altLang="ru-RU" sz="2800" i="1" dirty="0">
                <a:solidFill>
                  <a:schemeClr val="tx1"/>
                </a:solidFill>
                <a:latin typeface="Times New Roman" charset="0"/>
              </a:rPr>
              <a:t>квадратное уравнение – значит найти все его корни или установить, что корней нет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928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103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ru-RU" smtClean="0"/>
          </a:p>
        </p:txBody>
      </p:sp>
      <p:grpSp>
        <p:nvGrpSpPr>
          <p:cNvPr id="1039" name="Group 2"/>
          <p:cNvGrpSpPr>
            <a:grpSpLocks/>
          </p:cNvGrpSpPr>
          <p:nvPr/>
        </p:nvGrpSpPr>
        <p:grpSpPr bwMode="auto">
          <a:xfrm>
            <a:off x="1285875" y="571500"/>
            <a:ext cx="6929438" cy="6072188"/>
            <a:chOff x="1101" y="6584"/>
            <a:chExt cx="9639" cy="7644"/>
          </a:xfrm>
        </p:grpSpPr>
        <p:sp>
          <p:nvSpPr>
            <p:cNvPr id="1051" name="Text Box 3"/>
            <p:cNvSpPr txBox="1">
              <a:spLocks noChangeArrowheads="1"/>
            </p:cNvSpPr>
            <p:nvPr/>
          </p:nvSpPr>
          <p:spPr bwMode="auto">
            <a:xfrm>
              <a:off x="4581" y="6584"/>
              <a:ext cx="2280" cy="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ru-RU" altLang="ru-RU">
                <a:latin typeface="Arial" charset="0"/>
              </a:endParaRPr>
            </a:p>
          </p:txBody>
        </p:sp>
        <p:sp>
          <p:nvSpPr>
            <p:cNvPr id="1052" name="Text Box 4"/>
            <p:cNvSpPr txBox="1">
              <a:spLocks noChangeArrowheads="1"/>
            </p:cNvSpPr>
            <p:nvPr/>
          </p:nvSpPr>
          <p:spPr bwMode="auto">
            <a:xfrm>
              <a:off x="2661" y="7584"/>
              <a:ext cx="1320" cy="13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Aft>
                  <a:spcPts val="1000"/>
                </a:spcAft>
              </a:pPr>
              <a:endParaRPr lang="ru-RU" altLang="ru-RU" sz="1100">
                <a:latin typeface="Times New Roman" pitchFamily="18" charset="0"/>
              </a:endParaRPr>
            </a:p>
            <a:p>
              <a:endParaRPr lang="ru-RU" altLang="ru-RU">
                <a:latin typeface="Arial" charset="0"/>
              </a:endParaRPr>
            </a:p>
          </p:txBody>
        </p:sp>
        <p:sp>
          <p:nvSpPr>
            <p:cNvPr id="1053" name="Text Box 5"/>
            <p:cNvSpPr txBox="1">
              <a:spLocks noChangeArrowheads="1"/>
            </p:cNvSpPr>
            <p:nvPr/>
          </p:nvSpPr>
          <p:spPr bwMode="auto">
            <a:xfrm>
              <a:off x="6621" y="7584"/>
              <a:ext cx="1320" cy="13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Aft>
                  <a:spcPts val="1000"/>
                </a:spcAft>
              </a:pPr>
              <a:endParaRPr lang="ru-RU" altLang="ru-RU" sz="1100">
                <a:latin typeface="Times New Roman" pitchFamily="18" charset="0"/>
              </a:endParaRPr>
            </a:p>
            <a:p>
              <a:endParaRPr lang="ru-RU" altLang="ru-RU">
                <a:latin typeface="Arial" charset="0"/>
              </a:endParaRPr>
            </a:p>
          </p:txBody>
        </p:sp>
        <p:sp>
          <p:nvSpPr>
            <p:cNvPr id="1054" name="Text Box 6"/>
            <p:cNvSpPr txBox="1">
              <a:spLocks noChangeArrowheads="1"/>
            </p:cNvSpPr>
            <p:nvPr/>
          </p:nvSpPr>
          <p:spPr bwMode="auto">
            <a:xfrm>
              <a:off x="9141" y="7584"/>
              <a:ext cx="1320" cy="13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Aft>
                  <a:spcPts val="1000"/>
                </a:spcAft>
              </a:pPr>
              <a:endParaRPr lang="ru-RU" altLang="ru-RU" sz="1100">
                <a:latin typeface="Times New Roman" pitchFamily="18" charset="0"/>
              </a:endParaRPr>
            </a:p>
            <a:p>
              <a:endParaRPr lang="ru-RU" altLang="ru-RU">
                <a:latin typeface="Arial" charset="0"/>
              </a:endParaRPr>
            </a:p>
          </p:txBody>
        </p:sp>
        <p:sp>
          <p:nvSpPr>
            <p:cNvPr id="1055" name="Text Box 7"/>
            <p:cNvSpPr txBox="1">
              <a:spLocks noChangeArrowheads="1"/>
            </p:cNvSpPr>
            <p:nvPr/>
          </p:nvSpPr>
          <p:spPr bwMode="auto">
            <a:xfrm>
              <a:off x="2421" y="9304"/>
              <a:ext cx="1839" cy="5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ru-RU" altLang="ru-RU">
                <a:latin typeface="Arial" charset="0"/>
              </a:endParaRPr>
            </a:p>
          </p:txBody>
        </p:sp>
        <p:sp>
          <p:nvSpPr>
            <p:cNvPr id="1056" name="Text Box 8"/>
            <p:cNvSpPr txBox="1">
              <a:spLocks noChangeArrowheads="1"/>
            </p:cNvSpPr>
            <p:nvPr/>
          </p:nvSpPr>
          <p:spPr bwMode="auto">
            <a:xfrm>
              <a:off x="6331" y="9304"/>
              <a:ext cx="1850" cy="57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ru-RU" altLang="ru-RU">
                <a:latin typeface="Arial" charset="0"/>
              </a:endParaRPr>
            </a:p>
          </p:txBody>
        </p:sp>
        <p:sp>
          <p:nvSpPr>
            <p:cNvPr id="1057" name="Text Box 9"/>
            <p:cNvSpPr txBox="1">
              <a:spLocks noChangeArrowheads="1"/>
            </p:cNvSpPr>
            <p:nvPr/>
          </p:nvSpPr>
          <p:spPr bwMode="auto">
            <a:xfrm>
              <a:off x="8901" y="9311"/>
              <a:ext cx="1839" cy="5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ru-RU" altLang="ru-RU">
                <a:latin typeface="Arial" charset="0"/>
              </a:endParaRPr>
            </a:p>
          </p:txBody>
        </p:sp>
        <p:sp>
          <p:nvSpPr>
            <p:cNvPr id="1058" name="Text Box 10"/>
            <p:cNvSpPr txBox="1">
              <a:spLocks noChangeArrowheads="1"/>
            </p:cNvSpPr>
            <p:nvPr/>
          </p:nvSpPr>
          <p:spPr bwMode="auto">
            <a:xfrm>
              <a:off x="3621" y="10504"/>
              <a:ext cx="2040" cy="13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ts val="600"/>
                </a:spcBef>
                <a:spcAft>
                  <a:spcPts val="1000"/>
                </a:spcAft>
              </a:pPr>
              <a:r>
                <a:rPr lang="en-US" altLang="ru-RU" i="1"/>
                <a:t>a</a:t>
              </a:r>
              <a:r>
                <a:rPr lang="ru-RU" altLang="ru-RU"/>
                <a:t> и </a:t>
              </a:r>
              <a:r>
                <a:rPr lang="en-US" altLang="ru-RU" i="1"/>
                <a:t>c</a:t>
              </a:r>
              <a:r>
                <a:rPr lang="ru-RU" altLang="ru-RU"/>
                <a:t> имеют разные </a:t>
              </a:r>
            </a:p>
            <a:p>
              <a:pPr algn="ctr">
                <a:spcAft>
                  <a:spcPts val="1000"/>
                </a:spcAft>
              </a:pPr>
              <a:r>
                <a:rPr lang="ru-RU" altLang="ru-RU"/>
                <a:t>знаки</a:t>
              </a:r>
              <a:endParaRPr lang="ru-RU" altLang="ru-RU">
                <a:latin typeface="Arial" charset="0"/>
              </a:endParaRPr>
            </a:p>
          </p:txBody>
        </p:sp>
        <p:sp>
          <p:nvSpPr>
            <p:cNvPr id="1059" name="Text Box 11"/>
            <p:cNvSpPr txBox="1">
              <a:spLocks noChangeArrowheads="1"/>
            </p:cNvSpPr>
            <p:nvPr/>
          </p:nvSpPr>
          <p:spPr bwMode="auto">
            <a:xfrm>
              <a:off x="1101" y="10504"/>
              <a:ext cx="2040" cy="13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ts val="600"/>
                </a:spcBef>
                <a:spcAft>
                  <a:spcPts val="1000"/>
                </a:spcAft>
              </a:pPr>
              <a:r>
                <a:rPr lang="en-US" altLang="ru-RU" i="1"/>
                <a:t>a</a:t>
              </a:r>
              <a:r>
                <a:rPr lang="ru-RU" altLang="ru-RU"/>
                <a:t> и </a:t>
              </a:r>
              <a:r>
                <a:rPr lang="en-US" altLang="ru-RU" i="1"/>
                <a:t>c</a:t>
              </a:r>
              <a:r>
                <a:rPr lang="ru-RU" altLang="ru-RU"/>
                <a:t> имеют одинаковые знаки</a:t>
              </a:r>
              <a:endParaRPr lang="ru-RU" altLang="ru-RU">
                <a:latin typeface="Arial" charset="0"/>
              </a:endParaRPr>
            </a:p>
          </p:txBody>
        </p:sp>
        <p:sp>
          <p:nvSpPr>
            <p:cNvPr id="1060" name="Text Box 12"/>
            <p:cNvSpPr txBox="1">
              <a:spLocks noChangeArrowheads="1"/>
            </p:cNvSpPr>
            <p:nvPr/>
          </p:nvSpPr>
          <p:spPr bwMode="auto">
            <a:xfrm>
              <a:off x="1101" y="12184"/>
              <a:ext cx="2040" cy="18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ts val="1800"/>
                </a:spcBef>
                <a:spcAft>
                  <a:spcPts val="1000"/>
                </a:spcAft>
              </a:pPr>
              <a:r>
                <a:rPr lang="ru-RU" altLang="ru-RU"/>
                <a:t>Действительных корней нет</a:t>
              </a:r>
              <a:endParaRPr lang="ru-RU" altLang="ru-RU">
                <a:latin typeface="Arial" charset="0"/>
              </a:endParaRPr>
            </a:p>
          </p:txBody>
        </p:sp>
        <p:sp>
          <p:nvSpPr>
            <p:cNvPr id="1061" name="Text Box 13"/>
            <p:cNvSpPr txBox="1">
              <a:spLocks noChangeArrowheads="1"/>
            </p:cNvSpPr>
            <p:nvPr/>
          </p:nvSpPr>
          <p:spPr bwMode="auto">
            <a:xfrm>
              <a:off x="3621" y="12205"/>
              <a:ext cx="2040" cy="202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Aft>
                  <a:spcPts val="1000"/>
                </a:spcAft>
              </a:pPr>
              <a:r>
                <a:rPr lang="ru-RU" altLang="ru-RU" sz="1200" i="1"/>
                <a:t>        </a:t>
              </a:r>
              <a:endParaRPr lang="ru-RU" altLang="ru-RU">
                <a:latin typeface="Arial" charset="0"/>
              </a:endParaRPr>
            </a:p>
          </p:txBody>
        </p:sp>
        <p:sp>
          <p:nvSpPr>
            <p:cNvPr id="1062" name="Text Box 14"/>
            <p:cNvSpPr txBox="1">
              <a:spLocks noChangeArrowheads="1"/>
            </p:cNvSpPr>
            <p:nvPr/>
          </p:nvSpPr>
          <p:spPr bwMode="auto">
            <a:xfrm>
              <a:off x="6381" y="10504"/>
              <a:ext cx="1800" cy="13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Aft>
                  <a:spcPts val="1000"/>
                </a:spcAft>
              </a:pPr>
              <a:r>
                <a:rPr lang="ru-RU" altLang="ru-RU" sz="1200" i="1"/>
                <a:t> </a:t>
              </a:r>
              <a:endParaRPr lang="ru-RU" altLang="ru-RU">
                <a:latin typeface="Arial" charset="0"/>
              </a:endParaRPr>
            </a:p>
          </p:txBody>
        </p:sp>
        <p:sp>
          <p:nvSpPr>
            <p:cNvPr id="1063" name="Text Box 15"/>
            <p:cNvSpPr txBox="1">
              <a:spLocks noChangeArrowheads="1"/>
            </p:cNvSpPr>
            <p:nvPr/>
          </p:nvSpPr>
          <p:spPr bwMode="auto">
            <a:xfrm>
              <a:off x="8901" y="10504"/>
              <a:ext cx="1800" cy="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Aft>
                  <a:spcPts val="1000"/>
                </a:spcAft>
              </a:pPr>
              <a:r>
                <a:rPr lang="ru-RU" altLang="ru-RU" sz="1200" i="1"/>
                <a:t> </a:t>
              </a:r>
              <a:endParaRPr lang="ru-RU" altLang="ru-RU">
                <a:latin typeface="Arial" charset="0"/>
              </a:endParaRPr>
            </a:p>
          </p:txBody>
        </p:sp>
        <p:sp>
          <p:nvSpPr>
            <p:cNvPr id="1064" name="Line 16"/>
            <p:cNvSpPr>
              <a:spLocks noChangeShapeType="1"/>
            </p:cNvSpPr>
            <p:nvPr/>
          </p:nvSpPr>
          <p:spPr bwMode="auto">
            <a:xfrm>
              <a:off x="2181" y="11824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65" name="Line 17"/>
            <p:cNvSpPr>
              <a:spLocks noChangeShapeType="1"/>
            </p:cNvSpPr>
            <p:nvPr/>
          </p:nvSpPr>
          <p:spPr bwMode="auto">
            <a:xfrm>
              <a:off x="4701" y="11824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66" name="Line 18"/>
            <p:cNvSpPr>
              <a:spLocks noChangeShapeType="1"/>
            </p:cNvSpPr>
            <p:nvPr/>
          </p:nvSpPr>
          <p:spPr bwMode="auto">
            <a:xfrm>
              <a:off x="3351" y="8896"/>
              <a:ext cx="0" cy="4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67" name="Line 19"/>
            <p:cNvSpPr>
              <a:spLocks noChangeShapeType="1"/>
            </p:cNvSpPr>
            <p:nvPr/>
          </p:nvSpPr>
          <p:spPr bwMode="auto">
            <a:xfrm>
              <a:off x="7281" y="8899"/>
              <a:ext cx="0" cy="4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68" name="Line 20"/>
            <p:cNvSpPr>
              <a:spLocks noChangeShapeType="1"/>
            </p:cNvSpPr>
            <p:nvPr/>
          </p:nvSpPr>
          <p:spPr bwMode="auto">
            <a:xfrm>
              <a:off x="9831" y="8899"/>
              <a:ext cx="0" cy="4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69" name="Line 21"/>
            <p:cNvSpPr>
              <a:spLocks noChangeShapeType="1"/>
            </p:cNvSpPr>
            <p:nvPr/>
          </p:nvSpPr>
          <p:spPr bwMode="auto">
            <a:xfrm flipV="1">
              <a:off x="2241" y="9863"/>
              <a:ext cx="1080" cy="6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70" name="Line 22"/>
            <p:cNvSpPr>
              <a:spLocks noChangeShapeType="1"/>
            </p:cNvSpPr>
            <p:nvPr/>
          </p:nvSpPr>
          <p:spPr bwMode="auto">
            <a:xfrm rot="3600000" flipV="1">
              <a:off x="3396" y="9871"/>
              <a:ext cx="1080" cy="6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71" name="Line 23"/>
            <p:cNvSpPr>
              <a:spLocks noChangeShapeType="1"/>
            </p:cNvSpPr>
            <p:nvPr/>
          </p:nvSpPr>
          <p:spPr bwMode="auto">
            <a:xfrm>
              <a:off x="7278" y="9874"/>
              <a:ext cx="0" cy="6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72" name="Line 24"/>
            <p:cNvSpPr>
              <a:spLocks noChangeShapeType="1"/>
            </p:cNvSpPr>
            <p:nvPr/>
          </p:nvSpPr>
          <p:spPr bwMode="auto">
            <a:xfrm>
              <a:off x="9831" y="9874"/>
              <a:ext cx="0" cy="6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73" name="Line 25"/>
            <p:cNvSpPr>
              <a:spLocks noChangeShapeType="1"/>
            </p:cNvSpPr>
            <p:nvPr/>
          </p:nvSpPr>
          <p:spPr bwMode="auto">
            <a:xfrm flipV="1">
              <a:off x="3381" y="6877"/>
              <a:ext cx="1200" cy="6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74" name="Line 26"/>
            <p:cNvSpPr>
              <a:spLocks noChangeShapeType="1"/>
            </p:cNvSpPr>
            <p:nvPr/>
          </p:nvSpPr>
          <p:spPr bwMode="auto">
            <a:xfrm>
              <a:off x="6861" y="6844"/>
              <a:ext cx="3000" cy="74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75" name="Line 27"/>
            <p:cNvSpPr>
              <a:spLocks noChangeShapeType="1"/>
            </p:cNvSpPr>
            <p:nvPr/>
          </p:nvSpPr>
          <p:spPr bwMode="auto">
            <a:xfrm>
              <a:off x="5793" y="7174"/>
              <a:ext cx="1440" cy="3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40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ru-RU" altLang="ru-RU"/>
          </a:p>
        </p:txBody>
      </p:sp>
      <p:graphicFrame>
        <p:nvGraphicFramePr>
          <p:cNvPr id="1026" name="Object 28"/>
          <p:cNvGraphicFramePr>
            <a:graphicFrameLocks noChangeAspect="1"/>
          </p:cNvGraphicFramePr>
          <p:nvPr/>
        </p:nvGraphicFramePr>
        <p:xfrm>
          <a:off x="3929063" y="571500"/>
          <a:ext cx="142875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Формула" r:id="rId3" imgW="1168400" imgH="241300" progId="Equation.3">
                  <p:embed/>
                </p:oleObj>
              </mc:Choice>
              <mc:Fallback>
                <p:oleObj name="Формула" r:id="rId3" imgW="11684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9063" y="571500"/>
                        <a:ext cx="1428750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1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ru-RU" altLang="ru-RU"/>
          </a:p>
        </p:txBody>
      </p:sp>
      <p:graphicFrame>
        <p:nvGraphicFramePr>
          <p:cNvPr id="1027" name="Object 30"/>
          <p:cNvGraphicFramePr>
            <a:graphicFrameLocks noChangeAspect="1"/>
          </p:cNvGraphicFramePr>
          <p:nvPr/>
        </p:nvGraphicFramePr>
        <p:xfrm>
          <a:off x="2643188" y="1428750"/>
          <a:ext cx="644525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Формула" r:id="rId5" imgW="355320" imgH="634680" progId="Equation.3">
                  <p:embed/>
                </p:oleObj>
              </mc:Choice>
              <mc:Fallback>
                <p:oleObj name="Формула" r:id="rId5" imgW="35532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3188" y="1428750"/>
                        <a:ext cx="644525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2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ru-RU" altLang="ru-RU"/>
          </a:p>
        </p:txBody>
      </p:sp>
      <p:graphicFrame>
        <p:nvGraphicFramePr>
          <p:cNvPr id="1028" name="Object 32"/>
          <p:cNvGraphicFramePr>
            <a:graphicFrameLocks noChangeAspect="1"/>
          </p:cNvGraphicFramePr>
          <p:nvPr/>
        </p:nvGraphicFramePr>
        <p:xfrm>
          <a:off x="5500688" y="1357313"/>
          <a:ext cx="571500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" name="Формула" r:id="rId7" imgW="406224" imgH="723586" progId="Equation.3">
                  <p:embed/>
                </p:oleObj>
              </mc:Choice>
              <mc:Fallback>
                <p:oleObj name="Формула" r:id="rId7" imgW="406224" imgH="72358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0688" y="1357313"/>
                        <a:ext cx="571500" cy="1009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3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ru-RU" altLang="ru-RU"/>
          </a:p>
        </p:txBody>
      </p:sp>
      <p:graphicFrame>
        <p:nvGraphicFramePr>
          <p:cNvPr id="1029" name="Object 34"/>
          <p:cNvGraphicFramePr>
            <a:graphicFrameLocks noChangeAspect="1"/>
          </p:cNvGraphicFramePr>
          <p:nvPr/>
        </p:nvGraphicFramePr>
        <p:xfrm>
          <a:off x="7215188" y="1428750"/>
          <a:ext cx="571500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" name="Формула" r:id="rId9" imgW="406224" imgH="723586" progId="Equation.3">
                  <p:embed/>
                </p:oleObj>
              </mc:Choice>
              <mc:Fallback>
                <p:oleObj name="Формула" r:id="rId9" imgW="406224" imgH="72358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5188" y="1428750"/>
                        <a:ext cx="571500" cy="1009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4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ru-RU" altLang="ru-RU"/>
          </a:p>
        </p:txBody>
      </p:sp>
      <p:graphicFrame>
        <p:nvGraphicFramePr>
          <p:cNvPr id="1030" name="Object 36"/>
          <p:cNvGraphicFramePr>
            <a:graphicFrameLocks noChangeAspect="1"/>
          </p:cNvGraphicFramePr>
          <p:nvPr/>
        </p:nvGraphicFramePr>
        <p:xfrm>
          <a:off x="2286000" y="2786063"/>
          <a:ext cx="1214438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0" name="Формула" r:id="rId11" imgW="698400" imgH="203040" progId="Equation.3">
                  <p:embed/>
                </p:oleObj>
              </mc:Choice>
              <mc:Fallback>
                <p:oleObj name="Формула" r:id="rId11" imgW="6984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786063"/>
                        <a:ext cx="1214438" cy="357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5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ru-RU" altLang="ru-RU"/>
          </a:p>
        </p:txBody>
      </p:sp>
      <p:graphicFrame>
        <p:nvGraphicFramePr>
          <p:cNvPr id="1031" name="Object 38"/>
          <p:cNvGraphicFramePr>
            <a:graphicFrameLocks noChangeAspect="1"/>
          </p:cNvGraphicFramePr>
          <p:nvPr/>
        </p:nvGraphicFramePr>
        <p:xfrm>
          <a:off x="5143500" y="2714625"/>
          <a:ext cx="1214438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1" name="Формула" r:id="rId13" imgW="914400" imgH="241300" progId="Equation.3">
                  <p:embed/>
                </p:oleObj>
              </mc:Choice>
              <mc:Fallback>
                <p:oleObj name="Формула" r:id="rId13" imgW="9144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0" y="2714625"/>
                        <a:ext cx="1214438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6" name="Rectangle 4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ru-RU" altLang="ru-RU"/>
          </a:p>
        </p:txBody>
      </p:sp>
      <p:graphicFrame>
        <p:nvGraphicFramePr>
          <p:cNvPr id="1032" name="Object 40"/>
          <p:cNvGraphicFramePr>
            <a:graphicFrameLocks noChangeAspect="1"/>
          </p:cNvGraphicFramePr>
          <p:nvPr/>
        </p:nvGraphicFramePr>
        <p:xfrm>
          <a:off x="7000875" y="2786063"/>
          <a:ext cx="1071563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Формула" r:id="rId15" imgW="571252" imgH="241195" progId="Equation.3">
                  <p:embed/>
                </p:oleObj>
              </mc:Choice>
              <mc:Fallback>
                <p:oleObj name="Формула" r:id="rId15" imgW="571252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0875" y="2786063"/>
                        <a:ext cx="1071563" cy="328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7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ru-RU" altLang="ru-RU"/>
          </a:p>
        </p:txBody>
      </p:sp>
      <p:graphicFrame>
        <p:nvGraphicFramePr>
          <p:cNvPr id="1033" name="Object 42"/>
          <p:cNvGraphicFramePr>
            <a:graphicFrameLocks noChangeAspect="1"/>
          </p:cNvGraphicFramePr>
          <p:nvPr/>
        </p:nvGraphicFramePr>
        <p:xfrm>
          <a:off x="5286375" y="3714750"/>
          <a:ext cx="1071563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3" name="Формула" r:id="rId17" imgW="545760" imgH="634680" progId="Equation.3">
                  <p:embed/>
                </p:oleObj>
              </mc:Choice>
              <mc:Fallback>
                <p:oleObj name="Формула" r:id="rId17" imgW="54576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75" y="3714750"/>
                        <a:ext cx="1071563" cy="1000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8" name="Rectangle 44"/>
          <p:cNvSpPr>
            <a:spLocks noChangeArrowheads="1"/>
          </p:cNvSpPr>
          <p:nvPr/>
        </p:nvSpPr>
        <p:spPr bwMode="auto">
          <a:xfrm>
            <a:off x="0" y="11811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ru-RU" sz="1200" i="1">
                <a:latin typeface="Arial" charset="0"/>
                <a:ea typeface="Calibri" pitchFamily="34" charset="0"/>
                <a:cs typeface="Times New Roman" pitchFamily="18" charset="0"/>
              </a:rPr>
              <a:t> </a:t>
            </a:r>
            <a:endParaRPr lang="en-US" altLang="ru-RU">
              <a:latin typeface="Arial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49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ru-RU" altLang="ru-RU"/>
          </a:p>
        </p:txBody>
      </p:sp>
      <p:graphicFrame>
        <p:nvGraphicFramePr>
          <p:cNvPr id="1034" name="Object 45"/>
          <p:cNvGraphicFramePr>
            <a:graphicFrameLocks noChangeAspect="1"/>
          </p:cNvGraphicFramePr>
          <p:nvPr/>
        </p:nvGraphicFramePr>
        <p:xfrm>
          <a:off x="7143750" y="3786188"/>
          <a:ext cx="595313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" name="Формула" r:id="rId19" imgW="393529" imgH="190417" progId="Equation.3">
                  <p:embed/>
                </p:oleObj>
              </mc:Choice>
              <mc:Fallback>
                <p:oleObj name="Формула" r:id="rId19" imgW="393529" imgH="19041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50" y="3786188"/>
                        <a:ext cx="595313" cy="357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0" name="Rectangle 4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ru-RU" altLang="ru-RU"/>
          </a:p>
        </p:txBody>
      </p:sp>
      <p:graphicFrame>
        <p:nvGraphicFramePr>
          <p:cNvPr id="1035" name="Object 47"/>
          <p:cNvGraphicFramePr>
            <a:graphicFrameLocks noChangeAspect="1"/>
          </p:cNvGraphicFramePr>
          <p:nvPr/>
        </p:nvGraphicFramePr>
        <p:xfrm>
          <a:off x="3143250" y="5072063"/>
          <a:ext cx="1285875" cy="1509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" name="Формула" r:id="rId21" imgW="876300" imgH="1028700" progId="Equation.3">
                  <p:embed/>
                </p:oleObj>
              </mc:Choice>
              <mc:Fallback>
                <p:oleObj name="Формула" r:id="rId21" imgW="876300" imgH="1028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50" y="5072063"/>
                        <a:ext cx="1285875" cy="1509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0159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0" y="-26988"/>
            <a:ext cx="9144000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ru-RU" altLang="ru-RU" sz="2600" i="1" dirty="0"/>
              <a:t>Решение неполных квадратных уравнений:</a:t>
            </a:r>
          </a:p>
        </p:txBody>
      </p:sp>
      <p:graphicFrame>
        <p:nvGraphicFramePr>
          <p:cNvPr id="209926" name="Object 6"/>
          <p:cNvGraphicFramePr>
            <a:graphicFrameLocks noChangeAspect="1"/>
          </p:cNvGraphicFramePr>
          <p:nvPr/>
        </p:nvGraphicFramePr>
        <p:xfrm>
          <a:off x="3276600" y="2713038"/>
          <a:ext cx="259080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Формула" r:id="rId4" imgW="1040948" imgH="393529" progId="Equation.3">
                  <p:embed/>
                </p:oleObj>
              </mc:Choice>
              <mc:Fallback>
                <p:oleObj name="Формула" r:id="rId4" imgW="1040948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713038"/>
                        <a:ext cx="2590800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8"/>
          <p:cNvSpPr txBox="1">
            <a:spLocks noChangeArrowheads="1"/>
          </p:cNvSpPr>
          <p:nvPr/>
        </p:nvSpPr>
        <p:spPr bwMode="auto">
          <a:xfrm>
            <a:off x="0" y="549275"/>
            <a:ext cx="9144000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90000"/>
              </a:lnSpc>
              <a:defRPr/>
            </a:pPr>
            <a:r>
              <a:rPr lang="ru-RU" sz="2800" i="1" dirty="0" smtClean="0">
                <a:latin typeface="Times New Roman" pitchFamily="18" charset="0"/>
              </a:rPr>
              <a:t>1. Если уравнение имеет вид</a:t>
            </a:r>
            <a:r>
              <a:rPr lang="ru-RU" sz="32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ах</a:t>
            </a:r>
            <a:r>
              <a:rPr lang="ru-RU" sz="3200" i="1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</a:t>
            </a:r>
            <a:r>
              <a:rPr lang="ru-RU" sz="32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=0</a:t>
            </a:r>
            <a:r>
              <a:rPr lang="ru-RU" sz="2800" i="1" dirty="0" smtClean="0">
                <a:latin typeface="Times New Roman" pitchFamily="18" charset="0"/>
              </a:rPr>
              <a:t>, то оно имеет один корень:</a:t>
            </a:r>
            <a:r>
              <a:rPr lang="ru-RU" sz="32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х=0.</a:t>
            </a:r>
          </a:p>
        </p:txBody>
      </p:sp>
      <p:sp>
        <p:nvSpPr>
          <p:cNvPr id="3" name="TextBox 18"/>
          <p:cNvSpPr txBox="1">
            <a:spLocks noChangeArrowheads="1"/>
          </p:cNvSpPr>
          <p:nvPr/>
        </p:nvSpPr>
        <p:spPr bwMode="auto">
          <a:xfrm>
            <a:off x="0" y="1628775"/>
            <a:ext cx="9144000" cy="142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90000"/>
              </a:lnSpc>
              <a:defRPr/>
            </a:pPr>
            <a:r>
              <a:rPr lang="ru-RU" sz="2800" i="1" dirty="0" smtClean="0">
                <a:latin typeface="Times New Roman" pitchFamily="18" charset="0"/>
              </a:rPr>
              <a:t>2. Если уравнение имеет вид</a:t>
            </a:r>
            <a:r>
              <a:rPr lang="ru-RU" sz="32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ах</a:t>
            </a:r>
            <a:r>
              <a:rPr lang="ru-RU" sz="3200" i="1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</a:t>
            </a:r>
            <a:r>
              <a:rPr lang="ru-RU" sz="32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+</a:t>
            </a:r>
            <a:r>
              <a:rPr lang="en-US" sz="32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bx</a:t>
            </a:r>
            <a:r>
              <a:rPr lang="ru-RU" sz="32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=0</a:t>
            </a:r>
            <a:r>
              <a:rPr lang="ru-RU" sz="2800" i="1" dirty="0" smtClean="0">
                <a:latin typeface="Times New Roman" pitchFamily="18" charset="0"/>
              </a:rPr>
              <a:t>, то используется метод разложения на множители: </a:t>
            </a:r>
            <a:r>
              <a:rPr lang="ru-RU" sz="32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х(</a:t>
            </a:r>
            <a:r>
              <a:rPr lang="en-US" sz="32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ax+b</a:t>
            </a:r>
            <a:r>
              <a:rPr lang="ru-RU" sz="32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)=0</a:t>
            </a:r>
            <a:r>
              <a:rPr lang="ru-RU" sz="2800" i="1" dirty="0" smtClean="0">
                <a:latin typeface="Times New Roman" pitchFamily="18" charset="0"/>
              </a:rPr>
              <a:t>; значит, либо</a:t>
            </a:r>
            <a:r>
              <a:rPr lang="ru-RU" sz="32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х=0</a:t>
            </a:r>
            <a:r>
              <a:rPr lang="ru-RU" sz="2800" i="1" dirty="0" smtClean="0">
                <a:latin typeface="Times New Roman" pitchFamily="18" charset="0"/>
              </a:rPr>
              <a:t>, либо</a:t>
            </a:r>
            <a:r>
              <a:rPr lang="ru-RU" sz="32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ax+b</a:t>
            </a:r>
            <a:r>
              <a:rPr lang="ru-RU" sz="32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=0. </a:t>
            </a:r>
          </a:p>
        </p:txBody>
      </p:sp>
      <p:sp>
        <p:nvSpPr>
          <p:cNvPr id="4" name="TextBox 18"/>
          <p:cNvSpPr txBox="1">
            <a:spLocks noChangeArrowheads="1"/>
          </p:cNvSpPr>
          <p:nvPr/>
        </p:nvSpPr>
        <p:spPr bwMode="auto">
          <a:xfrm>
            <a:off x="0" y="3644900"/>
            <a:ext cx="9144000" cy="211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125000"/>
              </a:lnSpc>
              <a:defRPr/>
            </a:pPr>
            <a:r>
              <a:rPr lang="ru-RU" sz="2800" i="1" dirty="0" smtClean="0">
                <a:latin typeface="Times New Roman" pitchFamily="18" charset="0"/>
              </a:rPr>
              <a:t>3. </a:t>
            </a:r>
            <a:r>
              <a:rPr lang="ru-RU" sz="2600" i="1" dirty="0" smtClean="0">
                <a:latin typeface="Times New Roman" pitchFamily="18" charset="0"/>
              </a:rPr>
              <a:t>Если уравнение имеет вид</a:t>
            </a:r>
            <a:r>
              <a:rPr lang="ru-RU" sz="26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ах</a:t>
            </a:r>
            <a:r>
              <a:rPr lang="ru-RU" sz="2600" i="1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</a:t>
            </a:r>
            <a:r>
              <a:rPr lang="ru-RU" sz="26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+с=0</a:t>
            </a:r>
            <a:r>
              <a:rPr lang="ru-RU" sz="2600" i="1" dirty="0" smtClean="0">
                <a:latin typeface="Times New Roman" pitchFamily="18" charset="0"/>
              </a:rPr>
              <a:t>, то его преобразуют к виду </a:t>
            </a:r>
            <a:r>
              <a:rPr lang="ru-RU" sz="26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ах</a:t>
            </a:r>
            <a:r>
              <a:rPr lang="ru-RU" sz="2600" i="1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</a:t>
            </a:r>
            <a:r>
              <a:rPr lang="ru-RU" sz="26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=-с,   </a:t>
            </a:r>
            <a:r>
              <a:rPr lang="ru-RU" sz="2600" i="1" dirty="0" smtClean="0">
                <a:latin typeface="Times New Roman" pitchFamily="18" charset="0"/>
              </a:rPr>
              <a:t>         ; если       - отрицательное число, уравнение</a:t>
            </a:r>
            <a:br>
              <a:rPr lang="ru-RU" sz="2600" i="1" dirty="0" smtClean="0">
                <a:latin typeface="Times New Roman" pitchFamily="18" charset="0"/>
              </a:rPr>
            </a:br>
            <a:r>
              <a:rPr lang="ru-RU" sz="2600" i="1" dirty="0" smtClean="0">
                <a:latin typeface="Times New Roman" pitchFamily="18" charset="0"/>
              </a:rPr>
              <a:t>             не имеет корней; если      - положительное число, т.е.</a:t>
            </a:r>
            <a:br>
              <a:rPr lang="ru-RU" sz="2600" i="1" dirty="0" smtClean="0">
                <a:latin typeface="Times New Roman" pitchFamily="18" charset="0"/>
              </a:rPr>
            </a:br>
            <a:r>
              <a:rPr lang="ru-RU" sz="2600" i="1" dirty="0" smtClean="0">
                <a:latin typeface="Times New Roman" pitchFamily="18" charset="0"/>
              </a:rPr>
              <a:t>                        уравнение </a:t>
            </a:r>
            <a:r>
              <a:rPr lang="en-US" sz="26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</a:t>
            </a:r>
            <a:r>
              <a:rPr lang="en-US" sz="2600" i="1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</a:t>
            </a:r>
            <a:r>
              <a:rPr lang="en-US" sz="26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=m</a:t>
            </a:r>
            <a:r>
              <a:rPr lang="en-US" sz="2600" i="1" dirty="0" smtClean="0">
                <a:latin typeface="Times New Roman" pitchFamily="18" charset="0"/>
              </a:rPr>
              <a:t> </a:t>
            </a:r>
            <a:r>
              <a:rPr lang="ru-RU" sz="2600" i="1" dirty="0" smtClean="0">
                <a:latin typeface="Times New Roman" pitchFamily="18" charset="0"/>
              </a:rPr>
              <a:t>имеет два корня:</a:t>
            </a:r>
            <a:endParaRPr lang="ru-RU" sz="2600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209934" name="Object 14"/>
          <p:cNvGraphicFramePr>
            <a:graphicFrameLocks noChangeAspect="1"/>
          </p:cNvGraphicFramePr>
          <p:nvPr/>
        </p:nvGraphicFramePr>
        <p:xfrm>
          <a:off x="1763713" y="4076700"/>
          <a:ext cx="110172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Формула" r:id="rId6" imgW="558558" imgH="393529" progId="Equation.3">
                  <p:embed/>
                </p:oleObj>
              </mc:Choice>
              <mc:Fallback>
                <p:oleObj name="Формула" r:id="rId6" imgW="558558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4076700"/>
                        <a:ext cx="1101725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9935" name="Object 15"/>
          <p:cNvGraphicFramePr>
            <a:graphicFrameLocks noChangeAspect="1"/>
          </p:cNvGraphicFramePr>
          <p:nvPr/>
        </p:nvGraphicFramePr>
        <p:xfrm>
          <a:off x="3656013" y="4094163"/>
          <a:ext cx="484187" cy="84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Формула" r:id="rId8" imgW="266469" imgH="393359" progId="Equation.3">
                  <p:embed/>
                </p:oleObj>
              </mc:Choice>
              <mc:Fallback>
                <p:oleObj name="Формула" r:id="rId8" imgW="266469" imgH="39335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6013" y="4094163"/>
                        <a:ext cx="484187" cy="846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9936" name="Object 16"/>
          <p:cNvGraphicFramePr>
            <a:graphicFrameLocks noChangeAspect="1"/>
          </p:cNvGraphicFramePr>
          <p:nvPr/>
        </p:nvGraphicFramePr>
        <p:xfrm>
          <a:off x="14288" y="4581525"/>
          <a:ext cx="110172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Формула" r:id="rId10" imgW="558558" imgH="393529" progId="Equation.3">
                  <p:embed/>
                </p:oleObj>
              </mc:Choice>
              <mc:Fallback>
                <p:oleObj name="Формула" r:id="rId10" imgW="558558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8" y="4581525"/>
                        <a:ext cx="1101725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9937" name="Object 17"/>
          <p:cNvGraphicFramePr>
            <a:graphicFrameLocks noChangeAspect="1"/>
          </p:cNvGraphicFramePr>
          <p:nvPr/>
        </p:nvGraphicFramePr>
        <p:xfrm>
          <a:off x="4448175" y="4579938"/>
          <a:ext cx="484188" cy="84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Формула" r:id="rId12" imgW="266469" imgH="393359" progId="Equation.3">
                  <p:embed/>
                </p:oleObj>
              </mc:Choice>
              <mc:Fallback>
                <p:oleObj name="Формула" r:id="rId12" imgW="266469" imgH="39335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8175" y="4579938"/>
                        <a:ext cx="484188" cy="846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9938" name="Object 18"/>
          <p:cNvGraphicFramePr>
            <a:graphicFrameLocks noChangeAspect="1"/>
          </p:cNvGraphicFramePr>
          <p:nvPr/>
        </p:nvGraphicFramePr>
        <p:xfrm>
          <a:off x="0" y="5102225"/>
          <a:ext cx="1908175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Формула" r:id="rId14" imgW="990170" imgH="393529" progId="Equation.3">
                  <p:embed/>
                </p:oleObj>
              </mc:Choice>
              <mc:Fallback>
                <p:oleObj name="Формула" r:id="rId14" imgW="990170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102225"/>
                        <a:ext cx="1908175" cy="846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9939" name="Object 19"/>
          <p:cNvGraphicFramePr>
            <a:graphicFrameLocks noChangeAspect="1"/>
          </p:cNvGraphicFramePr>
          <p:nvPr/>
        </p:nvGraphicFramePr>
        <p:xfrm>
          <a:off x="6843713" y="5229225"/>
          <a:ext cx="2216150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" name="Формула" r:id="rId16" imgW="1269449" imgH="241195" progId="Equation.3">
                  <p:embed/>
                </p:oleObj>
              </mc:Choice>
              <mc:Fallback>
                <p:oleObj name="Формула" r:id="rId16" imgW="1269449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3713" y="5229225"/>
                        <a:ext cx="2216150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9940" name="Object 20"/>
          <p:cNvGraphicFramePr>
            <a:graphicFrameLocks noChangeAspect="1"/>
          </p:cNvGraphicFramePr>
          <p:nvPr/>
        </p:nvGraphicFramePr>
        <p:xfrm>
          <a:off x="6877050" y="5732463"/>
          <a:ext cx="1285875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" name="Формула" r:id="rId18" imgW="736280" imgH="266584" progId="Equation.3">
                  <p:embed/>
                </p:oleObj>
              </mc:Choice>
              <mc:Fallback>
                <p:oleObj name="Формула" r:id="rId18" imgW="736280" imgH="26658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7050" y="5732463"/>
                        <a:ext cx="1285875" cy="573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215044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9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9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9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09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09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0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0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" grpId="0"/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0" y="-26988"/>
            <a:ext cx="91440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ru-RU" altLang="ru-RU" sz="2600" i="1">
                <a:solidFill>
                  <a:srgbClr val="FF0000"/>
                </a:solidFill>
              </a:rPr>
              <a:t>Пример 2:</a:t>
            </a:r>
            <a:r>
              <a:rPr lang="ru-RU" altLang="ru-RU" sz="2600" i="1">
                <a:solidFill>
                  <a:srgbClr val="00008E"/>
                </a:solidFill>
              </a:rPr>
              <a:t> Решить уравнение</a:t>
            </a:r>
          </a:p>
        </p:txBody>
      </p:sp>
      <p:graphicFrame>
        <p:nvGraphicFramePr>
          <p:cNvPr id="227333" name="Object 5"/>
          <p:cNvGraphicFramePr>
            <a:graphicFrameLocks noChangeAspect="1"/>
          </p:cNvGraphicFramePr>
          <p:nvPr/>
        </p:nvGraphicFramePr>
        <p:xfrm>
          <a:off x="5076825" y="-36513"/>
          <a:ext cx="2374900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Формула" r:id="rId4" imgW="939392" imgH="203112" progId="Equation.3">
                  <p:embed/>
                </p:oleObj>
              </mc:Choice>
              <mc:Fallback>
                <p:oleObj name="Формула" r:id="rId4" imgW="939392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-36513"/>
                        <a:ext cx="2374900" cy="51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56" name="Object 28"/>
          <p:cNvGraphicFramePr>
            <a:graphicFrameLocks noChangeAspect="1"/>
          </p:cNvGraphicFramePr>
          <p:nvPr/>
        </p:nvGraphicFramePr>
        <p:xfrm>
          <a:off x="250825" y="1628775"/>
          <a:ext cx="3700463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Формула" r:id="rId6" imgW="1790700" imgH="203200" progId="Equation.3">
                  <p:embed/>
                </p:oleObj>
              </mc:Choice>
              <mc:Fallback>
                <p:oleObj name="Формула" r:id="rId6" imgW="17907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628775"/>
                        <a:ext cx="3700463" cy="49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7357" name="Text Box 29"/>
          <p:cNvSpPr txBox="1">
            <a:spLocks noChangeArrowheads="1"/>
          </p:cNvSpPr>
          <p:nvPr/>
        </p:nvSpPr>
        <p:spPr bwMode="auto">
          <a:xfrm>
            <a:off x="0" y="1196975"/>
            <a:ext cx="205105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600" i="1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ru-RU" sz="2600" i="1">
                <a:solidFill>
                  <a:srgbClr val="FF0000"/>
                </a:solidFill>
                <a:latin typeface="Times New Roman" pitchFamily="18" charset="0"/>
              </a:rPr>
              <a:t>VI</a:t>
            </a:r>
            <a:r>
              <a:rPr lang="ru-RU" altLang="ru-RU" sz="2600" i="1">
                <a:solidFill>
                  <a:srgbClr val="FF0000"/>
                </a:solidFill>
                <a:latin typeface="Times New Roman" pitchFamily="18" charset="0"/>
              </a:rPr>
              <a:t>  способ:</a:t>
            </a:r>
            <a:endParaRPr lang="ru-RU" altLang="ru-RU" sz="2600" i="1">
              <a:latin typeface="Times New Roman" pitchFamily="18" charset="0"/>
            </a:endParaRPr>
          </a:p>
        </p:txBody>
      </p:sp>
      <p:graphicFrame>
        <p:nvGraphicFramePr>
          <p:cNvPr id="227358" name="Object 30"/>
          <p:cNvGraphicFramePr>
            <a:graphicFrameLocks noChangeAspect="1"/>
          </p:cNvGraphicFramePr>
          <p:nvPr/>
        </p:nvGraphicFramePr>
        <p:xfrm>
          <a:off x="4003675" y="1676400"/>
          <a:ext cx="2655888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Формула" r:id="rId8" imgW="1180588" imgH="203112" progId="Equation.3">
                  <p:embed/>
                </p:oleObj>
              </mc:Choice>
              <mc:Fallback>
                <p:oleObj name="Формула" r:id="rId8" imgW="1180588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3675" y="1676400"/>
                        <a:ext cx="2655888" cy="49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59" name="Object 31"/>
          <p:cNvGraphicFramePr>
            <a:graphicFrameLocks noChangeAspect="1"/>
          </p:cNvGraphicFramePr>
          <p:nvPr/>
        </p:nvGraphicFramePr>
        <p:xfrm>
          <a:off x="6659563" y="1700213"/>
          <a:ext cx="1855787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Формула" r:id="rId10" imgW="825500" imgH="203200" progId="Equation.3">
                  <p:embed/>
                </p:oleObj>
              </mc:Choice>
              <mc:Fallback>
                <p:oleObj name="Формула" r:id="rId10" imgW="8255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9563" y="1700213"/>
                        <a:ext cx="1855787" cy="490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60" name="Object 32"/>
          <p:cNvGraphicFramePr>
            <a:graphicFrameLocks noChangeAspect="1"/>
          </p:cNvGraphicFramePr>
          <p:nvPr/>
        </p:nvGraphicFramePr>
        <p:xfrm>
          <a:off x="258763" y="2205038"/>
          <a:ext cx="2368550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Формула" r:id="rId12" imgW="1054100" imgH="203200" progId="Equation.3">
                  <p:embed/>
                </p:oleObj>
              </mc:Choice>
              <mc:Fallback>
                <p:oleObj name="Формула" r:id="rId12" imgW="10541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763" y="2205038"/>
                        <a:ext cx="2368550" cy="490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61" name="Object 33"/>
          <p:cNvGraphicFramePr>
            <a:graphicFrameLocks noChangeAspect="1"/>
          </p:cNvGraphicFramePr>
          <p:nvPr/>
        </p:nvGraphicFramePr>
        <p:xfrm>
          <a:off x="323850" y="2708275"/>
          <a:ext cx="21971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Формула" r:id="rId14" imgW="977476" imgH="215806" progId="Equation.3">
                  <p:embed/>
                </p:oleObj>
              </mc:Choice>
              <mc:Fallback>
                <p:oleObj name="Формула" r:id="rId14" imgW="977476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2708275"/>
                        <a:ext cx="2197100" cy="52070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7362" name="Text Box 34"/>
          <p:cNvSpPr txBox="1">
            <a:spLocks noChangeArrowheads="1"/>
          </p:cNvSpPr>
          <p:nvPr/>
        </p:nvSpPr>
        <p:spPr bwMode="auto">
          <a:xfrm>
            <a:off x="0" y="3413125"/>
            <a:ext cx="205105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600" i="1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ru-RU" sz="2600" i="1">
                <a:solidFill>
                  <a:srgbClr val="FF0000"/>
                </a:solidFill>
                <a:latin typeface="Times New Roman" pitchFamily="18" charset="0"/>
              </a:rPr>
              <a:t>VII</a:t>
            </a:r>
            <a:r>
              <a:rPr lang="ru-RU" altLang="ru-RU" sz="2600" i="1">
                <a:solidFill>
                  <a:srgbClr val="FF0000"/>
                </a:solidFill>
                <a:latin typeface="Times New Roman" pitchFamily="18" charset="0"/>
              </a:rPr>
              <a:t>  способ:</a:t>
            </a:r>
            <a:endParaRPr lang="ru-RU" altLang="ru-RU" sz="2600" i="1">
              <a:latin typeface="Times New Roman" pitchFamily="18" charset="0"/>
            </a:endParaRPr>
          </a:p>
        </p:txBody>
      </p:sp>
      <p:graphicFrame>
        <p:nvGraphicFramePr>
          <p:cNvPr id="227363" name="Object 35"/>
          <p:cNvGraphicFramePr>
            <a:graphicFrameLocks noChangeAspect="1"/>
          </p:cNvGraphicFramePr>
          <p:nvPr/>
        </p:nvGraphicFramePr>
        <p:xfrm>
          <a:off x="323850" y="3844925"/>
          <a:ext cx="1652588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Формула" r:id="rId16" imgW="799753" imgH="203112" progId="Equation.3">
                  <p:embed/>
                </p:oleObj>
              </mc:Choice>
              <mc:Fallback>
                <p:oleObj name="Формула" r:id="rId16" imgW="799753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3844925"/>
                        <a:ext cx="1652588" cy="49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64" name="Object 36"/>
          <p:cNvGraphicFramePr>
            <a:graphicFrameLocks noChangeAspect="1"/>
          </p:cNvGraphicFramePr>
          <p:nvPr/>
        </p:nvGraphicFramePr>
        <p:xfrm>
          <a:off x="2001838" y="3844925"/>
          <a:ext cx="2282825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Формула" r:id="rId18" imgW="1104900" imgH="228600" progId="Equation.3">
                  <p:embed/>
                </p:oleObj>
              </mc:Choice>
              <mc:Fallback>
                <p:oleObj name="Формула" r:id="rId18" imgW="11049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1838" y="3844925"/>
                        <a:ext cx="2282825" cy="55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65" name="Object 37"/>
          <p:cNvGraphicFramePr>
            <a:graphicFrameLocks noChangeAspect="1"/>
          </p:cNvGraphicFramePr>
          <p:nvPr/>
        </p:nvGraphicFramePr>
        <p:xfrm>
          <a:off x="4284663" y="3844925"/>
          <a:ext cx="1679575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Формула" r:id="rId20" imgW="812447" imgH="228501" progId="Equation.3">
                  <p:embed/>
                </p:oleObj>
              </mc:Choice>
              <mc:Fallback>
                <p:oleObj name="Формула" r:id="rId20" imgW="812447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663" y="3844925"/>
                        <a:ext cx="1679575" cy="55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66" name="Object 38"/>
          <p:cNvGraphicFramePr>
            <a:graphicFrameLocks noChangeAspect="1"/>
          </p:cNvGraphicFramePr>
          <p:nvPr/>
        </p:nvGraphicFramePr>
        <p:xfrm>
          <a:off x="5940425" y="3916363"/>
          <a:ext cx="2728913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Формула" r:id="rId22" imgW="1320227" imgH="203112" progId="Equation.3">
                  <p:embed/>
                </p:oleObj>
              </mc:Choice>
              <mc:Fallback>
                <p:oleObj name="Формула" r:id="rId22" imgW="1320227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425" y="3916363"/>
                        <a:ext cx="2728913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67" name="Object 39"/>
          <p:cNvGraphicFramePr>
            <a:graphicFrameLocks noChangeAspect="1"/>
          </p:cNvGraphicFramePr>
          <p:nvPr/>
        </p:nvGraphicFramePr>
        <p:xfrm>
          <a:off x="323850" y="4348163"/>
          <a:ext cx="194310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Формула" r:id="rId24" imgW="939392" imgH="203112" progId="Equation.3">
                  <p:embed/>
                </p:oleObj>
              </mc:Choice>
              <mc:Fallback>
                <p:oleObj name="Формула" r:id="rId24" imgW="939392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4348163"/>
                        <a:ext cx="1943100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68" name="Object 40"/>
          <p:cNvGraphicFramePr>
            <a:graphicFrameLocks noChangeAspect="1"/>
          </p:cNvGraphicFramePr>
          <p:nvPr/>
        </p:nvGraphicFramePr>
        <p:xfrm>
          <a:off x="231775" y="4852988"/>
          <a:ext cx="2179638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Формула" r:id="rId26" imgW="1054100" imgH="203200" progId="Equation.3">
                  <p:embed/>
                </p:oleObj>
              </mc:Choice>
              <mc:Fallback>
                <p:oleObj name="Формула" r:id="rId26" imgW="10541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" y="4852988"/>
                        <a:ext cx="2179638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69" name="Object 41"/>
          <p:cNvGraphicFramePr>
            <a:graphicFrameLocks noChangeAspect="1"/>
          </p:cNvGraphicFramePr>
          <p:nvPr/>
        </p:nvGraphicFramePr>
        <p:xfrm>
          <a:off x="287338" y="5356225"/>
          <a:ext cx="21971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Формула" r:id="rId28" imgW="977476" imgH="215806" progId="Equation.3">
                  <p:embed/>
                </p:oleObj>
              </mc:Choice>
              <mc:Fallback>
                <p:oleObj name="Формула" r:id="rId28" imgW="977476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338" y="5356225"/>
                        <a:ext cx="2197100" cy="52070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625475" y="549275"/>
            <a:ext cx="170021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600" i="1">
                <a:solidFill>
                  <a:srgbClr val="FF0000"/>
                </a:solidFill>
              </a:rPr>
              <a:t>Решение:</a:t>
            </a:r>
            <a:endParaRPr lang="ru-RU" altLang="ru-RU" sz="1800"/>
          </a:p>
        </p:txBody>
      </p:sp>
    </p:spTree>
    <p:extLst>
      <p:ext uri="{BB962C8B-B14F-4D97-AF65-F5344CB8AC3E}">
        <p14:creationId xmlns:p14="http://schemas.microsoft.com/office/powerpoint/2010/main" val="154176889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27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2273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2273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2273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7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7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27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27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27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2273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2273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2273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27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27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27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27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27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27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227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7357" grpId="0"/>
      <p:bldP spid="22736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3400" y="1600200"/>
            <a:ext cx="8382000" cy="9906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415925" lvl="2" indent="0">
              <a:buFontTx/>
              <a:buNone/>
            </a:pPr>
            <a:r>
              <a:rPr lang="en-US" altLang="ru-RU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 </a:t>
            </a:r>
            <a:r>
              <a:rPr lang="en-US" altLang="ru-RU" sz="30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Выучить</a:t>
            </a:r>
            <a:r>
              <a:rPr lang="en-US" altLang="ru-RU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ru-RU" sz="3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определение</a:t>
            </a:r>
            <a:r>
              <a:rPr lang="en-US" altLang="ru-RU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ru-RU" sz="3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квадратного</a:t>
            </a:r>
            <a:r>
              <a:rPr lang="en-US" altLang="ru-RU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ru-RU" sz="3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уравнения</a:t>
            </a:r>
            <a:r>
              <a:rPr lang="en-US" altLang="ru-RU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ru-RU" altLang="ru-RU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530225" y="2743200"/>
            <a:ext cx="83089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kumimoji="1" sz="2800">
                <a:solidFill>
                  <a:schemeClr val="tx1"/>
                </a:solidFill>
                <a:latin typeface="Times New Roman" charset="0"/>
              </a:defRPr>
            </a:lvl1pPr>
            <a:lvl2pPr marL="225425" indent="-34925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415925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charset="0"/>
              </a:defRPr>
            </a:lvl3pPr>
            <a:lvl4pPr marL="1749425" indent="-22860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Times New Roman" charset="0"/>
              </a:defRPr>
            </a:lvl4pPr>
            <a:lvl5pPr marL="2168525" indent="-22860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Times New Roman" charset="0"/>
              </a:defRPr>
            </a:lvl5pPr>
            <a:lvl6pPr marL="2625725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Times New Roman" charset="0"/>
              </a:defRPr>
            </a:lvl6pPr>
            <a:lvl7pPr marL="3082925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Times New Roman" charset="0"/>
              </a:defRPr>
            </a:lvl7pPr>
            <a:lvl8pPr marL="3540125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Times New Roman" charset="0"/>
              </a:defRPr>
            </a:lvl8pPr>
            <a:lvl9pPr marL="3997325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lvl="2">
              <a:buFontTx/>
              <a:buNone/>
            </a:pPr>
            <a:r>
              <a:rPr lang="en-US" altLang="ru-RU" sz="3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2. </a:t>
            </a:r>
            <a:r>
              <a:rPr lang="en-US" altLang="ru-RU" sz="3000" b="1" i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Научиться</a:t>
            </a:r>
            <a:r>
              <a:rPr lang="en-US" altLang="ru-RU" sz="3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ru-RU" sz="30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определять</a:t>
            </a:r>
            <a:r>
              <a:rPr lang="en-US" altLang="ru-RU" sz="3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ru-RU" sz="30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по</a:t>
            </a:r>
            <a:r>
              <a:rPr lang="en-US" altLang="ru-RU" sz="3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altLang="ru-RU" sz="3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виду уравнения является ли оно квадратным или нет.</a:t>
            </a:r>
            <a:endParaRPr lang="ru-RU" altLang="ru-RU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530225" y="3886200"/>
            <a:ext cx="8308975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kumimoji="1" sz="2800">
                <a:solidFill>
                  <a:schemeClr val="tx1"/>
                </a:solidFill>
                <a:latin typeface="Times New Roman" charset="0"/>
              </a:defRPr>
            </a:lvl1pPr>
            <a:lvl2pPr marL="225425" indent="-34925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415925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charset="0"/>
              </a:defRPr>
            </a:lvl3pPr>
            <a:lvl4pPr marL="1749425" indent="-22860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Times New Roman" charset="0"/>
              </a:defRPr>
            </a:lvl4pPr>
            <a:lvl5pPr marL="2168525" indent="-22860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Times New Roman" charset="0"/>
              </a:defRPr>
            </a:lvl5pPr>
            <a:lvl6pPr marL="2625725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Times New Roman" charset="0"/>
              </a:defRPr>
            </a:lvl6pPr>
            <a:lvl7pPr marL="3082925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Times New Roman" charset="0"/>
              </a:defRPr>
            </a:lvl7pPr>
            <a:lvl8pPr marL="3540125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Times New Roman" charset="0"/>
              </a:defRPr>
            </a:lvl8pPr>
            <a:lvl9pPr marL="3997325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lvl="2">
              <a:buFontTx/>
              <a:buNone/>
            </a:pPr>
            <a:r>
              <a:rPr lang="ru-RU" altLang="ru-RU" sz="3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</a:t>
            </a:r>
            <a:r>
              <a:rPr lang="ru-RU" altLang="ru-RU" sz="3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Научиться</a:t>
            </a:r>
            <a:r>
              <a:rPr lang="ru-RU" altLang="ru-RU" sz="3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определять вид квадратного уравнения - полное оно или неполное.</a:t>
            </a:r>
            <a:endParaRPr lang="ru-RU" altLang="ru-RU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530225" y="5105400"/>
            <a:ext cx="83089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kumimoji="1" sz="2800">
                <a:solidFill>
                  <a:schemeClr val="tx1"/>
                </a:solidFill>
                <a:latin typeface="Times New Roman" charset="0"/>
              </a:defRPr>
            </a:lvl1pPr>
            <a:lvl2pPr marL="225425" indent="-34925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415925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charset="0"/>
              </a:defRPr>
            </a:lvl3pPr>
            <a:lvl4pPr marL="1749425" indent="-22860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Times New Roman" charset="0"/>
              </a:defRPr>
            </a:lvl4pPr>
            <a:lvl5pPr marL="2168525" indent="-22860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Times New Roman" charset="0"/>
              </a:defRPr>
            </a:lvl5pPr>
            <a:lvl6pPr marL="2625725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Times New Roman" charset="0"/>
              </a:defRPr>
            </a:lvl6pPr>
            <a:lvl7pPr marL="3082925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Times New Roman" charset="0"/>
              </a:defRPr>
            </a:lvl7pPr>
            <a:lvl8pPr marL="3540125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Times New Roman" charset="0"/>
              </a:defRPr>
            </a:lvl8pPr>
            <a:lvl9pPr marL="3997325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lvl="2">
              <a:buFontTx/>
              <a:buNone/>
            </a:pPr>
            <a:r>
              <a:rPr lang="ru-RU" altLang="ru-RU" sz="30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4. </a:t>
            </a:r>
            <a:r>
              <a:rPr lang="ru-RU" altLang="ru-RU" sz="3000" b="1" i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Научиться</a:t>
            </a:r>
            <a:r>
              <a:rPr lang="ru-RU" altLang="ru-RU" sz="30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выбирать нужный алгоритм решения неполного квадратного уравнения.</a:t>
            </a:r>
            <a:endParaRPr lang="ru-RU" altLang="ru-RU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914400" y="838200"/>
            <a:ext cx="8077200" cy="608013"/>
          </a:xfrm>
          <a:prstGeom prst="rect">
            <a:avLst/>
          </a:prstGeom>
          <a:noFill/>
          <a:ln w="28575" cap="sq">
            <a:solidFill>
              <a:srgbClr val="66FF33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ru-RU" altLang="ru-RU" sz="4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Ц е л и     у р о к а :</a:t>
            </a:r>
            <a:endParaRPr lang="ru-RU" alt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2410610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utoUpdateAnimBg="0"/>
      <p:bldP spid="7178" grpId="0" autoUpdateAnimBg="0"/>
      <p:bldP spid="7179" grpId="0" autoUpdateAnimBg="0"/>
      <p:bldP spid="7180" grpId="0" autoUpdateAnimBg="0"/>
      <p:bldP spid="7181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7030A0"/>
                </a:solidFill>
              </a:rPr>
              <a:t>    </a:t>
            </a:r>
            <a:r>
              <a:rPr lang="ru-RU" sz="3600" b="1" dirty="0" smtClean="0">
                <a:solidFill>
                  <a:srgbClr val="7030A0"/>
                </a:solidFill>
              </a:rPr>
              <a:t>Уравнение вида  ах</a:t>
            </a:r>
            <a:r>
              <a:rPr lang="ru-RU" sz="3600" b="1" baseline="30000" dirty="0" smtClean="0">
                <a:solidFill>
                  <a:srgbClr val="7030A0"/>
                </a:solidFill>
              </a:rPr>
              <a:t>2</a:t>
            </a:r>
            <a:r>
              <a:rPr lang="ru-RU" sz="3600" b="1" dirty="0" smtClean="0">
                <a:solidFill>
                  <a:srgbClr val="7030A0"/>
                </a:solidFill>
              </a:rPr>
              <a:t>+</a:t>
            </a:r>
            <a:r>
              <a:rPr lang="en-US" sz="3600" b="1" dirty="0" smtClean="0">
                <a:solidFill>
                  <a:srgbClr val="7030A0"/>
                </a:solidFill>
              </a:rPr>
              <a:t>b</a:t>
            </a:r>
            <a:r>
              <a:rPr lang="ru-RU" sz="3600" b="1" dirty="0" err="1" smtClean="0">
                <a:solidFill>
                  <a:srgbClr val="7030A0"/>
                </a:solidFill>
              </a:rPr>
              <a:t>х+с</a:t>
            </a:r>
            <a:r>
              <a:rPr lang="ru-RU" sz="3600" b="1" dirty="0" smtClean="0">
                <a:solidFill>
                  <a:srgbClr val="7030A0"/>
                </a:solidFill>
              </a:rPr>
              <a:t>=0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3600" b="1" dirty="0" smtClean="0">
                <a:solidFill>
                  <a:srgbClr val="7030A0"/>
                </a:solidFill>
              </a:rPr>
              <a:t>называется квадратным, где а,</a:t>
            </a:r>
            <a:r>
              <a:rPr lang="en-US" sz="3600" b="1" dirty="0" smtClean="0">
                <a:solidFill>
                  <a:srgbClr val="7030A0"/>
                </a:solidFill>
              </a:rPr>
              <a:t>b,</a:t>
            </a:r>
            <a:r>
              <a:rPr lang="ru-RU" sz="3600" b="1" dirty="0" smtClean="0">
                <a:solidFill>
                  <a:srgbClr val="7030A0"/>
                </a:solidFill>
              </a:rPr>
              <a:t>с-</a:t>
            </a:r>
            <a:r>
              <a:rPr lang="en-US" sz="3600" b="1" dirty="0" smtClean="0">
                <a:solidFill>
                  <a:srgbClr val="7030A0"/>
                </a:solidFill>
              </a:rPr>
              <a:t> </a:t>
            </a:r>
            <a:r>
              <a:rPr lang="ru-RU" sz="3600" b="1" dirty="0" smtClean="0">
                <a:solidFill>
                  <a:srgbClr val="7030A0"/>
                </a:solidFill>
              </a:rPr>
              <a:t>  заданные числа, а≠0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3600" b="1" dirty="0" smtClean="0">
                <a:solidFill>
                  <a:srgbClr val="7030A0"/>
                </a:solidFill>
              </a:rPr>
              <a:t>х- неизвестное.</a:t>
            </a:r>
          </a:p>
        </p:txBody>
      </p:sp>
    </p:spTree>
    <p:extLst>
      <p:ext uri="{BB962C8B-B14F-4D97-AF65-F5344CB8AC3E}">
        <p14:creationId xmlns:p14="http://schemas.microsoft.com/office/powerpoint/2010/main" val="123298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400" b="1" dirty="0" smtClean="0"/>
              <a:t>Как называются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400" b="1" dirty="0" smtClean="0"/>
              <a:t> коэффициенты а,</a:t>
            </a:r>
            <a:r>
              <a:rPr lang="en-US" sz="4400" b="1" dirty="0" smtClean="0"/>
              <a:t> b</a:t>
            </a:r>
            <a:r>
              <a:rPr lang="ru-RU" sz="4400" b="1" dirty="0" smtClean="0"/>
              <a:t>,</a:t>
            </a:r>
            <a:r>
              <a:rPr lang="en-US" sz="4400" b="1" dirty="0" smtClean="0"/>
              <a:t> </a:t>
            </a:r>
            <a:r>
              <a:rPr lang="ru-RU" sz="4400" b="1" dirty="0" smtClean="0"/>
              <a:t>с-?</a:t>
            </a:r>
          </a:p>
        </p:txBody>
      </p:sp>
    </p:spTree>
    <p:extLst>
      <p:ext uri="{BB962C8B-B14F-4D97-AF65-F5344CB8AC3E}">
        <p14:creationId xmlns:p14="http://schemas.microsoft.com/office/powerpoint/2010/main" val="180196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 </a:t>
            </a:r>
            <a:r>
              <a:rPr lang="ru-RU" sz="3200" b="1" dirty="0" smtClean="0">
                <a:solidFill>
                  <a:schemeClr val="tx1"/>
                </a:solidFill>
              </a:rPr>
              <a:t>а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ru-RU" b="1" dirty="0" smtClean="0"/>
              <a:t>- </a:t>
            </a:r>
            <a:r>
              <a:rPr lang="ru-RU" sz="3200" b="1" dirty="0" smtClean="0"/>
              <a:t>старший (первый) коэффициент;</a:t>
            </a:r>
            <a:endParaRPr lang="en-US" sz="3200" b="1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sz="3200" b="1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</a:rPr>
              <a:t>b</a:t>
            </a:r>
            <a:r>
              <a:rPr lang="ru-RU" sz="3200" b="1" dirty="0" smtClean="0"/>
              <a:t> – </a:t>
            </a:r>
            <a:r>
              <a:rPr lang="ru-RU" sz="3200" b="1" dirty="0"/>
              <a:t> </a:t>
            </a:r>
            <a:r>
              <a:rPr lang="ru-RU" sz="3200" b="1" dirty="0" smtClean="0"/>
              <a:t>второй  коэффициент;</a:t>
            </a:r>
            <a:endParaRPr lang="en-US" sz="3200" b="1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3200" b="1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200" b="1" dirty="0" smtClean="0"/>
              <a:t> </a:t>
            </a:r>
            <a:r>
              <a:rPr lang="ru-RU" sz="3200" b="1" dirty="0" smtClean="0">
                <a:solidFill>
                  <a:schemeClr val="tx1"/>
                </a:solidFill>
              </a:rPr>
              <a:t>с </a:t>
            </a:r>
            <a:r>
              <a:rPr lang="ru-RU" sz="3200" b="1" dirty="0" smtClean="0"/>
              <a:t>– свободный член.</a:t>
            </a:r>
          </a:p>
        </p:txBody>
      </p:sp>
    </p:spTree>
    <p:extLst>
      <p:ext uri="{BB962C8B-B14F-4D97-AF65-F5344CB8AC3E}">
        <p14:creationId xmlns:p14="http://schemas.microsoft.com/office/powerpoint/2010/main" val="88907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3400" y="1828800"/>
            <a:ext cx="8382000" cy="685800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415925" lvl="2" indent="0">
              <a:buFontTx/>
              <a:buNone/>
            </a:pPr>
            <a:r>
              <a:rPr lang="en-US" altLang="ru-R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1. Есть</a:t>
            </a:r>
            <a:r>
              <a:rPr lang="en-US" altLang="ru-RU" sz="4000" b="1">
                <a:solidFill>
                  <a:srgbClr val="CC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ru-RU" sz="5500" b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altLang="ru-RU" sz="5500" b="1" baseline="300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ru-RU" altLang="ru-R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r>
              <a:rPr lang="en-US" altLang="ru-RU" sz="3000" b="1"/>
              <a:t> </a:t>
            </a:r>
            <a:endParaRPr lang="ru-RU" altLang="ru-RU" sz="3000" b="1">
              <a:solidFill>
                <a:srgbClr val="CCFFCC"/>
              </a:solidFill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530225" y="2819400"/>
            <a:ext cx="830897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1pPr>
            <a:lvl2pPr marL="225425" indent="-34925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415925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749425" indent="-22860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168525" indent="-22860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625725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3082925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540125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997325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2">
              <a:buFontTx/>
              <a:buNone/>
            </a:pPr>
            <a:r>
              <a:rPr lang="en-US" altLang="ru-R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2. Есть</a:t>
            </a:r>
            <a:r>
              <a:rPr lang="en-US" altLang="ru-RU" sz="4000" b="1">
                <a:solidFill>
                  <a:srgbClr val="CC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ru-RU" sz="55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х</a:t>
            </a:r>
            <a:r>
              <a:rPr lang="en-US" altLang="ru-R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ru-RU" altLang="ru-RU">
              <a:solidFill>
                <a:srgbClr val="CCFF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530225" y="3886200"/>
            <a:ext cx="83089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1pPr>
            <a:lvl2pPr marL="225425" indent="-34925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415925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749425" indent="-22860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168525" indent="-22860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625725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3082925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540125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997325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2">
              <a:buFontTx/>
              <a:buNone/>
            </a:pPr>
            <a:r>
              <a:rPr lang="ru-RU" altLang="ru-R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3. Есть</a:t>
            </a:r>
            <a:r>
              <a:rPr lang="ru-RU" altLang="ru-RU" sz="4000" b="1">
                <a:solidFill>
                  <a:srgbClr val="CC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altLang="ru-RU" sz="5500" b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число</a:t>
            </a:r>
            <a:r>
              <a:rPr lang="ru-RU" altLang="ru-R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ru-RU" altLang="ru-RU">
              <a:solidFill>
                <a:srgbClr val="CCFF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530225" y="4953000"/>
            <a:ext cx="83851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1pPr>
            <a:lvl2pPr marL="225425" indent="-34925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415925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749425" indent="-22860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168525" indent="-22860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625725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3082925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540125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997325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2">
              <a:buFontTx/>
              <a:buNone/>
            </a:pPr>
            <a:r>
              <a:rPr lang="ru-RU" altLang="ru-R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4. Есть</a:t>
            </a:r>
            <a:r>
              <a:rPr lang="ru-RU" altLang="ru-RU" sz="4000" b="1">
                <a:solidFill>
                  <a:srgbClr val="CC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altLang="ru-RU" sz="5500" b="1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нуль</a:t>
            </a:r>
            <a:r>
              <a:rPr lang="ru-RU" altLang="ru-RU" sz="4000" b="1">
                <a:solidFill>
                  <a:srgbClr val="CC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altLang="ru-R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в правой части.</a:t>
            </a:r>
            <a:endParaRPr lang="ru-RU" altLang="ru-RU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838200" y="838200"/>
            <a:ext cx="8229600" cy="608013"/>
          </a:xfrm>
          <a:prstGeom prst="rect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ru-RU" sz="4000" b="1"/>
              <a:t>2</a:t>
            </a:r>
            <a:r>
              <a:rPr lang="en-US" altLang="ru-R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altLang="ru-RU" sz="4000" b="1" baseline="30000">
                <a:effectLst>
                  <a:outerShdw blurRad="38100" dist="38100" dir="2700000" algn="tl">
                    <a:srgbClr val="000000"/>
                  </a:outerShdw>
                </a:effectLst>
              </a:rPr>
              <a:t>2 </a:t>
            </a:r>
            <a:r>
              <a:rPr lang="en-US" altLang="ru-RU" sz="4000" b="1"/>
              <a:t>+ 3</a:t>
            </a:r>
            <a:r>
              <a:rPr lang="en-US" altLang="ru-R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х </a:t>
            </a:r>
            <a:r>
              <a:rPr lang="en-US" altLang="ru-RU" sz="4000" b="1"/>
              <a:t>- </a:t>
            </a:r>
            <a:r>
              <a:rPr lang="en-US" altLang="ru-R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9 </a:t>
            </a:r>
            <a:r>
              <a:rPr lang="en-US" altLang="ru-RU" sz="4000" b="1"/>
              <a:t>= </a:t>
            </a:r>
            <a:r>
              <a:rPr lang="en-US" altLang="ru-R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r>
              <a:rPr lang="en-US" altLang="ru-RU" sz="4000" b="1"/>
              <a:t>,      5</a:t>
            </a:r>
            <a:r>
              <a:rPr lang="en-US" altLang="ru-R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х</a:t>
            </a:r>
            <a:r>
              <a:rPr lang="en-US" altLang="ru-RU" sz="4000" b="1" baseline="30000">
                <a:effectLst>
                  <a:outerShdw blurRad="38100" dist="38100" dir="2700000" algn="tl">
                    <a:srgbClr val="000000"/>
                  </a:outerShdw>
                </a:effectLst>
              </a:rPr>
              <a:t>2 </a:t>
            </a:r>
            <a:r>
              <a:rPr lang="en-US" altLang="ru-RU" sz="4000" b="1"/>
              <a:t>- 6</a:t>
            </a:r>
            <a:r>
              <a:rPr lang="en-US" altLang="ru-R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х </a:t>
            </a:r>
            <a:r>
              <a:rPr lang="ru-RU" altLang="ru-RU" sz="4000" b="1"/>
              <a:t>+ </a:t>
            </a:r>
            <a:r>
              <a:rPr lang="ru-RU" altLang="ru-R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1 </a:t>
            </a:r>
            <a:r>
              <a:rPr lang="en-US" altLang="ru-RU" sz="4000" b="1"/>
              <a:t>= </a:t>
            </a:r>
            <a:r>
              <a:rPr lang="en-US" altLang="ru-R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endParaRPr lang="ru-RU" altLang="ru-RU" sz="3200" b="1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838200" y="838200"/>
            <a:ext cx="8229600" cy="608013"/>
          </a:xfrm>
          <a:prstGeom prst="rect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ru-RU" sz="4000" b="1"/>
              <a:t>2</a:t>
            </a:r>
            <a:r>
              <a:rPr lang="en-US" altLang="ru-RU" sz="4000" b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altLang="ru-RU" sz="4000" b="1" baseline="300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</a:t>
            </a:r>
            <a:r>
              <a:rPr lang="en-US" altLang="ru-RU" sz="4000" b="1"/>
              <a:t>+ 3</a:t>
            </a:r>
            <a:r>
              <a:rPr lang="en-US" altLang="ru-R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х </a:t>
            </a:r>
            <a:r>
              <a:rPr lang="en-US" altLang="ru-RU" sz="4000" b="1"/>
              <a:t>- </a:t>
            </a:r>
            <a:r>
              <a:rPr lang="en-US" altLang="ru-R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9 </a:t>
            </a:r>
            <a:r>
              <a:rPr lang="en-US" altLang="ru-RU" sz="4000" b="1"/>
              <a:t>= </a:t>
            </a:r>
            <a:r>
              <a:rPr lang="en-US" altLang="ru-R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r>
              <a:rPr lang="en-US" altLang="ru-RU" sz="4000" b="1"/>
              <a:t>,</a:t>
            </a:r>
            <a:r>
              <a:rPr lang="en-US" altLang="ru-RU" sz="4000" b="1">
                <a:solidFill>
                  <a:srgbClr val="FF3300"/>
                </a:solidFill>
              </a:rPr>
              <a:t>      </a:t>
            </a:r>
            <a:r>
              <a:rPr lang="en-US" altLang="ru-RU" sz="4000" b="1"/>
              <a:t>5</a:t>
            </a:r>
            <a:r>
              <a:rPr lang="en-US" altLang="ru-RU" sz="4000" b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х</a:t>
            </a:r>
            <a:r>
              <a:rPr lang="en-US" altLang="ru-RU" sz="4000" b="1" baseline="300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</a:t>
            </a:r>
            <a:r>
              <a:rPr lang="en-US" altLang="ru-RU" sz="4000" b="1"/>
              <a:t>- 6</a:t>
            </a:r>
            <a:r>
              <a:rPr lang="en-US" altLang="ru-R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х </a:t>
            </a:r>
            <a:r>
              <a:rPr lang="ru-RU" altLang="ru-RU" sz="4000" b="1"/>
              <a:t>+ </a:t>
            </a:r>
            <a:r>
              <a:rPr lang="ru-RU" altLang="ru-R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1 </a:t>
            </a:r>
            <a:r>
              <a:rPr lang="en-US" altLang="ru-RU" sz="4000" b="1"/>
              <a:t>= </a:t>
            </a:r>
            <a:r>
              <a:rPr lang="en-US" altLang="ru-R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endParaRPr lang="ru-RU" altLang="ru-RU" sz="3200" b="1"/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838200" y="838200"/>
            <a:ext cx="8229600" cy="608013"/>
          </a:xfrm>
          <a:prstGeom prst="rect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ru-RU" sz="4000" b="1"/>
              <a:t>2</a:t>
            </a:r>
            <a:r>
              <a:rPr lang="en-US" altLang="ru-RU" sz="4000" b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altLang="ru-RU" sz="4000" b="1" baseline="300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</a:t>
            </a:r>
            <a:r>
              <a:rPr lang="en-US" altLang="ru-RU" sz="4000" b="1"/>
              <a:t>+ 3</a:t>
            </a:r>
            <a:r>
              <a:rPr lang="en-US" altLang="ru-RU" sz="4000" b="1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х </a:t>
            </a:r>
            <a:r>
              <a:rPr lang="en-US" altLang="ru-RU" sz="4000" b="1"/>
              <a:t>- </a:t>
            </a:r>
            <a:r>
              <a:rPr lang="en-US" altLang="ru-R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9 </a:t>
            </a:r>
            <a:r>
              <a:rPr lang="en-US" altLang="ru-RU" sz="4000" b="1"/>
              <a:t>= </a:t>
            </a:r>
            <a:r>
              <a:rPr lang="en-US" altLang="ru-R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r>
              <a:rPr lang="en-US" altLang="ru-RU" sz="4000" b="1"/>
              <a:t>,</a:t>
            </a:r>
            <a:r>
              <a:rPr lang="en-US" altLang="ru-RU" sz="4000" b="1">
                <a:solidFill>
                  <a:srgbClr val="FF3300"/>
                </a:solidFill>
              </a:rPr>
              <a:t>      </a:t>
            </a:r>
            <a:r>
              <a:rPr lang="en-US" altLang="ru-RU" sz="4000" b="1"/>
              <a:t>5</a:t>
            </a:r>
            <a:r>
              <a:rPr lang="en-US" altLang="ru-RU" sz="4000" b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х</a:t>
            </a:r>
            <a:r>
              <a:rPr lang="en-US" altLang="ru-RU" sz="4000" b="1" baseline="300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</a:t>
            </a:r>
            <a:r>
              <a:rPr lang="en-US" altLang="ru-RU" sz="4000" b="1"/>
              <a:t>- 6</a:t>
            </a:r>
            <a:r>
              <a:rPr lang="en-US" altLang="ru-RU" sz="4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х </a:t>
            </a:r>
            <a:r>
              <a:rPr lang="ru-RU" altLang="ru-RU" sz="4000" b="1"/>
              <a:t>+ </a:t>
            </a:r>
            <a:r>
              <a:rPr lang="ru-RU" altLang="ru-R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1 </a:t>
            </a:r>
            <a:r>
              <a:rPr lang="en-US" altLang="ru-RU" sz="4000" b="1"/>
              <a:t>= </a:t>
            </a:r>
            <a:r>
              <a:rPr lang="en-US" altLang="ru-R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endParaRPr lang="ru-RU" altLang="ru-RU" sz="3200" b="1"/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838200" y="839788"/>
            <a:ext cx="8229600" cy="608012"/>
          </a:xfrm>
          <a:prstGeom prst="rect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ru-RU" sz="4000" b="1"/>
              <a:t>2</a:t>
            </a:r>
            <a:r>
              <a:rPr lang="en-US" altLang="ru-RU" sz="4000" b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altLang="ru-RU" sz="4000" b="1" baseline="300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</a:t>
            </a:r>
            <a:r>
              <a:rPr lang="en-US" altLang="ru-RU" sz="4000" b="1"/>
              <a:t>+ 3</a:t>
            </a:r>
            <a:r>
              <a:rPr lang="en-US" altLang="ru-RU" sz="4000" b="1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х </a:t>
            </a:r>
            <a:r>
              <a:rPr lang="en-US" altLang="ru-RU" sz="4000" b="1"/>
              <a:t>- </a:t>
            </a:r>
            <a:r>
              <a:rPr lang="en-US" altLang="ru-RU" sz="4000" b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 </a:t>
            </a:r>
            <a:r>
              <a:rPr lang="en-US" altLang="ru-RU" sz="4000" b="1"/>
              <a:t>= </a:t>
            </a:r>
            <a:r>
              <a:rPr lang="en-US" altLang="ru-R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r>
              <a:rPr lang="en-US" altLang="ru-RU" sz="4000" b="1"/>
              <a:t>,</a:t>
            </a:r>
            <a:r>
              <a:rPr lang="en-US" altLang="ru-RU" sz="4000" b="1">
                <a:solidFill>
                  <a:srgbClr val="FF3300"/>
                </a:solidFill>
              </a:rPr>
              <a:t>      </a:t>
            </a:r>
            <a:r>
              <a:rPr lang="en-US" altLang="ru-RU" sz="4000" b="1"/>
              <a:t>5</a:t>
            </a:r>
            <a:r>
              <a:rPr lang="en-US" altLang="ru-RU" sz="4000" b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х</a:t>
            </a:r>
            <a:r>
              <a:rPr lang="en-US" altLang="ru-RU" sz="4000" b="1" baseline="300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</a:t>
            </a:r>
            <a:r>
              <a:rPr lang="en-US" altLang="ru-RU" sz="4000" b="1"/>
              <a:t>- 6</a:t>
            </a:r>
            <a:r>
              <a:rPr lang="en-US" altLang="ru-RU" sz="4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х </a:t>
            </a:r>
            <a:r>
              <a:rPr lang="ru-RU" altLang="ru-RU" sz="4000" b="1"/>
              <a:t>+ </a:t>
            </a:r>
            <a:r>
              <a:rPr lang="ru-RU" altLang="ru-RU" sz="4000" b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</a:t>
            </a:r>
            <a:r>
              <a:rPr lang="en-US" altLang="ru-RU" sz="4000" b="1"/>
              <a:t>= </a:t>
            </a:r>
            <a:r>
              <a:rPr lang="en-US" altLang="ru-R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endParaRPr lang="ru-RU" altLang="ru-RU" sz="3200" b="1"/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838200" y="838200"/>
            <a:ext cx="8229600" cy="608013"/>
          </a:xfrm>
          <a:prstGeom prst="rect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ru-RU" sz="4000" b="1"/>
              <a:t>2</a:t>
            </a:r>
            <a:r>
              <a:rPr lang="en-US" altLang="ru-RU" sz="4000" b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altLang="ru-RU" sz="4000" b="1" baseline="300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</a:t>
            </a:r>
            <a:r>
              <a:rPr lang="en-US" altLang="ru-RU" sz="4000" b="1"/>
              <a:t>+ 3</a:t>
            </a:r>
            <a:r>
              <a:rPr lang="en-US" altLang="ru-RU" sz="4000" b="1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х </a:t>
            </a:r>
            <a:r>
              <a:rPr lang="en-US" altLang="ru-RU" sz="4000" b="1"/>
              <a:t>- </a:t>
            </a:r>
            <a:r>
              <a:rPr lang="en-US" altLang="ru-RU" sz="4000" b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 </a:t>
            </a:r>
            <a:r>
              <a:rPr lang="en-US" altLang="ru-RU" sz="4000" b="1"/>
              <a:t>= </a:t>
            </a:r>
            <a:r>
              <a:rPr lang="en-US" altLang="ru-RU" sz="4000" b="1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r>
              <a:rPr lang="en-US" altLang="ru-RU" sz="4000" b="1"/>
              <a:t>,</a:t>
            </a:r>
            <a:r>
              <a:rPr lang="en-US" altLang="ru-RU" sz="4000" b="1">
                <a:solidFill>
                  <a:srgbClr val="FF3300"/>
                </a:solidFill>
              </a:rPr>
              <a:t>      </a:t>
            </a:r>
            <a:r>
              <a:rPr lang="en-US" altLang="ru-RU" sz="4000" b="1"/>
              <a:t>5</a:t>
            </a:r>
            <a:r>
              <a:rPr lang="en-US" altLang="ru-RU" sz="4000" b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х</a:t>
            </a:r>
            <a:r>
              <a:rPr lang="en-US" altLang="ru-RU" sz="4000" b="1" baseline="300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</a:t>
            </a:r>
            <a:r>
              <a:rPr lang="en-US" altLang="ru-RU" sz="4000" b="1"/>
              <a:t>- 6</a:t>
            </a:r>
            <a:r>
              <a:rPr lang="en-US" altLang="ru-RU" sz="4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х </a:t>
            </a:r>
            <a:r>
              <a:rPr lang="ru-RU" altLang="ru-RU" sz="4000" b="1"/>
              <a:t>+ </a:t>
            </a:r>
            <a:r>
              <a:rPr lang="ru-RU" altLang="ru-RU" sz="4000" b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</a:t>
            </a:r>
            <a:r>
              <a:rPr lang="en-US" altLang="ru-RU" sz="4000" b="1"/>
              <a:t>= </a:t>
            </a:r>
            <a:r>
              <a:rPr lang="en-US" altLang="ru-RU" sz="4000" b="1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endParaRPr lang="ru-RU" altLang="ru-RU" sz="3200" b="1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838200" y="839788"/>
            <a:ext cx="8229600" cy="608012"/>
          </a:xfrm>
          <a:prstGeom prst="rect">
            <a:avLst/>
          </a:prstGeom>
          <a:solidFill>
            <a:schemeClr val="bg1"/>
          </a:solidFill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ru-RU" sz="4000" b="1"/>
              <a:t>  </a:t>
            </a:r>
            <a:r>
              <a:rPr lang="en-US" altLang="ru-RU" sz="4000" b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altLang="ru-RU" sz="4000" b="1" baseline="300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</a:t>
            </a:r>
            <a:r>
              <a:rPr lang="en-US" altLang="ru-RU" sz="4000" b="1"/>
              <a:t>+   </a:t>
            </a:r>
            <a:r>
              <a:rPr lang="en-US" altLang="ru-RU" sz="4000" b="1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х </a:t>
            </a:r>
            <a:r>
              <a:rPr lang="en-US" altLang="ru-RU" sz="4000" b="1"/>
              <a:t>+   = </a:t>
            </a:r>
            <a:r>
              <a:rPr lang="en-US" altLang="ru-RU" sz="4000" b="1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r>
              <a:rPr lang="en-US" altLang="ru-RU" sz="4000" b="1"/>
              <a:t>,</a:t>
            </a:r>
            <a:r>
              <a:rPr lang="en-US" altLang="ru-RU" sz="4000" b="1">
                <a:solidFill>
                  <a:srgbClr val="FF3300"/>
                </a:solidFill>
              </a:rPr>
              <a:t>    </a:t>
            </a:r>
            <a:r>
              <a:rPr lang="en-US" altLang="ru-RU" sz="4000" b="1"/>
              <a:t>  </a:t>
            </a:r>
            <a:r>
              <a:rPr lang="en-US" altLang="ru-RU" sz="4000" b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х</a:t>
            </a:r>
            <a:r>
              <a:rPr lang="en-US" altLang="ru-RU" sz="4000" b="1" baseline="300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</a:t>
            </a:r>
            <a:r>
              <a:rPr lang="en-US" altLang="ru-RU" sz="4000" b="1"/>
              <a:t>+    </a:t>
            </a:r>
            <a:r>
              <a:rPr lang="en-US" altLang="ru-RU" sz="4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х </a:t>
            </a:r>
            <a:r>
              <a:rPr lang="ru-RU" altLang="ru-RU" sz="4000" b="1"/>
              <a:t>+</a:t>
            </a:r>
            <a:r>
              <a:rPr lang="ru-RU" altLang="ru-RU" sz="4000" b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altLang="ru-RU" sz="4000" b="1"/>
              <a:t>= </a:t>
            </a:r>
            <a:r>
              <a:rPr lang="en-US" altLang="ru-RU" sz="4000" b="1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endParaRPr lang="ru-RU" altLang="ru-RU" sz="3200" b="1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1066800" y="762000"/>
            <a:ext cx="6858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ru-RU" altLang="ru-RU" sz="7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endParaRPr lang="ru-RU" altLang="ru-RU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876800" y="762000"/>
            <a:ext cx="6858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ru-RU" altLang="ru-RU" sz="7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endParaRPr lang="ru-RU" altLang="ru-RU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3352800" y="762000"/>
            <a:ext cx="6858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ru-RU" altLang="ru-RU" sz="7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endParaRPr lang="ru-RU" altLang="ru-RU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7315200" y="762000"/>
            <a:ext cx="6858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ru-RU" altLang="ru-RU" sz="7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endParaRPr lang="ru-RU" altLang="ru-RU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6096000" y="577850"/>
            <a:ext cx="685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ru-RU" altLang="ru-RU" sz="7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endParaRPr lang="ru-RU" altLang="ru-RU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2209800" y="609600"/>
            <a:ext cx="685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ru-RU" altLang="ru-RU" sz="7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51895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7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8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8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autoUpdateAnimBg="0"/>
      <p:bldP spid="8196" grpId="0" autoUpdateAnimBg="0"/>
      <p:bldP spid="8197" grpId="0" autoUpdateAnimBg="0"/>
      <p:bldP spid="8198" grpId="0" animBg="1" autoUpdateAnimBg="0"/>
      <p:bldP spid="8199" grpId="0" animBg="1" autoUpdateAnimBg="0"/>
      <p:bldP spid="8200" grpId="0" animBg="1" autoUpdateAnimBg="0"/>
      <p:bldP spid="8201" grpId="0" animBg="1" autoUpdateAnimBg="0"/>
      <p:bldP spid="8202" grpId="0" animBg="1" autoUpdateAnimBg="0"/>
      <p:bldP spid="8210" grpId="0" animBg="1" autoUpdateAnimBg="0"/>
      <p:bldP spid="8204" grpId="0" autoUpdateAnimBg="0"/>
      <p:bldP spid="8205" grpId="0" autoUpdateAnimBg="0"/>
      <p:bldP spid="8206" grpId="0" autoUpdateAnimBg="0"/>
      <p:bldP spid="8207" grpId="0" autoUpdateAnimBg="0"/>
      <p:bldP spid="8208" grpId="0" autoUpdateAnimBg="0"/>
      <p:bldP spid="820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3600" b="1" dirty="0" smtClean="0">
                <a:solidFill>
                  <a:schemeClr val="tx2">
                    <a:lumMod val="10000"/>
                  </a:schemeClr>
                </a:solidFill>
              </a:rPr>
              <a:t>Какие уравнения называются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3600" b="1" dirty="0" smtClean="0">
              <a:solidFill>
                <a:schemeClr val="tx2">
                  <a:lumMod val="10000"/>
                </a:schemeClr>
              </a:solidFill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3600" b="1" dirty="0" smtClean="0">
                <a:solidFill>
                  <a:schemeClr val="tx2">
                    <a:lumMod val="10000"/>
                  </a:schemeClr>
                </a:solidFill>
              </a:rPr>
              <a:t>неполными квадратными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3600" b="1" dirty="0" smtClean="0">
              <a:solidFill>
                <a:schemeClr val="tx2">
                  <a:lumMod val="10000"/>
                </a:schemeClr>
              </a:solidFill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3600" b="1" dirty="0" smtClean="0">
                <a:solidFill>
                  <a:schemeClr val="tx2">
                    <a:lumMod val="10000"/>
                  </a:schemeClr>
                </a:solidFill>
              </a:rPr>
              <a:t> уравнениями?</a:t>
            </a:r>
          </a:p>
        </p:txBody>
      </p:sp>
    </p:spTree>
    <p:extLst>
      <p:ext uri="{BB962C8B-B14F-4D97-AF65-F5344CB8AC3E}">
        <p14:creationId xmlns:p14="http://schemas.microsoft.com/office/powerpoint/2010/main" val="218282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         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Квадратное уравнение 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ax</a:t>
            </a:r>
            <a:r>
              <a:rPr lang="en-US" sz="2800" b="1" baseline="30000" dirty="0" smtClean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+bx+c=0 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называют неполным, </a:t>
            </a:r>
            <a:endParaRPr lang="en-US" sz="2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если хотя бы один из коэффициентов </a:t>
            </a:r>
            <a:endParaRPr lang="en-US" sz="2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         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</a:rPr>
              <a:t>в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 или  </a:t>
            </a:r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</a:rPr>
              <a:t>с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 равен нулю.</a:t>
            </a:r>
          </a:p>
        </p:txBody>
      </p:sp>
    </p:spTree>
    <p:extLst>
      <p:ext uri="{BB962C8B-B14F-4D97-AF65-F5344CB8AC3E}">
        <p14:creationId xmlns:p14="http://schemas.microsoft.com/office/powerpoint/2010/main" val="51458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290" name="Rectangle 2"/>
              <p:cNvSpPr>
                <a:spLocks noGrp="1" noChangeArrowheads="1"/>
              </p:cNvSpPr>
              <p:nvPr>
                <p:ph type="body" sz="half" idx="4294967295"/>
              </p:nvPr>
            </p:nvSpPr>
            <p:spPr>
              <a:xfrm>
                <a:off x="251520" y="1268760"/>
                <a:ext cx="4248472" cy="5472608"/>
              </a:xfrm>
              <a:prstGeom prst="rect">
                <a:avLst/>
              </a:prstGeom>
            </p:spPr>
            <p:txBody>
              <a:bodyPr>
                <a:normAutofit lnSpcReduction="10000"/>
              </a:bodyPr>
              <a:lstStyle/>
              <a:p>
                <a:pPr marL="415925" lvl="2" indent="0">
                  <a:lnSpc>
                    <a:spcPct val="110000"/>
                  </a:lnSpc>
                  <a:buFontTx/>
                  <a:buNone/>
                </a:pPr>
                <a:r>
                  <a:rPr lang="ru-RU" altLang="ru-RU" sz="3200" b="1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1) 3,7х</a:t>
                </a:r>
                <a:r>
                  <a:rPr lang="ru-RU" altLang="ru-RU" sz="3200" b="1" baseline="300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2</a:t>
                </a:r>
                <a:r>
                  <a:rPr lang="ru-RU" altLang="ru-RU" sz="32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-5х+1=0,</a:t>
                </a:r>
              </a:p>
              <a:p>
                <a:pPr marL="415925" lvl="2" indent="0">
                  <a:lnSpc>
                    <a:spcPct val="110000"/>
                  </a:lnSpc>
                  <a:buFontTx/>
                  <a:buNone/>
                </a:pPr>
                <a:r>
                  <a:rPr lang="ru-RU" altLang="ru-RU" sz="32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2) </a:t>
                </a:r>
                <a:r>
                  <a:rPr lang="ru-RU" altLang="ru-RU" sz="3200" b="1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48х</a:t>
                </a:r>
                <a:r>
                  <a:rPr lang="ru-RU" altLang="ru-RU" sz="3200" b="1" baseline="300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2 </a:t>
                </a:r>
                <a:r>
                  <a:rPr lang="ru-RU" altLang="ru-RU" sz="3200" b="1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- х</a:t>
                </a:r>
                <a:r>
                  <a:rPr lang="ru-RU" altLang="ru-RU" sz="3200" b="1" baseline="300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3 </a:t>
                </a:r>
                <a:r>
                  <a:rPr lang="ru-RU" altLang="ru-RU" sz="3200" b="1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- 9=0</a:t>
                </a:r>
                <a:r>
                  <a:rPr lang="ru-RU" altLang="ru-RU" sz="32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,</a:t>
                </a:r>
              </a:p>
              <a:p>
                <a:pPr marL="415925" lvl="2" indent="0">
                  <a:lnSpc>
                    <a:spcPct val="110000"/>
                  </a:lnSpc>
                  <a:buFontTx/>
                  <a:buNone/>
                </a:pPr>
                <a:r>
                  <a:rPr lang="ru-RU" altLang="ru-RU" sz="32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3) </a:t>
                </a:r>
                <a:r>
                  <a:rPr lang="ru-RU" altLang="ru-RU" sz="3200" b="1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1 - 12х=0</a:t>
                </a:r>
                <a:r>
                  <a:rPr lang="ru-RU" altLang="ru-RU" sz="32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,</a:t>
                </a:r>
              </a:p>
              <a:p>
                <a:pPr marL="415925" lvl="2" indent="0">
                  <a:lnSpc>
                    <a:spcPct val="110000"/>
                  </a:lnSpc>
                  <a:buFontTx/>
                  <a:buNone/>
                </a:pPr>
                <a:r>
                  <a:rPr lang="ru-RU" altLang="ru-RU" sz="32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4) </a:t>
                </a:r>
                <a:r>
                  <a:rPr lang="ru-RU" altLang="ru-RU" sz="3200" b="1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2,1 х</a:t>
                </a:r>
                <a:r>
                  <a:rPr lang="ru-RU" altLang="ru-RU" sz="3200" b="1" baseline="300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2 </a:t>
                </a:r>
                <a:r>
                  <a:rPr lang="ru-RU" altLang="ru-RU" sz="3200" b="1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+ 2х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altLang="ru-RU" sz="3200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/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ru-RU" altLang="ru-RU" sz="3200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/>
                              </a:outerShdw>
                            </a:effectLst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ru-RU" altLang="ru-RU" sz="3200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/>
                              </a:outerShdw>
                            </a:effectLst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altLang="ru-RU" sz="3200" b="1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=0</a:t>
                </a:r>
                <a:r>
                  <a:rPr lang="ru-RU" altLang="ru-RU" sz="32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,</a:t>
                </a:r>
              </a:p>
              <a:p>
                <a:pPr marL="415925" lvl="2" indent="0">
                  <a:lnSpc>
                    <a:spcPct val="110000"/>
                  </a:lnSpc>
                  <a:buFontTx/>
                  <a:buNone/>
                </a:pPr>
                <a:r>
                  <a:rPr lang="ru-RU" altLang="ru-RU" sz="32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5)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altLang="ru-RU" sz="3200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/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ru-RU" altLang="ru-RU" sz="3200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/>
                              </a:outerShdw>
                            </a:effectLst>
                            <a:latin typeface="Cambria Math"/>
                          </a:rPr>
                          <m:t>𝟕</m:t>
                        </m:r>
                      </m:num>
                      <m:den>
                        <m:r>
                          <a:rPr lang="ru-RU" altLang="ru-RU" sz="3200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/>
                              </a:outerShdw>
                            </a:effectLst>
                            <a:latin typeface="Cambria Math"/>
                          </a:rPr>
                          <m:t>х²</m:t>
                        </m:r>
                      </m:den>
                    </m:f>
                  </m:oMath>
                </a14:m>
                <a:r>
                  <a:rPr lang="ru-RU" altLang="ru-RU" sz="3200" b="1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 + 3х - 45=0</a:t>
                </a:r>
                <a:r>
                  <a:rPr lang="ru-RU" altLang="ru-RU" sz="32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,</a:t>
                </a:r>
              </a:p>
              <a:p>
                <a:pPr marL="415925" lvl="2" indent="0">
                  <a:lnSpc>
                    <a:spcPct val="110000"/>
                  </a:lnSpc>
                  <a:buFontTx/>
                  <a:buNone/>
                </a:pPr>
                <a:r>
                  <a:rPr lang="ru-RU" altLang="ru-RU" sz="32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6) </a:t>
                </a:r>
                <a:r>
                  <a:rPr lang="ru-RU" altLang="ru-RU" sz="3200" b="1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х</a:t>
                </a:r>
                <a:r>
                  <a:rPr lang="ru-RU" altLang="ru-RU" sz="3200" b="1" baseline="300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2 </a:t>
                </a:r>
                <a:r>
                  <a:rPr lang="ru-RU" altLang="ru-RU" sz="3200" b="1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- 7х + </a:t>
                </a:r>
                <a:r>
                  <a:rPr lang="ru-RU" altLang="ru-RU" sz="3200" b="1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sym typeface="Symbol" pitchFamily="18" charset="2"/>
                  </a:rPr>
                  <a:t></a:t>
                </a:r>
                <a:r>
                  <a:rPr lang="ru-RU" altLang="ru-RU" sz="32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х=0,</a:t>
                </a:r>
              </a:p>
              <a:p>
                <a:pPr marL="415925" lvl="2" indent="0">
                  <a:lnSpc>
                    <a:spcPct val="110000"/>
                  </a:lnSpc>
                  <a:buFontTx/>
                  <a:buNone/>
                </a:pPr>
                <a:r>
                  <a:rPr lang="ru-RU" altLang="ru-RU" sz="32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7) </a:t>
                </a:r>
                <a:r>
                  <a:rPr lang="ru-RU" altLang="ru-RU" sz="3200" b="1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7х</a:t>
                </a:r>
                <a:r>
                  <a:rPr lang="ru-RU" altLang="ru-RU" sz="3200" b="1" baseline="300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2 </a:t>
                </a:r>
                <a:r>
                  <a:rPr lang="ru-RU" altLang="ru-RU" sz="3200" b="1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- 13=0</a:t>
                </a:r>
                <a:r>
                  <a:rPr lang="ru-RU" altLang="ru-RU" sz="32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,</a:t>
                </a:r>
              </a:p>
              <a:p>
                <a:pPr marL="415925" lvl="2" indent="0">
                  <a:lnSpc>
                    <a:spcPct val="110000"/>
                  </a:lnSpc>
                  <a:buFontTx/>
                  <a:buNone/>
                </a:pPr>
                <a:r>
                  <a:rPr lang="ru-RU" altLang="ru-RU" sz="32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8) х</a:t>
                </a:r>
                <a:r>
                  <a:rPr lang="ru-RU" altLang="ru-RU" sz="3200" b="1" baseline="300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2</a:t>
                </a:r>
                <a:r>
                  <a:rPr lang="ru-RU" altLang="ru-RU" sz="32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sym typeface="Symbol" pitchFamily="18" charset="2"/>
                  </a:rPr>
                  <a:t></a:t>
                </a:r>
                <a:r>
                  <a:rPr lang="ru-RU" altLang="ru-RU" sz="3200" b="1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3 + 12х - 1=0</a:t>
                </a:r>
                <a:r>
                  <a:rPr lang="ru-RU" altLang="ru-RU" sz="32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.</a:t>
                </a:r>
                <a:endParaRPr lang="ru-RU" altLang="ru-RU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290" name="Rectangle 2"/>
              <p:cNvSpPr>
                <a:spLocks noRot="1" noChangeAspect="1" noMove="1" noResize="1" noEditPoints="1" noAdjustHandles="1" noChangeArrowheads="1" noChangeShapeType="1" noTextEdit="1"/>
              </p:cNvSpPr>
              <p:nvPr>
                <p:ph type="body" sz="half" idx="4294967295"/>
              </p:nvPr>
            </p:nvSpPr>
            <p:spPr>
              <a:xfrm>
                <a:off x="251520" y="1268760"/>
                <a:ext cx="4248472" cy="5472608"/>
              </a:xfrm>
              <a:prstGeom prst="rect">
                <a:avLst/>
              </a:prstGeom>
              <a:blipFill rotWithShape="1">
                <a:blip r:embed="rId2"/>
                <a:stretch>
                  <a:fillRect t="-1114" b="-65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838200" y="260648"/>
            <a:ext cx="3429000" cy="88235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algn="ctr"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ru-RU" alt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Какое уравнение квадратное:</a:t>
            </a:r>
            <a:endParaRPr lang="ru-RU" altLang="ru-RU" sz="2400" dirty="0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4648200" y="476672"/>
            <a:ext cx="4343400" cy="79208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algn="ctr"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ru-RU" alt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Квадратные:</a:t>
            </a:r>
            <a:endParaRPr lang="ru-RU" alt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293" name="Rectangle 5"/>
              <p:cNvSpPr>
                <a:spLocks noChangeArrowheads="1"/>
              </p:cNvSpPr>
              <p:nvPr/>
            </p:nvSpPr>
            <p:spPr bwMode="auto">
              <a:xfrm>
                <a:off x="4648200" y="1268760"/>
                <a:ext cx="4038600" cy="52565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/>
              <a:lstStyle>
                <a:lvl1pPr>
                  <a:spcBef>
                    <a:spcPct val="20000"/>
                  </a:spcBef>
                  <a:buChar char="•"/>
                  <a:defRPr kumimoji="1"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225425" indent="-34925">
                  <a:spcBef>
                    <a:spcPct val="20000"/>
                  </a:spcBef>
                  <a:buChar char="–"/>
                  <a:defRPr kumimoji="1"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415925">
                  <a:spcBef>
                    <a:spcPct val="20000"/>
                  </a:spcBef>
                  <a:buChar char="•"/>
                  <a:defRPr kumimoji="1" sz="20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749425" indent="-228600">
                  <a:spcBef>
                    <a:spcPct val="20000"/>
                  </a:spcBef>
                  <a:buChar char="–"/>
                  <a:defRPr kumimoj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168525" indent="-228600">
                  <a:spcBef>
                    <a:spcPct val="20000"/>
                  </a:spcBef>
                  <a:buChar char="•"/>
                  <a:defRPr kumimoj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625725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3082925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540125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997325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lvl="2">
                  <a:lnSpc>
                    <a:spcPct val="110000"/>
                  </a:lnSpc>
                  <a:buFontTx/>
                  <a:buNone/>
                </a:pPr>
                <a:r>
                  <a:rPr lang="ru-RU" altLang="ru-RU" sz="32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1) 3,7х</a:t>
                </a:r>
                <a:r>
                  <a:rPr lang="ru-RU" altLang="ru-RU" sz="3200" b="1" baseline="30000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2</a:t>
                </a:r>
                <a:r>
                  <a:rPr lang="ru-RU" altLang="ru-RU" sz="32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-5х+1=0,</a:t>
                </a:r>
                <a:endParaRPr lang="ru-RU" altLang="ru-RU" sz="3200" b="1" dirty="0"/>
              </a:p>
              <a:p>
                <a:pPr lvl="2">
                  <a:lnSpc>
                    <a:spcPct val="110000"/>
                  </a:lnSpc>
                  <a:buFontTx/>
                  <a:buNone/>
                </a:pPr>
                <a:endParaRPr lang="ru-RU" altLang="ru-RU" sz="3200" b="1" dirty="0"/>
              </a:p>
              <a:p>
                <a:pPr lvl="2">
                  <a:lnSpc>
                    <a:spcPct val="110000"/>
                  </a:lnSpc>
                  <a:buFontTx/>
                  <a:buNone/>
                </a:pPr>
                <a:endParaRPr lang="ru-RU" altLang="ru-RU" sz="3200" b="1" dirty="0"/>
              </a:p>
              <a:p>
                <a:pPr lvl="2">
                  <a:lnSpc>
                    <a:spcPct val="110000"/>
                  </a:lnSpc>
                  <a:buFontTx/>
                  <a:buNone/>
                </a:pPr>
                <a:r>
                  <a:rPr lang="ru-RU" altLang="ru-RU" sz="32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4) </a:t>
                </a:r>
                <a:r>
                  <a:rPr lang="ru-RU" altLang="ru-RU" sz="32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2,1х</a:t>
                </a:r>
                <a:r>
                  <a:rPr lang="ru-RU" altLang="ru-RU" sz="3200" b="1" baseline="30000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2</a:t>
                </a:r>
                <a:r>
                  <a:rPr lang="ru-RU" altLang="ru-RU" sz="32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+2х-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altLang="ru-RU" sz="32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/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ru-RU" altLang="ru-RU" sz="32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/>
                              </a:outerShdw>
                            </a:effectLst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ru-RU" altLang="ru-RU" sz="32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/>
                              </a:outerShdw>
                            </a:effectLst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altLang="ru-RU" sz="32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=0</a:t>
                </a:r>
                <a:r>
                  <a:rPr lang="ru-RU" altLang="ru-RU" sz="32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,</a:t>
                </a:r>
                <a:endParaRPr lang="ru-RU" altLang="ru-RU" sz="3200" b="1" dirty="0"/>
              </a:p>
              <a:p>
                <a:pPr lvl="2">
                  <a:lnSpc>
                    <a:spcPct val="110000"/>
                  </a:lnSpc>
                  <a:buFontTx/>
                  <a:buNone/>
                </a:pPr>
                <a:endParaRPr lang="ru-RU" altLang="ru-RU" sz="3200" b="1" dirty="0"/>
              </a:p>
              <a:p>
                <a:pPr lvl="2">
                  <a:lnSpc>
                    <a:spcPct val="110000"/>
                  </a:lnSpc>
                  <a:buFontTx/>
                  <a:buNone/>
                </a:pPr>
                <a:endParaRPr lang="ru-RU" altLang="ru-RU" sz="32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  <a:p>
                <a:pPr lvl="2">
                  <a:lnSpc>
                    <a:spcPct val="110000"/>
                  </a:lnSpc>
                  <a:buFontTx/>
                  <a:buNone/>
                </a:pPr>
                <a:r>
                  <a:rPr lang="ru-RU" altLang="ru-RU" sz="32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7) 7х</a:t>
                </a:r>
                <a:r>
                  <a:rPr lang="ru-RU" altLang="ru-RU" sz="3200" b="1" baseline="30000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2</a:t>
                </a:r>
                <a:r>
                  <a:rPr lang="ru-RU" altLang="ru-RU" sz="32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-13=0,</a:t>
                </a:r>
              </a:p>
              <a:p>
                <a:pPr lvl="2">
                  <a:lnSpc>
                    <a:spcPct val="110000"/>
                  </a:lnSpc>
                  <a:buFontTx/>
                  <a:buNone/>
                </a:pPr>
                <a:r>
                  <a:rPr lang="ru-RU" altLang="ru-RU" sz="32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8) х</a:t>
                </a:r>
                <a:r>
                  <a:rPr lang="ru-RU" altLang="ru-RU" sz="3200" b="1" baseline="30000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2</a:t>
                </a:r>
                <a:r>
                  <a:rPr lang="ru-RU" altLang="ru-RU" sz="32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sym typeface="Symbol" pitchFamily="18" charset="2"/>
                  </a:rPr>
                  <a:t></a:t>
                </a:r>
                <a:r>
                  <a:rPr lang="ru-RU" altLang="ru-RU" sz="32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3+12х-1=0.</a:t>
                </a:r>
              </a:p>
            </p:txBody>
          </p:sp>
        </mc:Choice>
        <mc:Fallback xmlns="">
          <p:sp>
            <p:nvSpPr>
              <p:cNvPr id="12293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48200" y="1268760"/>
                <a:ext cx="4038600" cy="5256584"/>
              </a:xfrm>
              <a:prstGeom prst="rect">
                <a:avLst/>
              </a:prstGeom>
              <a:blipFill rotWithShape="1">
                <a:blip r:embed="rId3"/>
                <a:stretch>
                  <a:fillRect t="-1508" b="-545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14050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1" grpId="0" animBg="1" autoUpdateAnimBg="0"/>
      <p:bldP spid="12292" grpId="0" animBg="1" autoUpdateAnimBg="0"/>
      <p:bldP spid="12293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113</TotalTime>
  <Words>543</Words>
  <Application>Microsoft Office PowerPoint</Application>
  <PresentationFormat>Экран (4:3)</PresentationFormat>
  <Paragraphs>94</Paragraphs>
  <Slides>14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Волна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Вильданов</dc:creator>
  <cp:lastModifiedBy>Вильданов</cp:lastModifiedBy>
  <cp:revision>13</cp:revision>
  <dcterms:created xsi:type="dcterms:W3CDTF">2014-01-14T15:23:00Z</dcterms:created>
  <dcterms:modified xsi:type="dcterms:W3CDTF">2014-02-03T16:43:38Z</dcterms:modified>
</cp:coreProperties>
</file>