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1" r:id="rId4"/>
    <p:sldId id="275" r:id="rId5"/>
    <p:sldId id="274" r:id="rId6"/>
    <p:sldId id="276" r:id="rId7"/>
    <p:sldId id="279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A50021"/>
    <a:srgbClr val="669900"/>
    <a:srgbClr val="FF9933"/>
    <a:srgbClr val="993300"/>
    <a:srgbClr val="FF5050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151" autoAdjust="0"/>
  </p:normalViewPr>
  <p:slideViewPr>
    <p:cSldViewPr>
      <p:cViewPr varScale="1">
        <p:scale>
          <a:sx n="37" d="100"/>
          <a:sy n="37" d="100"/>
        </p:scale>
        <p:origin x="-12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5AE1B-941A-4875-B696-1BB3D0F586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46AB2-EE44-4B1C-84EF-66E3460F56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17527-C237-4F34-9A45-2C7B828F09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6B3B5F3-C6D8-45B3-85D8-3720253777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F7F53-567B-45C9-9659-497130D157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DE46C-BA91-43DA-AB35-E2CA77DB9D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83BFB9-DBD4-4EFF-A299-3E1C534FED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746A7-3838-40F3-B1E3-4DEB1EAFD6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96A7A-BF90-4360-987E-9710883B4D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DB648-2477-47F3-8320-48492BEB1F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FD19D-FDF1-4FD1-8BDB-51F7146701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90BC5-E30A-4DF2-BB59-D95425FB00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0757688-8550-4840-B912-9DBDF541C01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jpeg"/><Relationship Id="rId5" Type="http://schemas.openxmlformats.org/officeDocument/2006/relationships/oleObject" Target="../embeddings/__________Microsoft_Office_Excel1.xls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1412875"/>
            <a:ext cx="6911975" cy="1079500"/>
          </a:xfrm>
        </p:spPr>
        <p:txBody>
          <a:bodyPr/>
          <a:lstStyle/>
          <a:p>
            <a:r>
              <a:rPr lang="ru-RU" sz="2400" b="1" i="1" u="sng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«ЭКО - ПРИЗЫВ»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0338" y="4581525"/>
            <a:ext cx="4584700" cy="35877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00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57188" y="38608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endParaRPr lang="ru-RU" sz="320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71438" y="40767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endParaRPr lang="ru-RU" sz="320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051050" y="3068638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endParaRPr lang="ru-RU" sz="3200"/>
          </a:p>
        </p:txBody>
      </p:sp>
      <p:pic>
        <p:nvPicPr>
          <p:cNvPr id="2057" name="Picture 9" descr="P10201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450" y="2565400"/>
            <a:ext cx="7129463" cy="402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368300" y="74613"/>
            <a:ext cx="839787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1600" b="1" i="1" u="sng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Муниципальное бюджетное учреждение дополнительного образования детей</a:t>
            </a:r>
          </a:p>
          <a:p>
            <a:pPr algn="ctr"/>
            <a:r>
              <a:rPr lang="ru-RU" sz="1600" b="1" i="1" u="sng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Еткульский районный Дом детского творчества </a:t>
            </a:r>
          </a:p>
          <a:p>
            <a:pPr algn="ctr"/>
            <a:r>
              <a:rPr lang="ru-RU" sz="1600" b="1" i="1" u="sng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 базе  МКОУ Шибаевская ООШ</a:t>
            </a:r>
          </a:p>
          <a:p>
            <a:pPr algn="ctr"/>
            <a:r>
              <a:rPr lang="ru-RU" sz="1600" b="1" i="1" u="sng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Научное общество учащихся</a:t>
            </a:r>
          </a:p>
          <a:p>
            <a:pPr algn="ctr"/>
            <a:r>
              <a:rPr lang="ru-RU" sz="1600" b="1" i="1" u="sng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Объединение «Земля у нас одна»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2843213" y="6583363"/>
            <a:ext cx="3733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1200" b="1" i="1" u="sng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Руководитель объединения  Рудниченко М.И.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635375" y="274638"/>
            <a:ext cx="5051425" cy="1143000"/>
          </a:xfrm>
        </p:spPr>
        <p:txBody>
          <a:bodyPr/>
          <a:lstStyle/>
          <a:p>
            <a:r>
              <a:rPr lang="ru-RU" sz="2400" b="1" i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Для Еткульского района  характерна и эта проблема – проблема загрязнение атмосферы!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5375" y="1773238"/>
            <a:ext cx="2962275" cy="29083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000"/>
              <a:t>Если взглянуть на карту районирования Челябинской области по остроте экологической ситуации, то можно увидеть, что Еткульскому району повезло не больше других. Район находится в зоне с критической ситуацией, это в основном окрестности города Еманжелинска, и в зоне с напряженной ситуацией – это все, что к востоку от Белоносово.  Не случайно на упомянутой карте наш район назван Еманжелинским – по основному источнику загрязнения.  Кроме Еманжелинска вредное воздействие на атмосферный воздух оказывают промышленные предприятия городов Коркино, Копейск, Челябинск. С помощью лихеноиндикации школьники  определили степень загрязнения воздуха в 10, 132, 137 кварталах и оповестили районный комитет по экологии для дальнейшей работы с населением.</a:t>
            </a:r>
          </a:p>
        </p:txBody>
      </p:sp>
      <p:pic>
        <p:nvPicPr>
          <p:cNvPr id="27652" name="Рисунок 16" descr="Карта экологической обстановки в Челябинской области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765175"/>
            <a:ext cx="3449638" cy="523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4" descr="Новый рисунок (7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70688" y="1700213"/>
            <a:ext cx="2003425" cy="226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6588125" y="5013325"/>
            <a:ext cx="2089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None/>
            </a:pPr>
            <a:r>
              <a:rPr lang="ru-RU" sz="1000" i="1">
                <a:solidFill>
                  <a:srgbClr val="FF9933"/>
                </a:solidFill>
              </a:rPr>
              <a:t>Предмет исследования:</a:t>
            </a:r>
            <a:r>
              <a:rPr lang="ru-RU" sz="1000" i="1">
                <a:solidFill>
                  <a:srgbClr val="FFFF00"/>
                </a:solidFill>
              </a:rPr>
              <a:t>  </a:t>
            </a:r>
            <a:r>
              <a:rPr lang="ru-RU" sz="1000" b="1" i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лишайники и эпифитные мхи как индикаторы чистоты воздуха 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6804025" y="4076700"/>
            <a:ext cx="19446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900" b="1" i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Коротких Татьяна,                                                              ученица 8 класса,</a:t>
            </a:r>
          </a:p>
          <a:p>
            <a:pPr algn="ctr"/>
            <a:r>
              <a:rPr lang="ru-RU" sz="900" b="1" i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МКОУ  Шибаевская ООШ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1908175" y="6092825"/>
            <a:ext cx="66960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400" b="1" i="1" u="sng">
                <a:solidFill>
                  <a:srgbClr val="B23B7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Проект помогает решать проблему осведомленности жителей села Шибаево о происходящих антропогенных изменениях и повышает их гражданскую ответственность и бережное отношение к лесу.</a:t>
            </a:r>
          </a:p>
        </p:txBody>
      </p:sp>
      <p:pic>
        <p:nvPicPr>
          <p:cNvPr id="27658" name="Picture 2" descr="IMG_534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140200" y="4797425"/>
            <a:ext cx="230346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274638"/>
            <a:ext cx="6418262" cy="1143000"/>
          </a:xfrm>
        </p:spPr>
        <p:txBody>
          <a:bodyPr/>
          <a:lstStyle/>
          <a:p>
            <a:r>
              <a:rPr lang="ru-RU" sz="2400"/>
              <a:t> </a:t>
            </a:r>
            <a:r>
              <a:rPr lang="ru-RU" sz="2000" b="1" i="1" u="sng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ПРОЕКТНАЯ ДЕЯТЕЛЬНОСТЬ УЧАШИХСЯ НАПРАВЛЕННА НА РЕШЕНИЕ ЭКОЛОГИЧЕСКИХ ПРОБЛЕМ В ЕТКУЛЬСКОМ РАЙОНЕ.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395288" y="2051050"/>
            <a:ext cx="381635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1200" b="1" i="1" u="sng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Актуальна для Еткульского района экологическая проблема, нашествие непарного шелкопряда!</a:t>
            </a:r>
            <a:r>
              <a:rPr lang="ru-RU" sz="1200"/>
              <a:t> </a:t>
            </a:r>
          </a:p>
          <a:p>
            <a:r>
              <a:rPr lang="ru-RU" sz="1200" b="1">
                <a:solidFill>
                  <a:srgbClr val="A50021"/>
                </a:solidFill>
              </a:rPr>
              <a:t>Привлечение наиболее активных живых компонентов естественных сообществ. Среди «наиболее активных» видное место занимают муравьиные сообщества</a:t>
            </a:r>
            <a:r>
              <a:rPr lang="ru-RU" sz="1200" b="1"/>
              <a:t>.</a:t>
            </a:r>
          </a:p>
          <a:p>
            <a:r>
              <a:rPr lang="ru-RU" sz="1200"/>
              <a:t>Исследования проводили воспитанники НОУ,  объединение  «Земля у нас одна» </a:t>
            </a:r>
          </a:p>
          <a:p>
            <a:r>
              <a:rPr lang="ru-RU" sz="1200"/>
              <a:t>На территории 137 квартала, 29 выдел  </a:t>
            </a:r>
          </a:p>
          <a:p>
            <a:endParaRPr lang="ru-RU" sz="1200"/>
          </a:p>
          <a:p>
            <a:r>
              <a:rPr lang="ru-RU" sz="1200"/>
              <a:t>Еткульского участкового лесничества нашли  5 колоний  7 больших муравейников и 19 маленьких. Провели 5 инвентаризаций – исследовали 26 муравейников. Определили    пять маточных колоний для расселения муравьев летом 2013 года. Подсчитали, площадь занятую комплексами, </a:t>
            </a:r>
            <a:r>
              <a:rPr lang="en-US" sz="1200"/>
              <a:t>F</a:t>
            </a:r>
            <a:r>
              <a:rPr lang="ru-RU" sz="1200"/>
              <a:t> (га)=5,2 га.</a:t>
            </a:r>
          </a:p>
          <a:p>
            <a:endParaRPr lang="ru-RU" sz="1200"/>
          </a:p>
          <a:p>
            <a:r>
              <a:rPr lang="ru-RU" sz="1200"/>
              <a:t> </a:t>
            </a:r>
            <a:r>
              <a:rPr lang="ru-RU" sz="1200">
                <a:solidFill>
                  <a:srgbClr val="A50021"/>
                </a:solidFill>
              </a:rPr>
              <a:t>Определили среднюю плотность поселения. Вычислили запас отводков</a:t>
            </a:r>
            <a:r>
              <a:rPr lang="ru-RU" sz="1200" b="1"/>
              <a:t>: (число 100 литровых отводков) = 15 отводков. Планируется в 2013 году расселение муравейников для борьбы с непарным шелкопрядом.</a:t>
            </a:r>
          </a:p>
        </p:txBody>
      </p:sp>
      <p:pic>
        <p:nvPicPr>
          <p:cNvPr id="18444" name="Picture 12" descr="DSC0188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260350"/>
            <a:ext cx="1800225" cy="1536700"/>
          </a:xfrm>
          <a:prstGeom prst="rect">
            <a:avLst/>
          </a:prstGeom>
          <a:noFill/>
        </p:spPr>
      </p:pic>
      <p:pic>
        <p:nvPicPr>
          <p:cNvPr id="18445" name="Picture 13" descr="IMG_523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80288" y="3357563"/>
            <a:ext cx="148272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6" name="Picture 14" descr="IMG_5606"/>
          <p:cNvPicPr>
            <a:picLocks noChangeAspect="1" noChangeArrowheads="1"/>
          </p:cNvPicPr>
          <p:nvPr>
            <p:ph type="body" idx="1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5867400" y="1412875"/>
            <a:ext cx="2232025" cy="1673225"/>
          </a:xfrm>
          <a:noFill/>
          <a:ln/>
        </p:spPr>
      </p:pic>
      <p:pic>
        <p:nvPicPr>
          <p:cNvPr id="18447" name="Picture 15" descr="День дублера 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72000" y="3500438"/>
            <a:ext cx="20510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5111750" y="616585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200" b="1">
                <a:solidFill>
                  <a:schemeClr val="folHlink"/>
                </a:solidFill>
              </a:rPr>
              <a:t>Исследования проводили воспитанники НОУ,  объединение  «Земля у нас одна»</a:t>
            </a:r>
          </a:p>
        </p:txBody>
      </p:sp>
      <p:pic>
        <p:nvPicPr>
          <p:cNvPr id="18449" name="Picture 17" descr="IMG_524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011863" y="4724400"/>
            <a:ext cx="2011362" cy="149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323850" y="1773238"/>
            <a:ext cx="14747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000"/>
              <a:t>Непарный шелкопряд</a:t>
            </a:r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6011863" y="3167063"/>
            <a:ext cx="2609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000"/>
              <a:t>Автор -   Шантарина Елена ученица 8 кл.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i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Лесные пожары!  Челябинская область лидирует по числу лесных пожаров в России.  Для Еткульского района  актуальна и эта  экологическая проблема!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900"/>
              <a:t>Актуальность   в том, что отмечена роль  человека, как  основного источника лесных пожаров. Противопожарная пропаганда, как часть экологического образования населения превращается во всем мире в одну из важнейших мер предотвращения лесных пожаров. Основная работа в активизации лесопожарной пропаганды и экологического просвещения населения должна основываться на  работе с детьми и молодежью, а также с общественными организациями. Дети  представляют  доказательства того, что любой человек, зайдя в лес должен знать элементарные правила поведения, для сохранения природных богатств. Свое предназначение в решении данной проблемы осуществляют сами дети в противопожарной пропаганде среди  школьников  повышая их гражданскую ответственность за будущее леса.</a:t>
            </a:r>
          </a:p>
        </p:txBody>
      </p:sp>
      <p:pic>
        <p:nvPicPr>
          <p:cNvPr id="25604" name="Рисунок 7" descr="Photo-00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7900" y="1484313"/>
            <a:ext cx="316865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5589588"/>
            <a:ext cx="3132138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None/>
            </a:pPr>
            <a:r>
              <a:rPr lang="ru-RU" sz="1000" b="1" i="1">
                <a:solidFill>
                  <a:srgbClr val="FF5050"/>
                </a:solidFill>
              </a:rPr>
              <a:t>Автор:</a:t>
            </a:r>
            <a:r>
              <a:rPr lang="ru-RU" sz="1000">
                <a:solidFill>
                  <a:srgbClr val="FF5050"/>
                </a:solidFill>
              </a:rPr>
              <a:t> Новицкая Карина </a:t>
            </a:r>
          </a:p>
          <a:p>
            <a:pPr algn="ctr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None/>
            </a:pPr>
            <a:r>
              <a:rPr lang="ru-RU" sz="1000">
                <a:solidFill>
                  <a:srgbClr val="FF5050"/>
                </a:solidFill>
              </a:rPr>
              <a:t>ученица  8 класса,МКОУ Шибаевская ООШ</a:t>
            </a:r>
            <a:r>
              <a:rPr lang="ru-RU">
                <a:solidFill>
                  <a:srgbClr val="FF5050"/>
                </a:solidFill>
              </a:rPr>
              <a:t> </a:t>
            </a:r>
          </a:p>
        </p:txBody>
      </p:sp>
      <p:pic>
        <p:nvPicPr>
          <p:cNvPr id="25606" name="Picture 3" descr="G:\IMG_554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850" y="3429000"/>
            <a:ext cx="2700338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5609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4356100" y="3284538"/>
          <a:ext cx="4038600" cy="1600200"/>
        </p:xfrm>
        <a:graphic>
          <a:graphicData uri="http://schemas.openxmlformats.org/presentationml/2006/ole">
            <p:oleObj spid="_x0000_s25609" name="Диаграмма" r:id="rId5" imgW="4543349" imgH="1800149" progId="Excel.Chart.8">
              <p:embed/>
            </p:oleObj>
          </a:graphicData>
        </a:graphic>
      </p:graphicFrame>
      <p:pic>
        <p:nvPicPr>
          <p:cNvPr id="25611" name="Рисунок 5" descr="G:\IMG_5544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132138" y="4868863"/>
            <a:ext cx="2198687" cy="173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2" name="Picture 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435600" y="4941888"/>
            <a:ext cx="3419475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274638"/>
            <a:ext cx="6842125" cy="1143000"/>
          </a:xfrm>
        </p:spPr>
        <p:txBody>
          <a:bodyPr/>
          <a:lstStyle/>
          <a:p>
            <a:r>
              <a:rPr lang="ru-RU" sz="2800" b="1" i="1" u="sng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Наиболее актуальная для Еткульского района экологическая проблема с водой!</a:t>
            </a:r>
            <a:br>
              <a:rPr lang="ru-RU" sz="2800" b="1" i="1" u="sng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2800" b="1" i="1" u="sng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205038"/>
            <a:ext cx="3889375" cy="2159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000">
                <a:effectLst>
                  <a:outerShdw blurRad="38100" dist="38100" dir="2700000" algn="tl">
                    <a:srgbClr val="FFFFFF"/>
                  </a:outerShdw>
                </a:effectLst>
              </a:rPr>
              <a:t>Питьевая вода на вес золота! </a:t>
            </a:r>
            <a:r>
              <a:rPr lang="ru-RU" sz="1000"/>
              <a:t>Колодцы, есть чуть ли не в каждом огороде села Шибаево </a:t>
            </a:r>
            <a:br>
              <a:rPr lang="ru-RU" sz="1000"/>
            </a:br>
            <a:r>
              <a:rPr lang="ru-RU" sz="1000"/>
              <a:t>Еткульского района. Но пить из них невозможно - поразительно </a:t>
            </a:r>
            <a:br>
              <a:rPr lang="ru-RU" sz="1000"/>
            </a:br>
            <a:r>
              <a:rPr lang="ru-RU" sz="1000"/>
              <a:t>невкусная и очень вредная для здоровья вода годится только для полива.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200" i="1" u="sng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Учащиеся исследовали родник «Барсуки» , составили экологический паспорт родника и отправили воду на анализ в Еткульский отдел по экологии.</a:t>
            </a:r>
            <a:r>
              <a:rPr lang="ru-RU" sz="10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000"/>
              <a:t>Полученный анализ подтвердил анализ сделанный ребятами с помощью тестов «Крисмас». Вода в роднике пригодна для питья! </a:t>
            </a:r>
          </a:p>
        </p:txBody>
      </p:sp>
      <p:pic>
        <p:nvPicPr>
          <p:cNvPr id="24580" name="Picture 4" descr="P10201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76375" y="4652963"/>
            <a:ext cx="1871663" cy="1052512"/>
          </a:xfrm>
          <a:prstGeom prst="rect">
            <a:avLst/>
          </a:prstGeom>
          <a:noFill/>
        </p:spPr>
      </p:pic>
      <p:pic>
        <p:nvPicPr>
          <p:cNvPr id="24581" name="Picture 5" descr="P102012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9338" y="4292600"/>
            <a:ext cx="3924300" cy="221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6" descr="IMG_542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0825" y="225425"/>
            <a:ext cx="1962150" cy="1471613"/>
          </a:xfrm>
          <a:prstGeom prst="rect">
            <a:avLst/>
          </a:prstGeom>
          <a:noFill/>
        </p:spPr>
      </p:pic>
      <p:pic>
        <p:nvPicPr>
          <p:cNvPr id="24583" name="Picture 7" descr="IMG_542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508625" y="1557338"/>
            <a:ext cx="3041650" cy="2281237"/>
          </a:xfrm>
          <a:prstGeom prst="rect">
            <a:avLst/>
          </a:prstGeom>
          <a:noFill/>
        </p:spPr>
      </p:pic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508625" y="3933825"/>
            <a:ext cx="213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Родник «Барсуки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1773238"/>
            <a:ext cx="2678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000"/>
              <a:t>Автор Нургалина Ольга  ученица 9 класса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5876925"/>
            <a:ext cx="471646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600" b="1" i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Теперь жители села Шибаево, пользуются чистейшей питьевой  водой из родника «Барсуки».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835525" cy="1143000"/>
          </a:xfrm>
        </p:spPr>
        <p:txBody>
          <a:bodyPr/>
          <a:lstStyle/>
          <a:p>
            <a:r>
              <a:rPr lang="ru-RU" sz="1800" b="1" i="1" u="sng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Актуальна для Еткульского района экологическая проблема сохранение малой реки Мальчик.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3800" y="333375"/>
            <a:ext cx="3683000" cy="3921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200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Изучили экологическое состояние реки и вышли с предложением  о благоустройстве набережной реки Мальчик.</a:t>
            </a:r>
          </a:p>
          <a:p>
            <a:pPr>
              <a:lnSpc>
                <a:spcPct val="80000"/>
              </a:lnSpc>
            </a:pPr>
            <a:r>
              <a:rPr lang="ru-RU" sz="1200" b="1" i="1" u="sng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Актуальна для Еткульского района экологическая проблема сохранение водоема Турпаново для водоплавующей птицы</a:t>
            </a:r>
            <a:r>
              <a:rPr lang="ru-RU" sz="1200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!</a:t>
            </a:r>
          </a:p>
          <a:p>
            <a:pPr>
              <a:lnSpc>
                <a:spcPct val="80000"/>
              </a:lnSpc>
            </a:pPr>
            <a:endParaRPr lang="ru-RU" sz="1200" b="1" i="1" u="sng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ru-RU" sz="1200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 Результаты эколого-географического исследования водоема Турпаново позволяют рекомендовать следующие мероприятия по восстановлению и охране водоема: в качестве первоочередных задач необходимо очистить мелководную часть озера от сорного кустарника и малоценных деревьев, что позволит увеличить его площадь </a:t>
            </a:r>
          </a:p>
          <a:p>
            <a:pPr>
              <a:lnSpc>
                <a:spcPct val="80000"/>
              </a:lnSpc>
            </a:pPr>
            <a:endParaRPr lang="ru-RU" sz="1200" b="1" i="1" u="sng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ru-RU" sz="1200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. По мнению ученых-биологов Челябинского университета, наиболее подходящими видами рыб являются карп, толстолобик и белый амур, обитатели рек Дальнего Востока, разведение которых осуществляется в прудах Урала. </a:t>
            </a:r>
          </a:p>
          <a:p>
            <a:pPr>
              <a:lnSpc>
                <a:spcPct val="80000"/>
              </a:lnSpc>
            </a:pPr>
            <a:endParaRPr lang="ru-RU" sz="1200" b="1" i="1" u="sng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ru-RU" sz="1200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Необходимо на побережьях выполнить ландшафтное планирование мест стоянок автотранспорта, участков временного размещения отдыхающих, троп и провести очистку территории от мусора. </a:t>
            </a:r>
          </a:p>
          <a:p>
            <a:pPr>
              <a:lnSpc>
                <a:spcPct val="80000"/>
              </a:lnSpc>
            </a:pPr>
            <a:r>
              <a:rPr lang="ru-RU" sz="1200" b="1" i="1" u="sng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Организовать комплексный мониторинг за состоянием природы водоема Турпаново.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4941888"/>
            <a:ext cx="4679950" cy="163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9" name="Picture 5" descr="IMG_508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8313" y="1268413"/>
            <a:ext cx="4068762" cy="3051175"/>
          </a:xfrm>
          <a:prstGeom prst="rect">
            <a:avLst/>
          </a:prstGeom>
          <a:noFill/>
        </p:spPr>
      </p:pic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395288" y="4437063"/>
            <a:ext cx="4295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000" b="1" i="1" u="sng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Юные  исследователи изучают свою  любимую речку Мальчик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210425" cy="1143000"/>
          </a:xfrm>
        </p:spPr>
        <p:txBody>
          <a:bodyPr/>
          <a:lstStyle/>
          <a:p>
            <a:r>
              <a:rPr lang="ru-RU" sz="2400" b="1" i="1" u="sng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Конкретные действия подростков по усовершенствованию жизни общества.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67400" y="1557338"/>
            <a:ext cx="2952750" cy="30956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800"/>
              <a:t> Экологические службы контроля  за состоянием окружающей среды, опираясь на выводы детских  работ, могут провести более точные исследования. Также проекты помогают решать проблему осведомленности жителей села Шибаево о происходящих антропогенных изменениях и повышают их гражданскую ответственность и бережное отношение к лесу. </a:t>
            </a:r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r>
              <a:rPr lang="ru-RU" sz="1200" u="sng">
                <a:solidFill>
                  <a:srgbClr val="A50021"/>
                </a:solidFill>
              </a:rPr>
              <a:t> Инновацией нашей исследовательской работы является сам подход – соединения экологического образования Шибаевской школы с практической деятельностью в 137 квартале Еткульского участкового лесничества по сохранению биоценоза.</a:t>
            </a:r>
            <a:r>
              <a:rPr lang="ru-RU" sz="800"/>
              <a:t> </a:t>
            </a:r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r>
              <a:rPr lang="ru-RU" sz="800"/>
              <a:t>                                                                                                   Исследовательские работы представляют собой конкретные действия подростков по усовершенствованию жизни общества, по решению социальных проблем на местном уровне. Эти действия направлены: на улучшение среды обитания, сохранение леса, </a:t>
            </a:r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r>
              <a:rPr lang="ru-RU" sz="800"/>
              <a:t>на решение экологических проблем, на благоустройство родника «Барсуки», сохранение малой реки Мальчик,  водоема Турпаново.</a:t>
            </a:r>
            <a:r>
              <a:rPr lang="ru-RU" sz="1000"/>
              <a:t> </a:t>
            </a:r>
          </a:p>
        </p:txBody>
      </p:sp>
      <p:pic>
        <p:nvPicPr>
          <p:cNvPr id="29700" name="Рисунок 7" descr="C:\Documents and Settings\Мария Ильинична\Рабочий стол\озеро Турпан\IMG_491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48488" y="4941888"/>
            <a:ext cx="1895475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Рисунок 3" descr="C:\Documents and Settings\Мария Ильинична\Рабочий стол\озеро Турпан\IMG_491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87675" y="5229225"/>
            <a:ext cx="1792288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Рисунок 13" descr="C:\Documents and Settings\Мария Ильинична\Рабочий стол\озеро Турпан\IMG_491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380288" y="260350"/>
            <a:ext cx="1403350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4" name="Picture 8" descr="Новый рисунок (7)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3850" y="1341438"/>
            <a:ext cx="5616575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250825" y="4437063"/>
            <a:ext cx="8543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/>
              <a:t>10.04.13г</a:t>
            </a:r>
            <a:r>
              <a:rPr lang="ru-RU" b="1"/>
              <a:t>. Конференция «Экологические  проблемы Еткульского района»</a:t>
            </a:r>
          </a:p>
        </p:txBody>
      </p:sp>
      <p:pic>
        <p:nvPicPr>
          <p:cNvPr id="29706" name="Picture 10" descr="Новый рисунок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95288" y="4797425"/>
            <a:ext cx="2646362" cy="184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539750" y="6613525"/>
            <a:ext cx="24685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000"/>
              <a:t>Выступление Ишмухаметовой Венеры</a:t>
            </a:r>
          </a:p>
        </p:txBody>
      </p:sp>
      <p:pic>
        <p:nvPicPr>
          <p:cNvPr id="29708" name="Picture 12" descr="IMG_560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859338" y="5084763"/>
            <a:ext cx="1981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844</Words>
  <Application>Microsoft Office PowerPoint</Application>
  <PresentationFormat>Экран (4:3)</PresentationFormat>
  <Paragraphs>57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Wingdings 2</vt:lpstr>
      <vt:lpstr>Оформление по умолчанию</vt:lpstr>
      <vt:lpstr>Диаграмма Microsoft Office Excel</vt:lpstr>
      <vt:lpstr>«ЭКО - ПРИЗЫВ»</vt:lpstr>
      <vt:lpstr>Для Еткульского района  характерна и эта проблема – проблема загрязнение атмосферы!</vt:lpstr>
      <vt:lpstr> ПРОЕКТНАЯ ДЕЯТЕЛЬНОСТЬ УЧАШИХСЯ НАПРАВЛЕННА НА РЕШЕНИЕ ЭКОЛОГИЧЕСКИХ ПРОБЛЕМ В ЕТКУЛЬСКОМ РАЙОНЕ.</vt:lpstr>
      <vt:lpstr>Лесные пожары!  Челябинская область лидирует по числу лесных пожаров в России.  Для Еткульского района  актуальна и эта  экологическая проблема!</vt:lpstr>
      <vt:lpstr>Наиболее актуальная для Еткульского района экологическая проблема с водой! </vt:lpstr>
      <vt:lpstr>Актуальна для Еткульского района экологическая проблема сохранение малой реки Мальчик.</vt:lpstr>
      <vt:lpstr>Конкретные действия подростков по усовершенствованию жизни общества.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 ДЕЯТЕЛЬНОСТЬ  ШКОЛЬНИКОВ  В СОВРЕМЕННЫХ  УСЛОВИЯХ</dc:title>
  <dc:creator>Мария Ильинична</dc:creator>
  <cp:lastModifiedBy>re</cp:lastModifiedBy>
  <cp:revision>32</cp:revision>
  <dcterms:created xsi:type="dcterms:W3CDTF">2013-08-11T18:36:32Z</dcterms:created>
  <dcterms:modified xsi:type="dcterms:W3CDTF">2014-08-06T06:44:32Z</dcterms:modified>
</cp:coreProperties>
</file>