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342" r:id="rId4"/>
    <p:sldId id="256" r:id="rId5"/>
    <p:sldId id="286" r:id="rId6"/>
    <p:sldId id="287" r:id="rId7"/>
    <p:sldId id="288" r:id="rId8"/>
    <p:sldId id="289" r:id="rId9"/>
    <p:sldId id="290" r:id="rId10"/>
    <p:sldId id="292" r:id="rId11"/>
    <p:sldId id="297" r:id="rId12"/>
    <p:sldId id="298" r:id="rId13"/>
    <p:sldId id="296" r:id="rId14"/>
    <p:sldId id="305" r:id="rId15"/>
    <p:sldId id="306" r:id="rId16"/>
    <p:sldId id="300" r:id="rId17"/>
    <p:sldId id="301" r:id="rId18"/>
    <p:sldId id="302" r:id="rId19"/>
    <p:sldId id="307" r:id="rId20"/>
    <p:sldId id="308" r:id="rId21"/>
    <p:sldId id="309" r:id="rId22"/>
    <p:sldId id="331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8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19" r:id="rId42"/>
    <p:sldId id="321" r:id="rId43"/>
    <p:sldId id="320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285" r:id="rId52"/>
    <p:sldId id="343" r:id="rId53"/>
    <p:sldId id="344" r:id="rId54"/>
    <p:sldId id="345" r:id="rId55"/>
    <p:sldId id="346" r:id="rId56"/>
    <p:sldId id="347" r:id="rId57"/>
    <p:sldId id="348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9268" autoAdjust="0"/>
  </p:normalViewPr>
  <p:slideViewPr>
    <p:cSldViewPr>
      <p:cViewPr>
        <p:scale>
          <a:sx n="39" d="100"/>
          <a:sy n="39" d="100"/>
        </p:scale>
        <p:origin x="-82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B2FF8E-FEA6-46CD-AA30-67944DECAC9C}" type="presOf" srcId="{EF3DA76C-D868-4446-A08E-A80CAB3A147C}" destId="{71C6594F-E037-4259-BCD1-AAD3B842C68C}" srcOrd="0" destOrd="0" presId="urn:microsoft.com/office/officeart/2005/8/layout/venn3"/>
    <dgm:cxn modelId="{33293496-375B-46B6-A76D-5041B5EAC473}" type="presOf" srcId="{D831D0E8-FC2F-417C-8A50-B7132907CF42}" destId="{7639CDC6-C8AB-48DF-84F2-A06C8023F0E7}" srcOrd="0" destOrd="0" presId="urn:microsoft.com/office/officeart/2005/8/layout/venn3"/>
    <dgm:cxn modelId="{7E91BFF6-1C42-4511-A2B7-445C8343693D}" type="presOf" srcId="{9E53B189-0707-4064-9012-2711E3FFAF51}" destId="{5E98A81F-6172-48FF-A315-DC20E1D6D860}" srcOrd="0" destOrd="0" presId="urn:microsoft.com/office/officeart/2005/8/layout/venn3"/>
    <dgm:cxn modelId="{04DCD79E-1753-4992-B3D2-EB90C2B3B34F}" type="presOf" srcId="{66612BEF-459C-4E4F-BD0C-352D325DEF40}" destId="{446CA65D-CB69-46F3-B3D9-11BB3C3F4571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F36E48EC-6AD8-46BB-9D6B-B28C0068CDC6}" type="presOf" srcId="{8FDD254B-A7A3-4B97-9FBB-6289B1A1C2D8}" destId="{F714F26A-66E6-47A5-BA72-4D05BE71D5ED}" srcOrd="0" destOrd="0" presId="urn:microsoft.com/office/officeart/2005/8/layout/venn3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85AD16A7-4119-4FFB-A52F-ED27B6947A0A}" type="presParOf" srcId="{446CA65D-CB69-46F3-B3D9-11BB3C3F4571}" destId="{5E98A81F-6172-48FF-A315-DC20E1D6D860}" srcOrd="0" destOrd="0" presId="urn:microsoft.com/office/officeart/2005/8/layout/venn3"/>
    <dgm:cxn modelId="{534EF2E8-51B3-4020-9415-3522A2F4E89A}" type="presParOf" srcId="{446CA65D-CB69-46F3-B3D9-11BB3C3F4571}" destId="{233A0F06-B176-4222-B794-F8A2ACEF7896}" srcOrd="1" destOrd="0" presId="urn:microsoft.com/office/officeart/2005/8/layout/venn3"/>
    <dgm:cxn modelId="{D5704CE2-66BE-4A68-B380-659ADD99AE6D}" type="presParOf" srcId="{446CA65D-CB69-46F3-B3D9-11BB3C3F4571}" destId="{F714F26A-66E6-47A5-BA72-4D05BE71D5ED}" srcOrd="2" destOrd="0" presId="urn:microsoft.com/office/officeart/2005/8/layout/venn3"/>
    <dgm:cxn modelId="{BFEB25B4-3E71-4ED4-AA1C-4B967407210B}" type="presParOf" srcId="{446CA65D-CB69-46F3-B3D9-11BB3C3F4571}" destId="{C1BB16E1-7DA5-48EB-B3D7-8BC424EC9F8B}" srcOrd="3" destOrd="0" presId="urn:microsoft.com/office/officeart/2005/8/layout/venn3"/>
    <dgm:cxn modelId="{93D7EE8D-067F-4C76-8546-D79AEDBF76B3}" type="presParOf" srcId="{446CA65D-CB69-46F3-B3D9-11BB3C3F4571}" destId="{71C6594F-E037-4259-BCD1-AAD3B842C68C}" srcOrd="4" destOrd="0" presId="urn:microsoft.com/office/officeart/2005/8/layout/venn3"/>
    <dgm:cxn modelId="{7FA027AB-13A4-4B4A-A712-E836144EE0C5}" type="presParOf" srcId="{446CA65D-CB69-46F3-B3D9-11BB3C3F4571}" destId="{DEE0814D-27E9-4EA5-92C4-69241B91B41B}" srcOrd="5" destOrd="0" presId="urn:microsoft.com/office/officeart/2005/8/layout/venn3"/>
    <dgm:cxn modelId="{04104AA3-E0ED-4DD6-85EA-A1E030A953A1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BEC4CA-082D-4B99-8668-31EBEE83E74A}" type="presOf" srcId="{3C3D1718-21F3-40E3-8073-40B31DB53FAD}" destId="{F9C5F6B0-4D31-493A-9460-1EC566C3BB84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3602A782-B11C-45DF-9E5C-794615A5EC3B}" type="presOf" srcId="{EAE1088C-D00C-4178-B118-09F4A6B86C1F}" destId="{F0D1C6A0-6AE3-4478-BCA0-1963AF8130D5}" srcOrd="0" destOrd="0" presId="urn:microsoft.com/office/officeart/2005/8/layout/venn3"/>
    <dgm:cxn modelId="{5CC687F4-40BF-4891-8581-F277B7F91592}" type="presOf" srcId="{CD68ACB4-957B-40B2-9AB7-BA3A4F59C6F2}" destId="{6EF1AF08-9334-480F-9092-2F9E329DD69C}" srcOrd="0" destOrd="0" presId="urn:microsoft.com/office/officeart/2005/8/layout/venn3"/>
    <dgm:cxn modelId="{04A0A4D1-5B8A-4966-B2A4-4D03311EEE3A}" type="presOf" srcId="{9B28D258-7D84-4D3E-A4D6-4DC2CAD20B9A}" destId="{218F0263-153A-4B8C-B3FB-8AB83B00CF86}" srcOrd="0" destOrd="0" presId="urn:microsoft.com/office/officeart/2005/8/layout/venn3"/>
    <dgm:cxn modelId="{95AEB26C-B154-409D-B79A-B2504C2B2BAF}" type="presOf" srcId="{55503469-2CDB-46B9-B6CD-6814AE157330}" destId="{6FC185DC-2AFF-4C48-ABA6-A267AA6D91B6}" srcOrd="0" destOrd="0" presId="urn:microsoft.com/office/officeart/2005/8/layout/venn3"/>
    <dgm:cxn modelId="{AFAB0468-A3D8-44DC-B1EE-1BD51A8E4443}" type="presParOf" srcId="{F0D1C6A0-6AE3-4478-BCA0-1963AF8130D5}" destId="{F9C5F6B0-4D31-493A-9460-1EC566C3BB84}" srcOrd="0" destOrd="0" presId="urn:microsoft.com/office/officeart/2005/8/layout/venn3"/>
    <dgm:cxn modelId="{1FF961C3-23AC-49A1-9C81-DAE273F3E5B7}" type="presParOf" srcId="{F0D1C6A0-6AE3-4478-BCA0-1963AF8130D5}" destId="{B842DF3E-E78D-462F-A5CC-E16C67B01821}" srcOrd="1" destOrd="0" presId="urn:microsoft.com/office/officeart/2005/8/layout/venn3"/>
    <dgm:cxn modelId="{C31D0B27-98A4-4F39-BC93-AB325A6BD088}" type="presParOf" srcId="{F0D1C6A0-6AE3-4478-BCA0-1963AF8130D5}" destId="{6EF1AF08-9334-480F-9092-2F9E329DD69C}" srcOrd="2" destOrd="0" presId="urn:microsoft.com/office/officeart/2005/8/layout/venn3"/>
    <dgm:cxn modelId="{194280EB-10BB-4AD7-83C9-78FD1E3F1AB1}" type="presParOf" srcId="{F0D1C6A0-6AE3-4478-BCA0-1963AF8130D5}" destId="{B4C4B1EE-0694-4A8B-ADE2-6079FF95B405}" srcOrd="3" destOrd="0" presId="urn:microsoft.com/office/officeart/2005/8/layout/venn3"/>
    <dgm:cxn modelId="{F890384E-ECEC-4AD6-B3C8-67BDCA9CF115}" type="presParOf" srcId="{F0D1C6A0-6AE3-4478-BCA0-1963AF8130D5}" destId="{6FC185DC-2AFF-4C48-ABA6-A267AA6D91B6}" srcOrd="4" destOrd="0" presId="urn:microsoft.com/office/officeart/2005/8/layout/venn3"/>
    <dgm:cxn modelId="{85C4ACA7-7107-490E-A8D2-97B8117293D5}" type="presParOf" srcId="{F0D1C6A0-6AE3-4478-BCA0-1963AF8130D5}" destId="{8F737D8B-7FC9-4805-BF3E-0815E46E311C}" srcOrd="5" destOrd="0" presId="urn:microsoft.com/office/officeart/2005/8/layout/venn3"/>
    <dgm:cxn modelId="{43FAD9FF-F958-4F74-83EB-4F9DFD2455A7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05.08.2014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4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05.08.2014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7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05.08.2014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7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05.08.2014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72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05.08.2014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0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05.08.2014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04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05.08.2014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55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05.08.2014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66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05.08.2014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49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05.08.2014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94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05.08.2014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268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67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88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883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54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99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83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23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10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89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957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19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05.08.2014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09201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09D70-7D49-409C-B9A2-503DDC693D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6503D-EC86-4F9A-BFA1-CE3D69311A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94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6.png"/><Relationship Id="rId1" Type="http://schemas.openxmlformats.org/officeDocument/2006/relationships/audio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34.png"/><Relationship Id="rId15" Type="http://schemas.microsoft.com/office/2007/relationships/media" Target="../media/media1.mp3"/><Relationship Id="rId10" Type="http://schemas.microsoft.com/office/2007/relationships/hdphoto" Target="../media/hdphoto3.wdp"/><Relationship Id="rId4" Type="http://schemas.openxmlformats.org/officeDocument/2006/relationships/image" Target="../media/image31.png"/><Relationship Id="rId9" Type="http://schemas.openxmlformats.org/officeDocument/2006/relationships/image" Target="../media/image33.png"/><Relationship Id="rId1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17.xml"/><Relationship Id="rId1" Type="http://schemas.openxmlformats.org/officeDocument/2006/relationships/audio" Target="../media/media2.mp3"/><Relationship Id="rId6" Type="http://schemas.openxmlformats.org/officeDocument/2006/relationships/image" Target="../media/image36.png"/><Relationship Id="rId5" Type="http://schemas.microsoft.com/office/2007/relationships/media" Target="../media/media2.mp3"/><Relationship Id="rId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8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4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8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g2.travel.ru/g2/main.php?g2_view=core.DownloadItem&amp;g2_itemId=10252&amp;g2" TargetMode="External"/><Relationship Id="rId2" Type="http://schemas.openxmlformats.org/officeDocument/2006/relationships/hyperlink" Target="http://www.aqa.ru/photos/data/media/34/105448046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search?q=%D0%BA%D1%80%D0%B0%D1%81%D0%BE%D1%82%D0%B0+%D0%BF%D0%BE%D0%B4%D0%B2%D0%BE%D0%B4%D0%BD%D0%BE%D0%B3%D0%BE+%D0%BC%D0%B8%D1%80%D0%B0&amp;newwindow=1&amp;espv=210&amp;es_sm=93&amp;source=lnms&amp;tbm=isch&amp;sa=X&amp;ei=bdF7UprBDKOo4ATa4oDQCg&amp;ved=0CAkQ_AUoAQ&amp;biw=1280&amp;bih=685" TargetMode="External"/><Relationship Id="rId5" Type="http://schemas.openxmlformats.org/officeDocument/2006/relationships/hyperlink" Target="http://www.google.ru/imgres?newwindow=1&amp;espv=210&amp;es_sm=93&amp;biw=1280&amp;bih=685&amp;tbm=isch&amp;tbnid=dOnhO-rGLdtTzM:&amp;imgrefurl=http://fish.krasu.ru/fauna/index_f.php3?8+1&amp;docid=GLD4S8Gj3T79ZM&amp;imgurl=http://fish.krasu.ru/fauna/img/134b.jpg&amp;w=450&amp;h=313&amp;ei=9Mh7UqvjIOqJ4gS9woCwAg&amp;zoom=1&amp;ved=1t:3588,r:0,s:0,i:87&amp;iact=rc&amp;page=1&amp;tbnh=187&amp;tbnw=269&amp;start=0&amp;ndsp=10&amp;tx=132&amp;ty=76" TargetMode="External"/><Relationship Id="rId4" Type="http://schemas.openxmlformats.org/officeDocument/2006/relationships/hyperlink" Target="http://euro-som.de/img/som.jpg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newwindow=1&amp;sa=X&amp;espv=210&amp;es_sm=93&amp;biw=1280&amp;bih=685&amp;tbm=isch&amp;tbnid=PYVF3S_CINl2QM:&amp;imgrefurl=http://vse-pro-rybalku.ru/category/vidy-ryb/yorsh/&amp;docid=gk5rKb4MmNfOvM&amp;imgurl=http://vse-pro-rybalku.ru/wp-content/uploads/2011/07/%D1%91%D1%80%D1%88.jpg&amp;w=650&amp;h=411&amp;ei=FMt7UpGHOYGZ4gTI8ICQBQ&amp;zoom=1&amp;ved=1t:3588,r:24,s:0,i:168&amp;iact=rc&amp;page=2&amp;tbnh=171&amp;tbnw=271&amp;start=9&amp;ndsp=19&amp;tx=149&amp;ty=98" TargetMode="External"/><Relationship Id="rId2" Type="http://schemas.openxmlformats.org/officeDocument/2006/relationships/hyperlink" Target="https://www.google.ru/search?q=%D1%89%D1%83%D0%BA%D0%B0&amp;newwindow=1&amp;espv=210&amp;es_sm=93&amp;source=lnms&amp;tbm=isch&amp;sa=X&amp;ei=hch7Uq60EMqv4AS3_4DICQ&amp;ved=0CAkQ_AUoAQ&amp;biw=1280&amp;bih=685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search?q=%D0%BE%D0%BA%D1%83%D0%BD%D1%8C&amp;newwindow=1&amp;espv=210&amp;es_sm=93&amp;tbm=isch&amp;tbo=u&amp;source=univ&amp;sa=X&amp;ei=88t7UsuWJ4nk4wSZq4HwDg&amp;ved=0CCkQsAQ&amp;biw=1280&amp;bih=685" TargetMode="External"/><Relationship Id="rId2" Type="http://schemas.openxmlformats.org/officeDocument/2006/relationships/hyperlink" Target="http://www.google.ru/imgres?newwindow=1&amp;sa=X&amp;espv=210&amp;es_sm=93&amp;biw=1280&amp;bih=685&amp;tbm=isch&amp;tbnid=oiuQqpRQn784bM:&amp;imgrefurl=http://bredenvtomske.ru/video-foto/video-foto-1/yorsh/&amp;docid=JIWfcAeiFVeoAM&amp;imgurl=http://bredenvtomske.ru/attachments/Image/3963.jpg?template=generic&amp;w=300&amp;h=163&amp;ei=FMt7UpGHOYGZ4gTI8ICQBQ&amp;zoom=1&amp;ved=1t:3588,r:28,s:0,i:180&amp;iact=rc&amp;page=3&amp;tbnh=130&amp;tbnw=216&amp;start=28&amp;ndsp=20&amp;tx=149&amp;ty=83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search?q=%D0%BA%D0%B0%D0%BC%D0%B1%D0%B0%D0%BB%D0%B0&amp;newwindow=1&amp;espv=210&amp;es_sm=93&amp;source=lnms&amp;tbm=isch&amp;sa=X&amp;ei=48x7UvGcCZHU4QTQ24C4CQ&amp;ved=0CAkQ_AUoAQ&amp;biw=1280&amp;bih=685" TargetMode="External"/><Relationship Id="rId2" Type="http://schemas.openxmlformats.org/officeDocument/2006/relationships/hyperlink" Target="https://www.google.ru/search?q=%D0%B0%D0%BA%D1%83%D0%BB%D0%B0&amp;newwindow=1&amp;espv=210&amp;es_sm=93&amp;source=lnms&amp;tbm=isch&amp;sa=X&amp;ei=ZMx7Upn7E8iu4ASe84GwAQ&amp;ved=0CAkQ_AUoAQ&amp;biw=1280&amp;bih=68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pt4web.ru/detskie-prezentacii/fizkultminutka-usatyjj-njan-povtorjajj-za-nami.html" TargetMode="External"/><Relationship Id="rId4" Type="http://schemas.openxmlformats.org/officeDocument/2006/relationships/hyperlink" Target="https://www.google.ru/search?q=%D1%82%D1%80%D0%B5%D1%81%D0%BA%D0%B0&amp;newwindow=1&amp;espv=210&amp;es_sm=93&amp;source=lnms&amp;tbm=isch&amp;sa=X&amp;ei=TM17UqTYJarx4QSvtICIDA&amp;ved=0CAkQ_AUoAQ&amp;biw=1280&amp;bih=685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search?q=%D0%B1%D0%BE%D0%BB%D1%8C%D1%88%D0%B8%D0%B5+%D0%B0%D0%BA%D0%B2%D0%B0%D1%80%D0%B8%D1%83%D0%BC%D1%8B&amp;newwindow=1&amp;espv=210&amp;es_sm=93&amp;tbm=isch&amp;tbo=u&amp;source=univ&amp;sa=X&amp;ei=MM57Ut3oEqaa4wSBqYGIDA&amp;ved=0CCkQsAQ&amp;biw=1280&amp;bih=685" TargetMode="External"/><Relationship Id="rId2" Type="http://schemas.openxmlformats.org/officeDocument/2006/relationships/hyperlink" Target="https://www.google.ru/search?q=%D0%BF%D0%BE%D0%B4%D0%B2%D0%BE%D0%B4%D0%BD%D1%8B%D0%B9+%D0%BC%D0%B8%D1%80&amp;newwindow=1&amp;espv=210&amp;es_sm=93&amp;source=lnms&amp;tbm=isch&amp;sa=X&amp;ei=xs17Utv5BKmi4gSg5oHYAQ&amp;ved=0CAkQ_AUoAQ&amp;biw=1280&amp;bih=68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iki.rdf.ru/item/3430/" TargetMode="External"/><Relationship Id="rId4" Type="http://schemas.openxmlformats.org/officeDocument/2006/relationships/hyperlink" Target="https://www.google.ru/search?q=%D0%B0%D0%BA%D0%B2%D0%B0%D1%80%D0%B8%D1%83%D0%BC&amp;newwindow=1&amp;espv=210&amp;es_sm=93&amp;source=lnms&amp;tbm=isch&amp;sa=X&amp;ei=E897UqCZN8G54ASM4oGoAw&amp;ved=0CAkQ_AUoAQ&amp;biw=1280&amp;bih=685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search?q=%D0%B3%D0%B8%D0%B1%D0%B5%D0%BB%D1%8C+%D1%80%D1%8B%D0%B1&amp;newwindow=1&amp;espv=210&amp;es_sm=93&amp;source=lnms&amp;tbm=isch&amp;sa=X&amp;ei=btB7UsfcIIiY4gT-oIDwDA&amp;ved=0CAkQ_AUoAQ&amp;biw=1280&amp;bih=685" TargetMode="External"/><Relationship Id="rId2" Type="http://schemas.openxmlformats.org/officeDocument/2006/relationships/hyperlink" Target="https://www.google.ru/search?q=%D1%80%D1%8B%D0%B1%D0%BE%D0%B2%D0%BE%D0%B4%D1%81%D1%82%D0%B2%D0%BE&amp;newwindow=1&amp;espv=210&amp;es_sm=93&amp;source=lnms&amp;tbm=isch&amp;sa=X&amp;ei=u897Uq3ZE8Ke4gTVmIDgCw&amp;ved=0CAkQ_AUoAQ&amp;biw=1280&amp;bih=68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ru/search?q=%D0%B2%D1%8B%D0%BB%D0%B0%D0%B2%D0%BB%D0%B8%D0%B2%D0%B0%D0%BD%D0%B8%D0%B5+%D1%80%D1%8B%D0%B1+%D0%B1%D1%80%D0%B0%D0%BA%D0%BE%D0%BD%D1%8C%D0%B5%D1%80%D0%B0%D0%BC%D0%B8&amp;newwindow=1&amp;espv=210&amp;es_sm=93&amp;source=lnms&amp;tbm=isch&amp;sa=X&amp;ei=r9B7UtDOF62Q4gSStYCYBw&amp;ved=0CAkQ_AUoAQ&amp;biw=1280&amp;bih=68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МОУ «СОШ </a:t>
            </a:r>
            <a:r>
              <a:rPr lang="ru-RU" sz="2800" dirty="0" err="1" smtClean="0">
                <a:solidFill>
                  <a:schemeClr val="bg1"/>
                </a:solidFill>
              </a:rPr>
              <a:t>пгт.Кожва</a:t>
            </a:r>
            <a:r>
              <a:rPr lang="ru-RU" sz="2800" dirty="0" smtClean="0">
                <a:solidFill>
                  <a:schemeClr val="bg1"/>
                </a:solidFill>
              </a:rPr>
              <a:t>», г. Печора, Республика Коми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Кто такие рыбы?</a:t>
            </a:r>
          </a:p>
          <a:p>
            <a:pPr marL="0" indent="0" algn="r"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                                             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                                                 Автор : </a:t>
            </a:r>
            <a:r>
              <a:rPr lang="ru-RU" sz="2800" i="1" dirty="0" err="1" smtClean="0">
                <a:solidFill>
                  <a:schemeClr val="bg1"/>
                </a:solidFill>
              </a:rPr>
              <a:t>Жучкова</a:t>
            </a:r>
            <a:r>
              <a:rPr lang="ru-RU" sz="2800" i="1" dirty="0" smtClean="0">
                <a:solidFill>
                  <a:schemeClr val="bg1"/>
                </a:solidFill>
              </a:rPr>
              <a:t>        </a:t>
            </a:r>
          </a:p>
          <a:p>
            <a:pPr marL="0" indent="0" algn="r"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Юлия Валерьевна,</a:t>
            </a:r>
          </a:p>
          <a:p>
            <a:pPr marL="0" indent="0" algn="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учитель начальных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                                                    классов</a:t>
            </a:r>
          </a:p>
          <a:p>
            <a:pPr marL="0" indent="0" algn="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</a:t>
            </a:r>
          </a:p>
          <a:p>
            <a:pPr marL="0" indent="0" algn="r">
              <a:buNone/>
            </a:pP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63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ЩУКА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4184626"/>
            <a:ext cx="4753819" cy="190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874728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Опасней всех в реке она!</a:t>
            </a:r>
            <a:b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Хитра, прожорлива, сильна.</a:t>
            </a:r>
          </a:p>
        </p:txBody>
      </p:sp>
      <p:pic>
        <p:nvPicPr>
          <p:cNvPr id="6" name="Picture 7" descr="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2880320" cy="314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769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ЁРШ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16832"/>
            <a:ext cx="8784976" cy="4407768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Ерш такой колючий, что его иногда называют речным ежом. </a:t>
            </a:r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Колючие </a:t>
            </a:r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плавники  — защита </a:t>
            </a:r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ерша от врагов.</a:t>
            </a:r>
            <a:endParaRPr lang="ru-RU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Картинка 66 из 51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4099233"/>
            <a:ext cx="3528392" cy="243282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7" y="4099233"/>
            <a:ext cx="3384376" cy="243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2179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а 4 из 9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окунь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13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3 из 64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973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карась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60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9144000" cy="292593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Морские рыбы</a:t>
            </a:r>
            <a:endParaRPr lang="ru-RU" sz="8800" b="1" spc="600" dirty="0">
              <a:ln w="3810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15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/>
          <a:lstStyle/>
          <a:p>
            <a:pPr algn="ctr"/>
            <a:r>
              <a:rPr lang="ru-RU" dirty="0" smtClean="0"/>
              <a:t>Камбала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2048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Камбала может менять окраску под цвет дна, что помогает ей защищаться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от врагов. Эта 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рыба плоская, как </a:t>
            </a:r>
            <a:r>
              <a:rPr lang="ru-RU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блин,и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 </a:t>
            </a:r>
            <a:r>
              <a:rPr lang="ru-RU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всевремя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лежит на дне.</a:t>
            </a:r>
          </a:p>
          <a:p>
            <a:endParaRPr lang="ru-RU" dirty="0"/>
          </a:p>
        </p:txBody>
      </p:sp>
      <p:pic>
        <p:nvPicPr>
          <p:cNvPr id="4" name="Picture 2" descr="C:\Users\Acer\Pictures\камбал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9747" y="3230804"/>
            <a:ext cx="3071834" cy="2303275"/>
          </a:xfrm>
          <a:prstGeom prst="snip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cer\Pictures\Камбала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25698" y="3140968"/>
            <a:ext cx="3198585" cy="2140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C:\Users\Acer\Pictures\Камбала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41032" y="4706481"/>
            <a:ext cx="2836012" cy="2127009"/>
          </a:xfrm>
          <a:prstGeom prst="round2Diag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95421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/>
          <a:lstStyle/>
          <a:p>
            <a:pPr algn="ctr"/>
            <a:r>
              <a:rPr lang="ru-RU" dirty="0" smtClean="0"/>
              <a:t>Акула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Ее называют грозой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морей. Она 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большая и быстро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плавает. Зубы 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у 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нее в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 шесть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рядов и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 острые,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как бритва.</a:t>
            </a:r>
            <a:endParaRPr lang="ru-RU" sz="3200" dirty="0"/>
          </a:p>
        </p:txBody>
      </p:sp>
      <p:pic>
        <p:nvPicPr>
          <p:cNvPr id="4" name="Picture 2" descr="Картинка 4 из 331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3255658"/>
            <a:ext cx="4608512" cy="3456384"/>
          </a:xfrm>
          <a:prstGeom prst="rect">
            <a:avLst/>
          </a:prstGeom>
          <a:noFill/>
        </p:spPr>
      </p:pic>
      <p:pic>
        <p:nvPicPr>
          <p:cNvPr id="5" name="Picture 2" descr="Картинка 17 из 3311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9488">
            <a:off x="5048803" y="4390400"/>
            <a:ext cx="3860483" cy="1662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4756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Картинка 17 из 50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Выноска-облако 1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сельдь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15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9 из 34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треска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336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3 из 16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морской окунь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50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ru-RU" sz="8800" b="1" spc="600" dirty="0">
              <a:ln w="3810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-199700"/>
            <a:ext cx="6222046" cy="70577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11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5120" y="3087507"/>
            <a:ext cx="311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6136" y="4725144"/>
            <a:ext cx="311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АТАЛЬЯ\ИНТЕРНЕТ\ФОНЫ\ШАБЛОНЫ ДЛЯ СОСТАВЛЕНИЯ КОЛЛАЖЕЙ\saefwq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03" y="-1971600"/>
            <a:ext cx="9168206" cy="88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НАТАЛЬЯ\ИНТЕРНЕТ\КАРТИНКИ\ЖИВНОСТЬ\post-26971-1205647916_thum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8661" l="0" r="100000">
                        <a14:foregroundMark x1="74000" y1="33036" x2="74000" y2="3303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04865" y="-143905"/>
            <a:ext cx="2634739" cy="196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НАТАЛЬЯ\ИНТЕРНЕТ\КАРТИНКИ\ЖИВНОСТЬ\post-26971-1205656794_thumb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41091">
            <a:off x="9734909" y="-236536"/>
            <a:ext cx="2457329" cy="208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&amp;Kcy;&amp;acy;&amp;rcy;&amp;tcy;&amp;icy;&amp;ncy;&amp;kcy;&amp;acy; 3 &amp;icy;&amp;zcy; 2771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739438" y="1954697"/>
            <a:ext cx="2448272" cy="18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&amp;Kcy;&amp;acy;&amp;rcy;&amp;tcy;&amp;icy;&amp;ncy;&amp;kcy;&amp;acy; 38 &amp;icy;&amp;zcy; 2771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00808" y="924029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НАТАЛЬЯ\ИНТЕРНЕТ\КАРТИНКИ\ЖИВНОСТЬ\post-155566-1310550310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98370" l="0" r="100000">
                        <a14:foregroundMark x1="58667" y1="48913" x2="58667" y2="4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3766510"/>
            <a:ext cx="2389265" cy="156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В ГОСТЯХ У СКАЗКИ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6" cstate="email"/>
          <a:stretch>
            <a:fillRect/>
          </a:stretch>
        </p:blipFill>
        <p:spPr>
          <a:xfrm>
            <a:off x="831641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167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0.30974 L 0.45972 -0.30974 C 0.66076 -0.30974 0.90868 -0.20865 0.90868 -0.12653 L 0.90868 0.0576 " pathEditMode="relative" rAng="0" ptsTypes="FfFF">
                                      <p:cBhvr>
                                        <p:cTn id="10" dur="325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78" y="18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4 0.05112 L 0.66927 0.25052 " pathEditMode="relative" rAng="0" ptsTypes="AA">
                                      <p:cBhvr>
                                        <p:cTn id="13" dur="32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2" y="9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76 0.11913 C 0.06076 0.03979 0.1118 -0.02151 0.17413 -0.02151 C 0.23767 -0.02151 0.28871 0.03979 0.28871 0.11913 C 0.28871 0.19824 0.33975 0.26 0.40399 0.26 C 0.46597 0.26 0.51736 0.19824 0.51736 0.11913 " pathEditMode="relative" rAng="0" ptsTypes="fffff">
                                      <p:cBhvr>
                                        <p:cTn id="16" dur="3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75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06 0.01643 L -0.49982 0.14712 " pathEditMode="relative" rAng="0" ptsTypes="AA">
                                      <p:cBhvr>
                                        <p:cTn id="19" dur="3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3" y="6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0.29771 C 0.00972 0.18228 -0.10382 0.09322 -0.24115 0.09322 C -0.38177 0.09322 -0.49427 0.18228 -0.49427 0.29771 C -0.49427 0.41291 -0.60781 0.50243 -0.74844 0.50243 C -0.88577 0.50243 -0.99827 0.41291 -0.99827 0.29771 " pathEditMode="relative" rAng="0" ptsTypes="fffff">
                                      <p:cBhvr>
                                        <p:cTn id="22" dur="3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250"/>
                            </p:stCondLst>
                            <p:childTnLst>
                              <p:par>
                                <p:cTn id="24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983 0.14712 C -0.49983 0.06778 -0.59549 0.00648 -0.71181 0.00648 C -0.83142 0.00648 -0.92691 0.06778 -0.92691 0.14712 C -0.92691 0.22623 -1.02222 0.28776 -1.14184 0.28776 C -1.25764 0.28776 -1.3533 0.22623 -1.3533 0.14712 " pathEditMode="relative" rAng="0" ptsTypes="fffff">
                                      <p:cBhvr>
                                        <p:cTn id="25" dur="3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0868 0.0576 L 1.45208 -0.11034 " pathEditMode="relative" rAng="0" ptsTypes="AA">
                                      <p:cBhvr>
                                        <p:cTn id="28" dur="325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-8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750"/>
                            </p:stCondLst>
                            <p:childTnLst>
                              <p:par>
                                <p:cTn id="30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927 0.25052 L 0.89514 0.23641 C 0.9408 0.2341 1.00538 0.20842 1.06736 0.17095 C 1.13871 0.12769 1.19184 0.08212 1.22343 0.03655 L 1.37882 -0.17997 " pathEditMode="relative" rAng="14735344" ptsTypes="FffFF">
                                      <p:cBhvr>
                                        <p:cTn id="31" dur="32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0" y="-148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0"/>
                            </p:stCondLst>
                            <p:childTnLst>
                              <p:par>
                                <p:cTn id="33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9826 0.29771 C -0.98316 0.30928 -0.96649 0.32084 -0.95903 0.33519 C -0.95173 0.35138 -0.94774 0.37035 -0.94427 0.38908 C -0.94045 0.40828 -0.94427 0.42424 -0.94774 0.44182 C -0.95173 0.45825 -0.95712 0.47537 -0.97031 0.49017 C -0.98125 0.50451 -1 0.51608 -1.02048 0.52487 C -1.03906 0.53366 -1.06128 0.53967 -1.0835 0.54245 C -1.10573 0.54592 -1.12812 0.54592 -1.14878 0.54245 C -1.171 0.53967 -1.19097 0.5325 -1.20764 0.52047 C -1.22448 0.51053 -1.23871 0.49734 -1.24618 0.48138 C -1.25555 0.46658 -1.25955 0.44622 -1.25955 0.43003 C -1.26146 0.41407 -1.25955 0.39533 -1.25017 0.37914 C -1.24097 0.36456 -1.22448 0.35277 -1.20225 0.34698 C -1.17969 0.34282 -1.15764 0.34837 -1.14271 0.35878 C -1.12986 0.36896 -1.12048 0.38469 -1.11857 0.40389 C -1.11857 0.42286 -1.12048 0.44067 -1.12986 0.45501 C -1.13941 0.46935 -1.1375 0.47259 -1.17413 0.49133 C -1.20764 0.51168 -1.24097 0.50613 -1.26146 0.50775 C -1.28177 0.50775 -1.29861 0.50174 -1.31892 0.49572 C -1.34149 0.48855 -1.35972 0.47537 -1.37291 0.4638 C -1.38594 0.45177 -1.39132 0.43743 -1.39878 0.41407 C -1.40434 0.39093 -1.40434 0.37914 -1.40434 0.36156 C -1.40434 0.34398 -1.40434 0.32616 -1.40434 0.30928 " pathEditMode="relative" rAng="0" ptsTypes="fffffffffffffffffffffff">
                                      <p:cBhvr>
                                        <p:cTn id="34" dur="3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13" y="12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250"/>
                            </p:stCondLst>
                            <p:childTnLst>
                              <p:par>
                                <p:cTn id="36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718 0.11913 C 0.51718 -0.00439 0.61823 -0.09923 0.74149 -0.09923 C 0.8684 -0.09923 0.96996 -0.00439 0.96996 0.11913 C 0.96996 0.2422 1.071 0.33773 1.19809 0.33773 C 1.32118 0.33773 1.42274 0.2422 1.42274 0.11913 " pathEditMode="relative" rAng="0" ptsTypes="fffff">
                                      <p:cBhvr>
                                        <p:cTn id="37" dur="3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568" y="112474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defRPr/>
            </a:pPr>
            <a:r>
              <a:rPr lang="ru-RU" sz="3200" b="1" dirty="0">
                <a:solidFill>
                  <a:srgbClr val="F07F09"/>
                </a:solidFill>
                <a:latin typeface="Verdana"/>
              </a:rPr>
              <a:t>Определи среду обитания рыб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11160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902" y="4221088"/>
            <a:ext cx="11096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2855415"/>
            <a:ext cx="3714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9F2936">
                    <a:lumMod val="75000"/>
                  </a:srgbClr>
                </a:solidFill>
                <a:effectLst/>
                <a:uLnTx/>
                <a:uFillTx/>
                <a:latin typeface="Verdana"/>
                <a:cs typeface="+mn-cs"/>
              </a:rPr>
              <a:t>   -  речная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8465" y="4617370"/>
            <a:ext cx="26431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9F2936">
                    <a:lumMod val="75000"/>
                  </a:srgbClr>
                </a:solidFill>
                <a:effectLst/>
                <a:uLnTx/>
                <a:uFillTx/>
                <a:latin typeface="Verdana"/>
                <a:cs typeface="+mn-cs"/>
              </a:rPr>
              <a:t>   - морская</a:t>
            </a:r>
          </a:p>
        </p:txBody>
      </p:sp>
    </p:spTree>
    <p:extLst>
      <p:ext uri="{BB962C8B-B14F-4D97-AF65-F5344CB8AC3E}">
        <p14:creationId xmlns:p14="http://schemas.microsoft.com/office/powerpoint/2010/main" xmlns="" val="18373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6840760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ctr" fontAlgn="base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>
                <a:solidFill>
                  <a:prstClr val="black"/>
                </a:solidFill>
                <a:latin typeface="Verdana"/>
              </a:rPr>
              <a:t>На дне, где тихо </a:t>
            </a: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и темно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,</a:t>
            </a:r>
          </a:p>
          <a:p>
            <a:pPr marL="265113" lvl="0" indent="-265113" algn="ctr" fontAlgn="base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>
                <a:solidFill>
                  <a:prstClr val="black"/>
                </a:solidFill>
                <a:latin typeface="Verdana"/>
              </a:rPr>
              <a:t>Лежит усатое бревно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79712" y="5877272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latin typeface="Verdana" pitchFamily="34" charset="0"/>
              </a:rPr>
              <a:t>        сом</a:t>
            </a:r>
          </a:p>
        </p:txBody>
      </p:sp>
      <p:sp>
        <p:nvSpPr>
          <p:cNvPr id="4" name="Овал 3"/>
          <p:cNvSpPr/>
          <p:nvPr/>
        </p:nvSpPr>
        <p:spPr>
          <a:xfrm>
            <a:off x="6715125" y="4286250"/>
            <a:ext cx="1071563" cy="1071563"/>
          </a:xfrm>
          <a:prstGeom prst="ellipse">
            <a:avLst/>
          </a:prstGeom>
          <a:solidFill>
            <a:srgbClr val="00B050"/>
          </a:solidFill>
          <a:ln w="42500" cap="flat" cmpd="sng" algn="ctr">
            <a:solidFill>
              <a:srgbClr val="F07F0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03961"/>
            <a:ext cx="4829175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697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40768"/>
            <a:ext cx="8136904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ctr" fontAlgn="base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4000" dirty="0">
                <a:solidFill>
                  <a:prstClr val="black"/>
                </a:solidFill>
                <a:latin typeface="Verdana"/>
              </a:rPr>
              <a:t>На дне </a:t>
            </a:r>
            <a:r>
              <a:rPr lang="ru-RU" sz="4000" dirty="0" smtClean="0">
                <a:solidFill>
                  <a:prstClr val="black"/>
                </a:solidFill>
                <a:latin typeface="Verdana"/>
              </a:rPr>
              <a:t>один лежит </a:t>
            </a:r>
          </a:p>
          <a:p>
            <a:pPr marL="265113" lvl="0" indent="-265113" algn="ctr" fontAlgn="base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4000" dirty="0" smtClean="0">
                <a:solidFill>
                  <a:prstClr val="black"/>
                </a:solidFill>
                <a:latin typeface="Verdana"/>
              </a:rPr>
              <a:t>плоский </a:t>
            </a:r>
            <a:r>
              <a:rPr lang="ru-RU" sz="4000" dirty="0">
                <a:solidFill>
                  <a:prstClr val="black"/>
                </a:solidFill>
                <a:latin typeface="Verdana"/>
              </a:rPr>
              <a:t>блин</a:t>
            </a:r>
          </a:p>
        </p:txBody>
      </p:sp>
      <p:pic>
        <p:nvPicPr>
          <p:cNvPr id="3" name="Picture 2" descr="C:\Users\Acer\Pictures\kambala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3284984"/>
            <a:ext cx="3545044" cy="2357454"/>
          </a:xfrm>
          <a:prstGeom prst="foldedCorner">
            <a:avLst/>
          </a:prstGeom>
          <a:noFill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14231" y="5733256"/>
            <a:ext cx="2571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Verdana" pitchFamily="34" charset="0"/>
              </a:rPr>
              <a:t>       камбала</a:t>
            </a:r>
          </a:p>
        </p:txBody>
      </p:sp>
      <p:sp>
        <p:nvSpPr>
          <p:cNvPr id="5" name="Овал 4"/>
          <p:cNvSpPr/>
          <p:nvPr/>
        </p:nvSpPr>
        <p:spPr>
          <a:xfrm>
            <a:off x="5796136" y="4401795"/>
            <a:ext cx="928687" cy="857250"/>
          </a:xfrm>
          <a:prstGeom prst="ellipse">
            <a:avLst/>
          </a:prstGeom>
          <a:solidFill>
            <a:srgbClr val="0070C0"/>
          </a:solidFill>
          <a:ln w="42500" cap="flat" cmpd="sng" algn="ctr">
            <a:solidFill>
              <a:srgbClr val="F07F0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30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836712"/>
            <a:ext cx="4572000" cy="19312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13" lvl="0" indent="-265113" fontAlgn="base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Драчун и забияка</a:t>
            </a:r>
          </a:p>
          <a:p>
            <a:pPr marL="265113" lvl="0" indent="-265113" fontAlgn="base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Живёт в воде,</a:t>
            </a:r>
          </a:p>
          <a:p>
            <a:pPr marL="265113" lvl="0" indent="-265113" fontAlgn="base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Кости на спине,</a:t>
            </a:r>
          </a:p>
          <a:p>
            <a:pPr marL="265113" lvl="0" indent="-265113" fontAlgn="base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И щука не проглотит.</a:t>
            </a:r>
          </a:p>
        </p:txBody>
      </p:sp>
      <p:pic>
        <p:nvPicPr>
          <p:cNvPr id="3" name="Picture 3" descr="C:\Users\Acer\Pictures\ёрш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2852936"/>
            <a:ext cx="2643206" cy="3788595"/>
          </a:xfrm>
          <a:prstGeom prst="hexagon">
            <a:avLst/>
          </a:prstGeom>
          <a:noFill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47864" y="5949280"/>
            <a:ext cx="1296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Verdana" pitchFamily="34" charset="0"/>
              </a:rPr>
              <a:t>   ёрш</a:t>
            </a:r>
          </a:p>
        </p:txBody>
      </p:sp>
      <p:sp>
        <p:nvSpPr>
          <p:cNvPr id="5" name="Овал 4"/>
          <p:cNvSpPr/>
          <p:nvPr/>
        </p:nvSpPr>
        <p:spPr>
          <a:xfrm>
            <a:off x="5940152" y="4146053"/>
            <a:ext cx="1143000" cy="1071562"/>
          </a:xfrm>
          <a:prstGeom prst="ellipse">
            <a:avLst/>
          </a:prstGeom>
          <a:solidFill>
            <a:srgbClr val="00B050"/>
          </a:solidFill>
          <a:ln w="42500" cap="flat" cmpd="sng" algn="ctr">
            <a:solidFill>
              <a:srgbClr val="F07F0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55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268760"/>
            <a:ext cx="4572000" cy="9925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13" lvl="0" indent="-265113" fontAlgn="base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Хвостом виляет,</a:t>
            </a:r>
          </a:p>
          <a:p>
            <a:pPr marL="265113" lvl="0" indent="-265113" fontAlgn="base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Зубаста, а не лает.</a:t>
            </a:r>
          </a:p>
        </p:txBody>
      </p:sp>
      <p:pic>
        <p:nvPicPr>
          <p:cNvPr id="3" name="Picture 2" descr="C:\Users\Acer\Pictures\щука 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2636912"/>
            <a:ext cx="3810000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62099" y="5805264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Verdana" pitchFamily="34" charset="0"/>
              </a:rPr>
              <a:t>      щука</a:t>
            </a:r>
          </a:p>
        </p:txBody>
      </p:sp>
      <p:sp>
        <p:nvSpPr>
          <p:cNvPr id="5" name="Овал 4"/>
          <p:cNvSpPr/>
          <p:nvPr/>
        </p:nvSpPr>
        <p:spPr>
          <a:xfrm>
            <a:off x="6516216" y="4065662"/>
            <a:ext cx="928687" cy="928687"/>
          </a:xfrm>
          <a:prstGeom prst="ellipse">
            <a:avLst/>
          </a:prstGeom>
          <a:solidFill>
            <a:srgbClr val="00B050"/>
          </a:solidFill>
          <a:ln w="42500" cap="flat" cmpd="sng" algn="ctr">
            <a:solidFill>
              <a:srgbClr val="F07F0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69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6328" y="908720"/>
            <a:ext cx="4572000" cy="19312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13" lvl="0" indent="-265113" fontAlgn="base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Живу глубоко.</a:t>
            </a:r>
          </a:p>
          <a:p>
            <a:pPr marL="265113" lvl="0" indent="-265113" fontAlgn="base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Плыву легко,</a:t>
            </a:r>
          </a:p>
          <a:p>
            <a:pPr marL="265113" lvl="0" indent="-265113" fontAlgn="base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Зубастая, большая,</a:t>
            </a:r>
          </a:p>
          <a:p>
            <a:pPr marL="265113" lvl="0" indent="-265113" fontAlgn="base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Я рыба морская.</a:t>
            </a:r>
          </a:p>
        </p:txBody>
      </p:sp>
      <p:pic>
        <p:nvPicPr>
          <p:cNvPr id="3" name="Picture 2" descr="C:\Users\Acer\Pictures\акул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996952"/>
            <a:ext cx="4667256" cy="31095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00192" y="5517232"/>
            <a:ext cx="1928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Verdana" pitchFamily="34" charset="0"/>
              </a:rPr>
              <a:t>акула</a:t>
            </a:r>
          </a:p>
        </p:txBody>
      </p:sp>
      <p:sp>
        <p:nvSpPr>
          <p:cNvPr id="5" name="Овал 4"/>
          <p:cNvSpPr/>
          <p:nvPr/>
        </p:nvSpPr>
        <p:spPr>
          <a:xfrm>
            <a:off x="6572249" y="3717032"/>
            <a:ext cx="1000125" cy="1000125"/>
          </a:xfrm>
          <a:prstGeom prst="ellipse">
            <a:avLst/>
          </a:prstGeom>
          <a:solidFill>
            <a:srgbClr val="0070C0"/>
          </a:solidFill>
          <a:ln w="42500" cap="flat" cmpd="sng" algn="ctr">
            <a:solidFill>
              <a:srgbClr val="F07F0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69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Pictures\карас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060848"/>
            <a:ext cx="5180712" cy="315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156176" y="2060848"/>
            <a:ext cx="26642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Жаберная крышка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Плавники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Голова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Хвост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Туловище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1074586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Соедини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317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www.tolkuchka.dsip.net/uploads/post-28559-1152139501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142984"/>
            <a:ext cx="8464486" cy="4596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1500174"/>
            <a:ext cx="1857388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ЖАБЕРНАЯ КРЫШКА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1714488"/>
            <a:ext cx="1857388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ТУЛОВИЩЕ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6143644"/>
            <a:ext cx="1857388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ПЛАВНИКИ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5143512"/>
            <a:ext cx="1571636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ГОЛОВА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43834" y="5143512"/>
            <a:ext cx="1357322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ХВОСТ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785786" y="2643182"/>
            <a:ext cx="1357322" cy="5000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250001" y="4321975"/>
            <a:ext cx="1428760" cy="214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5357818" y="2214554"/>
            <a:ext cx="1428760" cy="13573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7536677" y="4321975"/>
            <a:ext cx="1214446" cy="4286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893471" y="5250669"/>
            <a:ext cx="1285884" cy="5000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000496" y="5214950"/>
            <a:ext cx="1285884" cy="9286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4" descr="Картинка 274 из 93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5181106"/>
            <a:ext cx="1764860" cy="153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9448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Мои документы\Мои рисунки\Photoframe0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://animashky.ru/flist/obmult/23/153.gif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1916832"/>
            <a:ext cx="2160240" cy="3888432"/>
          </a:xfrm>
          <a:prstGeom prst="rect">
            <a:avLst/>
          </a:prstGeom>
          <a:noFill/>
        </p:spPr>
      </p:pic>
      <p:pic>
        <p:nvPicPr>
          <p:cNvPr id="7" name="Усатый нянь - Детская (mp3ostrov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395536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032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53136"/>
            <a:ext cx="2286198" cy="204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572695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 descr="fish2-6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4858" y="4151349"/>
            <a:ext cx="4023370" cy="201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428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Мои документы\Мои рисунки\Photoframe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animashky.ru/flist/obmult/15/1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2132856"/>
            <a:ext cx="2016224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2335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Мои документы\Мои рисунки\Photoframe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animashky.ru/flist/obmult/23/3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484784"/>
            <a:ext cx="2232248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4651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Мои документы\Мои рисунки\Photoframe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animashky.ru/flist/obmult/10/12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2276872"/>
            <a:ext cx="2592288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913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Мои документы\Мои рисунки\Photoframe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animashky.ru/flist/obmult/10/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2276872"/>
            <a:ext cx="2304256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618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Мои документы\Мои рисунки\Photoframe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http://animashky.ru/flist/obmult/10/1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1844824"/>
            <a:ext cx="1944216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042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Мои документы\Мои рисунки\Photoframe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animashky.ru/flist/obmult/10/7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1844824"/>
            <a:ext cx="2088232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209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Мои документы\Мои рисунки\Photoframe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1628800"/>
            <a:ext cx="3096344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95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Мои документы\Мои рисунки\Photoframe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://animashky.ru/flist/obmult/15/2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2132856"/>
            <a:ext cx="3816424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332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Мои документы\Мои рисунки\Photoframe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://animashky.ru/flist/obmult/10/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3429000"/>
            <a:ext cx="1728192" cy="2680692"/>
          </a:xfrm>
          <a:prstGeom prst="rect">
            <a:avLst/>
          </a:prstGeom>
          <a:noFill/>
        </p:spPr>
      </p:pic>
      <p:pic>
        <p:nvPicPr>
          <p:cNvPr id="5" name="Picture 2" descr="http://animashky.ru/flist/obmult/18/1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2636912"/>
            <a:ext cx="2016224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430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Подводный мир</a:t>
            </a:r>
            <a:endParaRPr lang="ru-RU" dirty="0"/>
          </a:p>
        </p:txBody>
      </p:sp>
      <p:pic>
        <p:nvPicPr>
          <p:cNvPr id="3" name="Picture 16" descr="8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81128"/>
            <a:ext cx="477349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Documents and Settings\Julia\Рабочий стол\загруженно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45865"/>
            <a:ext cx="3511245" cy="195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Julia\Рабочий стол\загруженное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12582"/>
            <a:ext cx="3788993" cy="261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Julia\Рабочий стол\загруженное (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13198"/>
            <a:ext cx="4608512" cy="242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65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45720" lvl="0" indent="0" algn="ctr">
              <a:buClr>
                <a:srgbClr val="0BD0D9"/>
              </a:buClr>
              <a:buNone/>
            </a:pPr>
            <a:r>
              <a:rPr lang="ru-RU" sz="8800" b="1" spc="600" dirty="0">
                <a:ln w="38100">
                  <a:noFill/>
                </a:ln>
                <a:solidFill>
                  <a:srgbClr val="0F6F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Кто такие  рыбы</a:t>
            </a:r>
          </a:p>
          <a:p>
            <a:endParaRPr lang="ru-RU" dirty="0"/>
          </a:p>
        </p:txBody>
      </p:sp>
      <p:pic>
        <p:nvPicPr>
          <p:cNvPr id="4" name="Picture 8" descr="4F4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37112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080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Океанариум</a:t>
            </a:r>
            <a:endParaRPr lang="ru-RU" dirty="0"/>
          </a:p>
        </p:txBody>
      </p:sp>
      <p:pic>
        <p:nvPicPr>
          <p:cNvPr id="10243" name="Picture 3" descr="C:\Documents and Settings\Julia\Рабочий стол\62978505_1282339182_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43376"/>
            <a:ext cx="5616624" cy="266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Documents and Settings\Julia\Рабочий стол\samyj-bolshoj-akvarium-v-mire-300x2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0025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Documents and Settings\Julia\Рабочий стол\akvarium-v-kopeng-1-294x1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12" y="2022968"/>
            <a:ext cx="3894091" cy="25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966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Documents and Settings\Julia\Рабочий стол\88cd6d0dfe7197c5-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15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40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0081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Самый большой аквариум в России находится в </a:t>
            </a:r>
            <a:r>
              <a:rPr lang="ru-RU" sz="2800" dirty="0" err="1" smtClean="0"/>
              <a:t>г.Сочи</a:t>
            </a:r>
            <a:endParaRPr lang="ru-RU" sz="2800" dirty="0"/>
          </a:p>
        </p:txBody>
      </p:sp>
      <p:pic>
        <p:nvPicPr>
          <p:cNvPr id="11266" name="Picture 2" descr="C:\Documents and Settings\Julia\Рабочий стол\6f5fdfb1a89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5102"/>
            <a:ext cx="3881321" cy="274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Julia\Рабочий стол\sochi_oc_10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8728" y="3348073"/>
            <a:ext cx="2751935" cy="267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Documents and Settings\Julia\Рабочий стол\db231e58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3" y="4237465"/>
            <a:ext cx="4199780" cy="262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Documents and Settings\Julia\Рабочий стол\51d312a68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1884" y="4348895"/>
            <a:ext cx="3342788" cy="250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Documents and Settings\Julia\Рабочий стол\6531d2d9b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1797" y="1365102"/>
            <a:ext cx="3952875" cy="29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815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50077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А совсем недавно в Санкт-Петербурге построили большой аквариум, высотой с трехэтажный дом</a:t>
            </a:r>
            <a:endParaRPr lang="ru-RU" sz="3200" dirty="0"/>
          </a:p>
        </p:txBody>
      </p:sp>
      <p:pic>
        <p:nvPicPr>
          <p:cNvPr id="12290" name="Picture 2" descr="C:\Documents and Settings\Julia\Рабочий стол\wlpaper10_76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4239" y="3356992"/>
            <a:ext cx="4264347" cy="319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Documents and Settings\Julia\Рабочий стол\wlpaper6_7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739" y="2342999"/>
            <a:ext cx="4136302" cy="310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592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Домашние аквариумы</a:t>
            </a:r>
            <a:endParaRPr lang="ru-RU" dirty="0"/>
          </a:p>
        </p:txBody>
      </p:sp>
      <p:pic>
        <p:nvPicPr>
          <p:cNvPr id="13314" name="Picture 2" descr="C:\Documents and Settings\Julia\Рабочий стол\vybiraem-akvariu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7048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111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64479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Рыба, занесенная в красную книгу России</a:t>
            </a:r>
            <a:endParaRPr lang="ru-RU" b="1" dirty="0"/>
          </a:p>
        </p:txBody>
      </p:sp>
      <p:pic>
        <p:nvPicPr>
          <p:cNvPr id="14338" name="Picture 2" descr="C:\Documents and Settings\Julia\Рабочий стол\nelm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325" y="2780928"/>
            <a:ext cx="4337300" cy="246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Documents and Settings\Julia\Рабочий стол\acipenser_ruthen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94210"/>
            <a:ext cx="3816424" cy="26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551723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Нельма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551723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Стерлядь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90169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НЕЛЬЗЯ!!!</a:t>
            </a:r>
            <a:endParaRPr lang="ru-RU" dirty="0"/>
          </a:p>
        </p:txBody>
      </p:sp>
      <p:pic>
        <p:nvPicPr>
          <p:cNvPr id="15364" name="Picture 4" descr="C:\Documents and Settings\Julia\Рабочий стол\dubrovno_belarus_rybalka_ohrana-prirody_vesna_nerest_rybak_zapre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478" y="3978642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Documents and Settings\Julia\Рабочий стол\1_82dfb8e8f9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1" y="1989384"/>
            <a:ext cx="3154836" cy="17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Documents and Settings\Julia\Рабочий стол\TASS_1916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4627" y="3972654"/>
            <a:ext cx="2651998" cy="171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9466" y="5724727"/>
            <a:ext cx="252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Ловить рыбу в запрещенных местах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371703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Ловить рыбу в большом количестве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80641" y="5835224"/>
            <a:ext cx="239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Ловить рыбу сетями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5762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Так же в большом количестве рыба погибает из-за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074" y="2420888"/>
            <a:ext cx="3412155" cy="248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7562" y="2402614"/>
            <a:ext cx="335637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2401" y="5172000"/>
            <a:ext cx="34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Высыхания водоёмов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5171999"/>
            <a:ext cx="3356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Загрязнения воды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94372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Рыбоводство</a:t>
            </a:r>
            <a:endParaRPr lang="ru-RU" dirty="0"/>
          </a:p>
        </p:txBody>
      </p:sp>
      <p:pic>
        <p:nvPicPr>
          <p:cNvPr id="17410" name="Picture 2" descr="C:\Documents and Settings\Julia\Рабочий стол\rubovodstv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3803" y="4545929"/>
            <a:ext cx="2896195" cy="217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Documents and Settings\Julia\Рабочий стол\FishTan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Documents and Settings\Julia\Рабочий стол\imag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29337"/>
            <a:ext cx="2880320" cy="212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2691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ПРЕЗЕНТАЦИИ\Муравей Вопрос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619672" y="4149080"/>
            <a:ext cx="1326604" cy="2143125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79512" y="1628800"/>
            <a:ext cx="4429156" cy="2376264"/>
          </a:xfrm>
          <a:prstGeom prst="cloudCallout">
            <a:avLst>
              <a:gd name="adj1" fmla="val 15452"/>
              <a:gd name="adj2" fmla="val 842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живу в лесу и не знаю, кто такие рыбы.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04248" y="4437112"/>
            <a:ext cx="2016224" cy="2047875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4602135" y="1174504"/>
            <a:ext cx="3565060" cy="2592288"/>
          </a:xfrm>
          <a:prstGeom prst="cloudCallout">
            <a:avLst>
              <a:gd name="adj1" fmla="val 15452"/>
              <a:gd name="adj2" fmla="val 842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Давайте поможем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муравьишке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узнать – Кто такие рыбы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8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686800" cy="6669360"/>
          </a:xfrm>
        </p:spPr>
        <p:txBody>
          <a:bodyPr>
            <a:noAutofit/>
          </a:bodyPr>
          <a:lstStyle/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www.aqa.ru/photos/data/media/34/1054480461.jpg</a:t>
            </a:r>
            <a:endParaRPr lang="en-US" sz="2400" dirty="0" smtClean="0"/>
          </a:p>
          <a:p>
            <a:r>
              <a:rPr lang="en-US" sz="2400" dirty="0">
                <a:hlinkClick r:id="rId3"/>
              </a:rPr>
              <a:t>http://g2.travel.ru/g2/main.php?g2_view=core.DownloadItem&amp;g2_itemId=10252&amp;g2</a:t>
            </a:r>
            <a:endParaRPr lang="ru-RU" sz="2400" dirty="0"/>
          </a:p>
          <a:p>
            <a:r>
              <a:rPr lang="en-US" sz="2400" dirty="0">
                <a:hlinkClick r:id="rId4"/>
              </a:rPr>
              <a:t>http://euro-som.de/img/som.jpg</a:t>
            </a:r>
            <a:endParaRPr lang="ru-RU" sz="2400" dirty="0"/>
          </a:p>
          <a:p>
            <a:r>
              <a:rPr lang="en-US" sz="2400" dirty="0">
                <a:hlinkClick r:id="rId5"/>
              </a:rPr>
              <a:t>http://www.google.ru/imgres?newwindow=1&amp;espv=210&amp;es_sm=93&amp;biw=1280&amp;bih=685&amp;tbm=isch&amp;tbnid=dOnhO-rGLdtTzM:&amp;imgrefurl=http://fish.krasu.ru/fauna/index_f.php3%3F8%2B1&amp;docid=GLD4S8Gj3T79ZM&amp;imgurl=http://</a:t>
            </a:r>
            <a:r>
              <a:rPr lang="en-US" sz="2400" dirty="0" smtClean="0">
                <a:hlinkClick r:id="rId5"/>
              </a:rPr>
              <a:t>fish.krasu.ru/fauna/img/134b.jpg&amp;w=450&amp;h=313&amp;ei=9Mh7UqvjIOqJ4gS9woCwAg&amp;zoom=1&amp;ved=1t:3588,r:0,s:0,i:87&amp;iact=rc&amp;page=1&amp;tbnh=187&amp;tbnw=269&amp;start=0&amp;ndsp=10&amp;tx=132&amp;ty=76</a:t>
            </a:r>
            <a:endParaRPr lang="ru-RU" sz="2400" dirty="0" smtClean="0"/>
          </a:p>
          <a:p>
            <a:r>
              <a:rPr lang="en-US" sz="2400" dirty="0">
                <a:hlinkClick r:id="rId6"/>
              </a:rPr>
              <a:t>https://www.google.ru/search?q=%D0%BA%D1%80%D0%B0%D1%81%D0%BE%D1%82%D0%B0+%D0%BF%D0%BE%D0%B4%D0%B2%D0%BE%D0%B4%D0%BD%D0%BE%D0%B3%D0%BE+%D0%BC%D0%B8%D1%80%D0%B0&amp;newwindow=1&amp;espv=210&amp;es_sm=93&amp;source=lnms&amp;tbm=isch&amp;sa=X&amp;ei=bdF7UprBDKOo4ATa4oDQCg&amp;ved=0CAkQ_AUoAQ&amp;biw=1280&amp;bih=685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27331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063952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https://www.google.ru/search?q=%</a:t>
            </a:r>
            <a:r>
              <a:rPr lang="en-US" sz="2400" dirty="0" smtClean="0">
                <a:hlinkClick r:id="rId2"/>
              </a:rPr>
              <a:t>D1%89%D1%83%D0%BA%D0%B0&amp;newwindow=1&amp;espv=210&amp;es_sm=93&amp;source=lnms&amp;tbm=isch&amp;sa=X&amp;ei=hch7Uq60EMqv4AS3_4DICQ&amp;ved=0CAkQ_AUoAQ&amp;biw=1280&amp;bih=685</a:t>
            </a:r>
            <a:endParaRPr lang="en-US" sz="2400" dirty="0" smtClean="0"/>
          </a:p>
          <a:p>
            <a:r>
              <a:rPr lang="en-US" sz="2400" dirty="0">
                <a:hlinkClick r:id="rId3"/>
              </a:rPr>
              <a:t>http://www.google.ru/imgres?newwindow=1&amp;sa=X&amp;espv=210&amp;es_sm=93&amp;biw=1280&amp;bih=685&amp;tbm=isch&amp;tbnid=PYVF3S_CINl2QM:&amp;imgrefurl=http://vse-pro-rybalku.ru/category/vidy-ryb/yorsh/&amp;docid=gk5rKb4MmNfOvM&amp;imgurl=http://vse-pro-rybalku.ru/wp-content/uploads/2011/07/%2525D1%252591%2525D1%252580%2525D1%252588.jpg&amp;w=650&amp;h=411&amp;ei=FMt7UpGHOYGZ4gTI8ICQBQ&amp;zoom=1&amp;ved=1t:3588,r:24,s:0,i:168&amp;iact=rc&amp;page=2&amp;tbnh=171&amp;tbnw=271&amp;start=9&amp;ndsp=19&amp;tx=149&amp;ty=98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9704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063952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http://www.google.ru/imgres?newwindow=1&amp;sa=X&amp;espv=210&amp;es_sm=93&amp;biw=1280&amp;bih=685&amp;tbm=isch&amp;tbnid=oiuQqpRQn784bM:&amp;imgrefurl=http://bredenvtomske.ru/video-foto/video-foto-1/yorsh/&amp;docid=JIWfcAeiFVeoAM&amp;imgurl=http://</a:t>
            </a:r>
            <a:r>
              <a:rPr lang="en-US" sz="2400" dirty="0" smtClean="0">
                <a:hlinkClick r:id="rId2"/>
              </a:rPr>
              <a:t>bredenvtomske.ru/attachments/Image/3963.jpg%253Ftemplate%253Dgeneric&amp;w=300&amp;h=163&amp;ei=FMt7UpGHOYGZ4gTI8ICQBQ&amp;zoom=1&amp;ved=1t:3588,r:28,s:0,i:180&amp;iact=rc&amp;page=3&amp;tbnh=130&amp;tbnw=216&amp;start=28&amp;ndsp=20&amp;tx=149&amp;ty=83</a:t>
            </a:r>
            <a:endParaRPr lang="en-US" sz="2400" dirty="0" smtClean="0"/>
          </a:p>
          <a:p>
            <a:r>
              <a:rPr lang="en-US" sz="2400" dirty="0">
                <a:hlinkClick r:id="rId3"/>
              </a:rPr>
              <a:t>https://www.google.ru/search?q=%D0%BE%D0%BA%D1%83%D0%BD%D1%8C&amp;newwindow=1&amp;espv=210&amp;es_sm=93&amp;tbm=isch&amp;tbo=u&amp;source=univ&amp;sa=X&amp;ei=88t7UsuWJ4nk4wSZq4HwDg&amp;ved=0CCkQsAQ&amp;biw=1280&amp;bih=685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5170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606395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hlinkClick r:id="rId2"/>
              </a:rPr>
              <a:t>https://www.google.ru/search?q=%</a:t>
            </a:r>
            <a:r>
              <a:rPr lang="en-US" sz="2400" dirty="0" smtClean="0">
                <a:hlinkClick r:id="rId2"/>
              </a:rPr>
              <a:t>D0%B0%D0%BA%D1%83%D0%BB%D0%B0&amp;newwindow=1&amp;espv=210&amp;es_sm=93&amp;source=lnms&amp;tbm=isch&amp;sa=X&amp;ei=ZMx7Upn7E8iu4ASe84GwAQ&amp;ved=0CAkQ_AUoAQ&amp;biw=1280&amp;bih=685</a:t>
            </a:r>
            <a:endParaRPr lang="en-US" sz="2400" dirty="0" smtClean="0"/>
          </a:p>
          <a:p>
            <a:r>
              <a:rPr lang="en-US" sz="2400" dirty="0">
                <a:hlinkClick r:id="rId3"/>
              </a:rPr>
              <a:t>https://www.google.ru/search?q=%</a:t>
            </a:r>
            <a:r>
              <a:rPr lang="en-US" sz="2400" dirty="0" smtClean="0">
                <a:hlinkClick r:id="rId3"/>
              </a:rPr>
              <a:t>D0%BA%D0%B0%D0%BC%D0%B1%D0%B0%D0%BB%D0%B0&amp;newwindow=1&amp;espv=210&amp;es_sm=93&amp;source=lnms&amp;tbm=isch&amp;sa=X&amp;ei=48x7UvGcCZHU4QTQ24C4CQ&amp;ved=0CAkQ_AUoAQ&amp;biw=1280&amp;bih=685</a:t>
            </a:r>
            <a:endParaRPr lang="en-US" sz="2400" dirty="0" smtClean="0"/>
          </a:p>
          <a:p>
            <a:r>
              <a:rPr lang="en-US" sz="2400" dirty="0">
                <a:hlinkClick r:id="rId4"/>
              </a:rPr>
              <a:t>https://www.google.ru/search?q=%D1%82%D1%80%D0%B5%D1%81%D0%BA%D0%B0&amp;newwindow=1&amp;espv=210&amp;es_sm=93&amp;source=lnms&amp;tbm=isch&amp;sa=X&amp;ei=TM17UqTYJarx4QSvtICIDA&amp;ved=0CAkQ_AUoAQ&amp;biw=1280&amp;bih=685#imgdii</a:t>
            </a:r>
            <a:r>
              <a:rPr lang="en-US" dirty="0" smtClean="0">
                <a:hlinkClick r:id="rId4"/>
              </a:rPr>
              <a:t>=_</a:t>
            </a:r>
            <a:endParaRPr lang="en-US" dirty="0" smtClean="0"/>
          </a:p>
          <a:p>
            <a:r>
              <a:rPr lang="en-US" dirty="0">
                <a:hlinkClick r:id="rId5"/>
              </a:rPr>
              <a:t>http://ppt4web.ru/detskie-prezentacii/fizkultminutka-usatyjj-njan-povtorjajj-za-nami.html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409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06395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https://www.google.ru/search?q=%D0%BF%D0%BE%D0%B4%D0%B2%D0%BE%D0%B4%D0%BD%D1%8B%D0%B9+%</a:t>
            </a:r>
            <a:r>
              <a:rPr lang="en-US" dirty="0" smtClean="0">
                <a:hlinkClick r:id="rId2"/>
              </a:rPr>
              <a:t>D0%BC%D0%B8%D1%80&amp;newwindow=1&amp;espv=210&amp;es_sm=93&amp;source=lnms&amp;tbm=isch&amp;sa=X&amp;ei=xs17Utv5BKmi4gSg5oHYAQ&amp;ved=0CAkQ_AUoAQ&amp;biw=1280&amp;bih=685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https://www.google.ru/search?q=%D0%B1%D0%BE%D0%BB%D1%8C%D1%88%D0%B8%D0%B5+%</a:t>
            </a:r>
            <a:r>
              <a:rPr lang="en-US" dirty="0" smtClean="0">
                <a:hlinkClick r:id="rId3"/>
              </a:rPr>
              <a:t>D0%B0%D0%BA%D0%B2%D0%B0%D1%80%D0%B8%D1%83%D0%BC%D1%8B&amp;newwindow=1&amp;espv=210&amp;es_sm=93&amp;tbm=isch&amp;tbo=u&amp;source=univ&amp;sa=X&amp;ei=MM57Ut3oEqaa4wSBqYGIDA&amp;ved=0CCkQsAQ&amp;biw=1280&amp;bih=685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https://www.google.ru/search?q=%</a:t>
            </a:r>
            <a:r>
              <a:rPr lang="en-US" dirty="0" smtClean="0">
                <a:hlinkClick r:id="rId4"/>
              </a:rPr>
              <a:t>D0%B0%D0%BA%D0%B2%D0%B0%D1%80%D0%B8%D1%83%D0%BC&amp;newwindow=1&amp;espv=210&amp;es_sm=93&amp;source=lnms&amp;tbm=isch&amp;sa=X&amp;ei=E897UqCZN8G54ASM4oGoAw&amp;ved=0CAkQ_AUoAQ&amp;biw=1280&amp;bih=685</a:t>
            </a:r>
            <a:endParaRPr lang="en-US" dirty="0" smtClean="0"/>
          </a:p>
          <a:p>
            <a:r>
              <a:rPr lang="en-US" dirty="0">
                <a:hlinkClick r:id="rId5"/>
              </a:rPr>
              <a:t>http://viki.rdf.ru/item/3430/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511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99194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https://www.google.ru/search?q=%</a:t>
            </a:r>
            <a:r>
              <a:rPr lang="en-US" dirty="0" smtClean="0">
                <a:hlinkClick r:id="rId2"/>
              </a:rPr>
              <a:t>D1%80%D1%8B%D0%B1%D0%BE%D0%B2%D0%BE%D0%B4%D1%81%D1%82%D0%B2%D0%BE&amp;newwindow=1&amp;espv=210&amp;es_sm=93&amp;source=lnms&amp;tbm=isch&amp;sa=X&amp;ei=u897Uq3ZE8Ke4gTVmIDgCw&amp;ved=0CAkQ_AUoAQ&amp;biw=1280&amp;bih=685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https://www.google.ru/search?q=%D0%B3%D0%B8%D0%B1%D0%B5%D0%BB%D1%8C+%</a:t>
            </a:r>
            <a:r>
              <a:rPr lang="en-US" dirty="0" smtClean="0">
                <a:hlinkClick r:id="rId3"/>
              </a:rPr>
              <a:t>D1%80%D1%8B%D0%B1&amp;newwindow=1&amp;espv=210&amp;es_sm=93&amp;source=lnms&amp;tbm=isch&amp;sa=X&amp;ei=btB7UsfcIIiY4gT-oIDwDA&amp;ved=0CAkQ_AUoAQ&amp;biw=1280&amp;bih=685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https://www.google.ru/search?q=%D0%B2%D1%8B%D0%BB%D0%B0%D0%B2%D0%BB%D0%B8%D0%B2%D0%B0%D0%BD%D0%B8%D0%B5+%D1%80%D1%8B%D0%B1+%</a:t>
            </a:r>
            <a:r>
              <a:rPr lang="en-US" dirty="0" smtClean="0">
                <a:hlinkClick r:id="rId4"/>
              </a:rPr>
              <a:t>D0%B1%D1%80%D0%B0%D0%BA%D0%BE%D0%BD%D1%8C%D0%B5%D1%80%D0%B0%D0%BC%D0%B8&amp;newwindow=1&amp;espv=210&amp;es_sm=93&amp;source=lnms&amp;tbm=isch&amp;sa=X&amp;ei=r9B7UtDOF62Q4gSStYCYBw&amp;ved=0CAkQ_AUoAQ&amp;biw=1280&amp;bih=685</a:t>
            </a:r>
            <a:endParaRPr lang="ru-RU" dirty="0" smtClean="0"/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Автор презентации </a:t>
            </a:r>
            <a:r>
              <a:rPr lang="ru-RU" sz="2800" dirty="0" smtClean="0">
                <a:solidFill>
                  <a:schemeClr val="bg1"/>
                </a:solidFill>
              </a:rPr>
              <a:t>– </a:t>
            </a:r>
            <a:r>
              <a:rPr lang="ru-RU" sz="2800" dirty="0" err="1" smtClean="0">
                <a:solidFill>
                  <a:schemeClr val="bg1"/>
                </a:solidFill>
              </a:rPr>
              <a:t>Жучкова</a:t>
            </a:r>
            <a:r>
              <a:rPr lang="ru-RU" sz="2800" dirty="0" smtClean="0">
                <a:solidFill>
                  <a:schemeClr val="bg1"/>
                </a:solidFill>
              </a:rPr>
              <a:t> Юлия Валерьевна</a:t>
            </a:r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20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5000">
        <p:randomBar dir="vert"/>
      </p:transition>
    </mc:Choice>
    <mc:Fallback>
      <p:transition advClick="0" advTm="5000"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Кто такие рыбы?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Рыбы</a:t>
            </a:r>
            <a:r>
              <a:rPr lang="ru-RU" sz="3600" dirty="0" smtClean="0"/>
              <a:t> – водные животные, тело которых (у большинства) покрыто чешуёй.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5910" y="4657969"/>
            <a:ext cx="3918538" cy="181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312" y="4578602"/>
            <a:ext cx="2952328" cy="203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049" y="476835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Карась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1" y="4780587"/>
            <a:ext cx="988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Сом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86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Рыбы бывают: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1" u="none" strike="noStrike" kern="0" cap="none" spc="0" normalizeH="0" baseline="0" noProof="0" dirty="0" smtClean="0">
                <a:ln>
                  <a:noFill/>
                </a:ln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Речные рыбы</a:t>
            </a:r>
            <a:endParaRPr kumimoji="0" lang="ru-RU" sz="4000" b="0" i="1" u="none" strike="noStrike" kern="0" cap="none" spc="0" normalizeH="0" baseline="0" noProof="0" dirty="0">
              <a:ln>
                <a:noFill/>
              </a:ln>
              <a:solidFill>
                <a:srgbClr val="F07F09">
                  <a:tint val="88000"/>
                  <a:satMod val="1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62445" y="2204863"/>
            <a:ext cx="5112568" cy="43204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   Морские рыбы</a:t>
            </a: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srgbClr val="F07F09">
                  <a:tint val="88000"/>
                  <a:satMod val="1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2" name="Picture 2" descr="C:\Users\Acer\Pictures\P6150538-%EA%F0%E0%F1%ED%FB%E5-%F0%FB%E1%EA%E8-1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2852936"/>
            <a:ext cx="3757965" cy="28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72761"/>
            <a:ext cx="3738917" cy="280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217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28934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Речные рыбы</a:t>
            </a:r>
            <a:endParaRPr lang="ru-RU" sz="8800" b="1" spc="600" dirty="0">
              <a:ln w="3810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26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У сома, в отличие от большинства других рыб, тело голое, без чешуи. Его защищает толстая кожа.</a:t>
            </a:r>
          </a:p>
          <a:p>
            <a:endParaRPr lang="ru-RU" dirty="0"/>
          </a:p>
        </p:txBody>
      </p:sp>
      <p:pic>
        <p:nvPicPr>
          <p:cNvPr id="4" name="Picture 2" descr="http://www.fish-portal.info/img_rib/som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906589"/>
            <a:ext cx="4824536" cy="2235773"/>
          </a:xfrm>
          <a:prstGeom prst="rect">
            <a:avLst/>
          </a:prstGeom>
          <a:noFill/>
        </p:spPr>
      </p:pic>
      <p:pic>
        <p:nvPicPr>
          <p:cNvPr id="5" name="Picture 12" descr="wels254cm-112,0k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3016"/>
            <a:ext cx="3743845" cy="29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90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415</Words>
  <Application>Microsoft Office PowerPoint</Application>
  <PresentationFormat>Экран (4:3)</PresentationFormat>
  <Paragraphs>117</Paragraphs>
  <Slides>55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55</vt:i4>
      </vt:variant>
    </vt:vector>
  </HeadingPairs>
  <TitlesOfParts>
    <vt:vector size="58" baseType="lpstr">
      <vt:lpstr>Поток</vt:lpstr>
      <vt:lpstr>1_Поток</vt:lpstr>
      <vt:lpstr>Тема Office</vt:lpstr>
      <vt:lpstr>МОУ «СОШ пгт.Кожва», г. Печора, Республика Коми</vt:lpstr>
      <vt:lpstr>Слайд 2</vt:lpstr>
      <vt:lpstr>Слайд 3</vt:lpstr>
      <vt:lpstr>Тема урока:</vt:lpstr>
      <vt:lpstr>Слайд 5</vt:lpstr>
      <vt:lpstr>Кто такие рыбы?</vt:lpstr>
      <vt:lpstr>Рыбы бывают:</vt:lpstr>
      <vt:lpstr>Слайд 8</vt:lpstr>
      <vt:lpstr>СОМ</vt:lpstr>
      <vt:lpstr>ЩУКА</vt:lpstr>
      <vt:lpstr>ЁРШ</vt:lpstr>
      <vt:lpstr>Слайд 12</vt:lpstr>
      <vt:lpstr>Слайд 13</vt:lpstr>
      <vt:lpstr>Слайд 14</vt:lpstr>
      <vt:lpstr>Камбала</vt:lpstr>
      <vt:lpstr>Акула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Подводный мир</vt:lpstr>
      <vt:lpstr>Океанариум</vt:lpstr>
      <vt:lpstr>Слайд 41</vt:lpstr>
      <vt:lpstr>Самый большой аквариум в России находится в г.Сочи</vt:lpstr>
      <vt:lpstr>А совсем недавно в Санкт-Петербурге построили большой аквариум, высотой с трехэтажный дом</vt:lpstr>
      <vt:lpstr>Домашние аквариумы</vt:lpstr>
      <vt:lpstr>Рыба, занесенная в красную книгу России</vt:lpstr>
      <vt:lpstr>НЕЛЬЗЯ!!!</vt:lpstr>
      <vt:lpstr>Так же в большом количестве рыба погибает из-за</vt:lpstr>
      <vt:lpstr>Рыбоводство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</dc:title>
  <dc:creator>Юлия</dc:creator>
  <cp:lastModifiedBy>re</cp:lastModifiedBy>
  <cp:revision>121</cp:revision>
  <dcterms:created xsi:type="dcterms:W3CDTF">2009-07-24T22:44:01Z</dcterms:created>
  <dcterms:modified xsi:type="dcterms:W3CDTF">2014-08-05T07:47:12Z</dcterms:modified>
</cp:coreProperties>
</file>