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A64A7-72F4-41C5-ACDE-3A872A053CB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5E8A1-7501-4F6B-918A-5CB9589E3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Приложение 5 -  Опорно-двигательная система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E8A1-7501-4F6B-918A-5CB9589E3A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71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4CD8-1CA0-4B4E-9D21-5A0A781E1ECF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EED8-7F28-4A14-AF0D-383B37713F95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1BC-E3C2-4AD8-BDD0-85B77D06D748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B31F-045D-4A14-9694-59EDD911BB4C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BB71-4CF7-497B-B61E-1B4BB8897F20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B5E1-9508-484B-B7E3-F8AE95D57CB8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0EB5-E401-4A9D-BBBC-8A7F4D7FC092}" type="datetime1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0215-95A7-4F31-ACA7-0ECF2F4130CF}" type="datetime1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C59-3E08-4FD0-A576-302B2F85FA57}" type="datetime1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4930-3512-4BE8-BBC6-BA4D49DD16D8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E0F7-1F21-4532-8A96-AEEC38E83F12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94A0-3AEA-4CA1-A40D-079BEB0960B9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преподаватель биологии высшей категории Ж.А. Остахова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86200" y="2590800"/>
            <a:ext cx="1600200" cy="762000"/>
          </a:xfrm>
          <a:prstGeom prst="rect">
            <a:avLst/>
          </a:prstGeom>
          <a:solidFill>
            <a:schemeClr val="bg1"/>
          </a:solidFill>
          <a:ln w="76200">
            <a:solidFill>
              <a:srgbClr val="9933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ru-RU" sz="1400" b="1" i="1" u="sng">
                <a:solidFill>
                  <a:srgbClr val="FF0000"/>
                </a:solidFill>
              </a:rPr>
              <a:t>Опорно-</a:t>
            </a:r>
          </a:p>
          <a:p>
            <a:pPr algn="ctr"/>
            <a:r>
              <a:rPr lang="ru-RU" sz="1400" b="1" i="1" u="sng">
                <a:solidFill>
                  <a:srgbClr val="FF0000"/>
                </a:solidFill>
              </a:rPr>
              <a:t> двигательный </a:t>
            </a:r>
          </a:p>
          <a:p>
            <a:pPr algn="ctr"/>
            <a:r>
              <a:rPr lang="ru-RU" sz="1400" b="1" i="1" u="sng">
                <a:solidFill>
                  <a:srgbClr val="FF0000"/>
                </a:solidFill>
              </a:rPr>
              <a:t>аппарат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486400" y="2819400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9933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rot="10800000">
            <a:off x="3657600" y="2819400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9933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743200" y="2667000"/>
            <a:ext cx="914400" cy="533400"/>
          </a:xfrm>
          <a:prstGeom prst="rect">
            <a:avLst/>
          </a:prstGeom>
          <a:solidFill>
            <a:srgbClr val="FF33CC"/>
          </a:solidFill>
          <a:ln w="2857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скелет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715000" y="2667000"/>
            <a:ext cx="1066800" cy="533400"/>
          </a:xfrm>
          <a:prstGeom prst="rect">
            <a:avLst/>
          </a:prstGeom>
          <a:solidFill>
            <a:srgbClr val="FF33CC"/>
          </a:solidFill>
          <a:ln w="2857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мышцы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124200" y="21336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2514600" y="2819400"/>
            <a:ext cx="228600" cy="2286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3124200" y="32004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590800" y="1676400"/>
            <a:ext cx="13716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Скелет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конечностей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447800" y="2667000"/>
            <a:ext cx="10668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Скелет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туловища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484438" y="3644900"/>
            <a:ext cx="15240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Скелет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головы</a:t>
            </a:r>
          </a:p>
        </p:txBody>
      </p:sp>
      <p:cxnSp>
        <p:nvCxnSpPr>
          <p:cNvPr id="4116" name="AutoShape 20"/>
          <p:cNvCxnSpPr>
            <a:cxnSpLocks noChangeShapeType="1"/>
            <a:stCxn id="4112" idx="1"/>
            <a:endCxn id="4113" idx="0"/>
          </p:cNvCxnSpPr>
          <p:nvPr/>
        </p:nvCxnSpPr>
        <p:spPr bwMode="auto">
          <a:xfrm rot="10800000" flipV="1">
            <a:off x="1981200" y="1905000"/>
            <a:ext cx="609600" cy="762000"/>
          </a:xfrm>
          <a:prstGeom prst="curvedConnector2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4117" name="AutoShape 21"/>
          <p:cNvCxnSpPr>
            <a:cxnSpLocks noChangeShapeType="1"/>
            <a:stCxn id="4113" idx="2"/>
            <a:endCxn id="4114" idx="1"/>
          </p:cNvCxnSpPr>
          <p:nvPr/>
        </p:nvCxnSpPr>
        <p:spPr bwMode="auto">
          <a:xfrm rot="16200000" flipH="1">
            <a:off x="1858169" y="3247231"/>
            <a:ext cx="749300" cy="503238"/>
          </a:xfrm>
          <a:prstGeom prst="curvedConnector2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1371600" y="5410200"/>
            <a:ext cx="21336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Соединены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подвижно,</a:t>
            </a:r>
          </a:p>
          <a:p>
            <a:pPr algn="ctr">
              <a:defRPr/>
            </a:pPr>
            <a:r>
              <a:rPr lang="ru-RU" sz="1400" b="1" dirty="0" err="1">
                <a:solidFill>
                  <a:schemeClr val="bg1"/>
                </a:solidFill>
              </a:rPr>
              <a:t>полуподвижно</a:t>
            </a:r>
            <a:endParaRPr lang="ru-RU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неподвижно</a:t>
            </a:r>
          </a:p>
        </p:txBody>
      </p:sp>
      <p:cxnSp>
        <p:nvCxnSpPr>
          <p:cNvPr id="4167" name="AutoShape 71"/>
          <p:cNvCxnSpPr>
            <a:cxnSpLocks noChangeShapeType="1"/>
            <a:stCxn id="4114" idx="2"/>
            <a:endCxn id="4166" idx="0"/>
          </p:cNvCxnSpPr>
          <p:nvPr/>
        </p:nvCxnSpPr>
        <p:spPr bwMode="auto">
          <a:xfrm rot="5400000">
            <a:off x="2188369" y="4352131"/>
            <a:ext cx="1308100" cy="808038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sp>
        <p:nvSpPr>
          <p:cNvPr id="17" name="Line 24"/>
          <p:cNvSpPr>
            <a:spLocks noChangeShapeType="1"/>
          </p:cNvSpPr>
          <p:nvPr/>
        </p:nvSpPr>
        <p:spPr bwMode="auto">
          <a:xfrm flipH="1">
            <a:off x="1295400" y="3200400"/>
            <a:ext cx="1447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179388" y="4508500"/>
            <a:ext cx="1524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повреждения</a:t>
            </a:r>
          </a:p>
        </p:txBody>
      </p:sp>
      <p:cxnSp>
        <p:nvCxnSpPr>
          <p:cNvPr id="19" name="AutoShape 37"/>
          <p:cNvCxnSpPr>
            <a:cxnSpLocks noChangeShapeType="1"/>
          </p:cNvCxnSpPr>
          <p:nvPr/>
        </p:nvCxnSpPr>
        <p:spPr bwMode="auto">
          <a:xfrm rot="-5400000">
            <a:off x="-762000" y="2667000"/>
            <a:ext cx="3429000" cy="76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381000" y="609600"/>
            <a:ext cx="1219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переломы</a:t>
            </a:r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V="1">
            <a:off x="990600" y="3810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flipH="1" flipV="1">
            <a:off x="762000" y="381000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0" y="1524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закрытые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143000" y="152400"/>
            <a:ext cx="990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открытые</a:t>
            </a:r>
          </a:p>
        </p:txBody>
      </p:sp>
      <p:cxnSp>
        <p:nvCxnSpPr>
          <p:cNvPr id="25" name="AutoShape 36"/>
          <p:cNvCxnSpPr>
            <a:cxnSpLocks noChangeShapeType="1"/>
          </p:cNvCxnSpPr>
          <p:nvPr/>
        </p:nvCxnSpPr>
        <p:spPr bwMode="auto">
          <a:xfrm rot="-5400000">
            <a:off x="-285750" y="1619250"/>
            <a:ext cx="4000500" cy="16002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2514600" y="304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вывихи</a:t>
            </a:r>
          </a:p>
        </p:txBody>
      </p:sp>
      <p:cxnSp>
        <p:nvCxnSpPr>
          <p:cNvPr id="27" name="AutoShape 35"/>
          <p:cNvCxnSpPr>
            <a:cxnSpLocks noChangeShapeType="1"/>
          </p:cNvCxnSpPr>
          <p:nvPr/>
        </p:nvCxnSpPr>
        <p:spPr bwMode="auto">
          <a:xfrm rot="-5400000">
            <a:off x="95250" y="1695450"/>
            <a:ext cx="3543300" cy="19050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2819400" y="762000"/>
            <a:ext cx="1371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Растяжения</a:t>
            </a:r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6172200" y="2362200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6781800" y="28194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auto">
          <a:xfrm>
            <a:off x="6172200" y="32004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5638800" y="1905000"/>
            <a:ext cx="12954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Мышцы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конечностей</a:t>
            </a:r>
          </a:p>
        </p:txBody>
      </p:sp>
      <p:sp>
        <p:nvSpPr>
          <p:cNvPr id="34" name="Rectangle 43"/>
          <p:cNvSpPr>
            <a:spLocks noChangeArrowheads="1"/>
          </p:cNvSpPr>
          <p:nvPr/>
        </p:nvSpPr>
        <p:spPr bwMode="auto">
          <a:xfrm>
            <a:off x="7010400" y="2667000"/>
            <a:ext cx="10668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Мышцы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туловища</a:t>
            </a:r>
          </a:p>
        </p:txBody>
      </p:sp>
      <p:sp>
        <p:nvSpPr>
          <p:cNvPr id="35" name="Rectangle 42"/>
          <p:cNvSpPr>
            <a:spLocks noChangeArrowheads="1"/>
          </p:cNvSpPr>
          <p:nvPr/>
        </p:nvSpPr>
        <p:spPr bwMode="auto">
          <a:xfrm>
            <a:off x="5638800" y="3429000"/>
            <a:ext cx="12954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Мышцы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головы</a:t>
            </a:r>
          </a:p>
        </p:txBody>
      </p:sp>
      <p:cxnSp>
        <p:nvCxnSpPr>
          <p:cNvPr id="36" name="AutoShape 51"/>
          <p:cNvCxnSpPr>
            <a:cxnSpLocks noChangeShapeType="1"/>
          </p:cNvCxnSpPr>
          <p:nvPr/>
        </p:nvCxnSpPr>
        <p:spPr bwMode="auto">
          <a:xfrm>
            <a:off x="6934200" y="2133600"/>
            <a:ext cx="609600" cy="533400"/>
          </a:xfrm>
          <a:prstGeom prst="curvedConnector2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37" name="AutoShape 52"/>
          <p:cNvCxnSpPr>
            <a:cxnSpLocks noChangeShapeType="1"/>
          </p:cNvCxnSpPr>
          <p:nvPr/>
        </p:nvCxnSpPr>
        <p:spPr bwMode="auto">
          <a:xfrm rot="5400000">
            <a:off x="7010400" y="3124200"/>
            <a:ext cx="457200" cy="609600"/>
          </a:xfrm>
          <a:prstGeom prst="curvedConnector2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38" name="AutoShape 54"/>
          <p:cNvCxnSpPr>
            <a:cxnSpLocks noChangeShapeType="1"/>
          </p:cNvCxnSpPr>
          <p:nvPr/>
        </p:nvCxnSpPr>
        <p:spPr bwMode="auto">
          <a:xfrm rot="10800000" flipV="1">
            <a:off x="5004048" y="3886200"/>
            <a:ext cx="1282452" cy="83894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sp>
        <p:nvSpPr>
          <p:cNvPr id="39" name="Rectangle 53"/>
          <p:cNvSpPr>
            <a:spLocks noChangeArrowheads="1"/>
          </p:cNvSpPr>
          <p:nvPr/>
        </p:nvSpPr>
        <p:spPr bwMode="auto">
          <a:xfrm>
            <a:off x="3707904" y="4797152"/>
            <a:ext cx="24384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Крепятся к костям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сухожилиями</a:t>
            </a:r>
          </a:p>
        </p:txBody>
      </p:sp>
      <p:sp>
        <p:nvSpPr>
          <p:cNvPr id="40" name="Line 56"/>
          <p:cNvSpPr>
            <a:spLocks noChangeShapeType="1"/>
          </p:cNvSpPr>
          <p:nvPr/>
        </p:nvSpPr>
        <p:spPr bwMode="auto">
          <a:xfrm flipV="1">
            <a:off x="6781800" y="175260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" name="Rectangle 55"/>
          <p:cNvSpPr>
            <a:spLocks noChangeArrowheads="1"/>
          </p:cNvSpPr>
          <p:nvPr/>
        </p:nvSpPr>
        <p:spPr bwMode="auto">
          <a:xfrm>
            <a:off x="7543800" y="1295400"/>
            <a:ext cx="14478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Строение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</a:rPr>
              <a:t>мышцы</a:t>
            </a:r>
          </a:p>
        </p:txBody>
      </p:sp>
      <p:sp>
        <p:nvSpPr>
          <p:cNvPr id="42" name="Line 59"/>
          <p:cNvSpPr>
            <a:spLocks noChangeShapeType="1"/>
          </p:cNvSpPr>
          <p:nvPr/>
        </p:nvSpPr>
        <p:spPr bwMode="auto">
          <a:xfrm>
            <a:off x="8229600" y="1752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" name="Rectangle 57"/>
          <p:cNvSpPr>
            <a:spLocks noChangeArrowheads="1"/>
          </p:cNvSpPr>
          <p:nvPr/>
        </p:nvSpPr>
        <p:spPr bwMode="auto">
          <a:xfrm>
            <a:off x="7772400" y="2133600"/>
            <a:ext cx="10668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оболочка</a:t>
            </a:r>
          </a:p>
        </p:txBody>
      </p:sp>
      <p:cxnSp>
        <p:nvCxnSpPr>
          <p:cNvPr id="44" name="AutoShape 61"/>
          <p:cNvCxnSpPr>
            <a:cxnSpLocks noChangeShapeType="1"/>
          </p:cNvCxnSpPr>
          <p:nvPr/>
        </p:nvCxnSpPr>
        <p:spPr bwMode="auto">
          <a:xfrm rot="5400000">
            <a:off x="7410450" y="3067050"/>
            <a:ext cx="1524000" cy="2667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" name="Rectangle 58"/>
          <p:cNvSpPr>
            <a:spLocks noChangeArrowheads="1"/>
          </p:cNvSpPr>
          <p:nvPr/>
        </p:nvSpPr>
        <p:spPr bwMode="auto">
          <a:xfrm>
            <a:off x="6934200" y="3962400"/>
            <a:ext cx="22098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Кровеносные сосуды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</a:rPr>
              <a:t>нервы</a:t>
            </a:r>
          </a:p>
        </p:txBody>
      </p:sp>
      <p:cxnSp>
        <p:nvCxnSpPr>
          <p:cNvPr id="46" name="AutoShape 63"/>
          <p:cNvCxnSpPr>
            <a:cxnSpLocks noChangeShapeType="1"/>
          </p:cNvCxnSpPr>
          <p:nvPr/>
        </p:nvCxnSpPr>
        <p:spPr bwMode="auto">
          <a:xfrm rot="5400000">
            <a:off x="7867650" y="4476750"/>
            <a:ext cx="304800" cy="381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62"/>
          <p:cNvSpPr>
            <a:spLocks noChangeArrowheads="1"/>
          </p:cNvSpPr>
          <p:nvPr/>
        </p:nvSpPr>
        <p:spPr bwMode="auto">
          <a:xfrm>
            <a:off x="7010400" y="4648200"/>
            <a:ext cx="19812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Пучки мышечных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</a:rPr>
              <a:t>волокон</a:t>
            </a:r>
          </a:p>
        </p:txBody>
      </p:sp>
      <p:cxnSp>
        <p:nvCxnSpPr>
          <p:cNvPr id="48" name="AutoShape 65"/>
          <p:cNvCxnSpPr>
            <a:cxnSpLocks noChangeShapeType="1"/>
          </p:cNvCxnSpPr>
          <p:nvPr/>
        </p:nvCxnSpPr>
        <p:spPr bwMode="auto">
          <a:xfrm rot="5400000">
            <a:off x="6934200" y="4419600"/>
            <a:ext cx="457200" cy="1676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Rectangle 64"/>
          <p:cNvSpPr>
            <a:spLocks noChangeArrowheads="1"/>
          </p:cNvSpPr>
          <p:nvPr/>
        </p:nvSpPr>
        <p:spPr bwMode="auto">
          <a:xfrm>
            <a:off x="5486400" y="5486400"/>
            <a:ext cx="16764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миофибриллы</a:t>
            </a:r>
          </a:p>
        </p:txBody>
      </p:sp>
      <p:cxnSp>
        <p:nvCxnSpPr>
          <p:cNvPr id="50" name="AutoShape 68"/>
          <p:cNvCxnSpPr>
            <a:cxnSpLocks noChangeShapeType="1"/>
          </p:cNvCxnSpPr>
          <p:nvPr/>
        </p:nvCxnSpPr>
        <p:spPr bwMode="auto">
          <a:xfrm rot="5400000">
            <a:off x="5295900" y="5143500"/>
            <a:ext cx="304800" cy="1752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" name="AutoShape 69"/>
          <p:cNvCxnSpPr>
            <a:cxnSpLocks noChangeShapeType="1"/>
          </p:cNvCxnSpPr>
          <p:nvPr/>
        </p:nvCxnSpPr>
        <p:spPr bwMode="auto">
          <a:xfrm rot="16200000" flipH="1">
            <a:off x="7048500" y="5143500"/>
            <a:ext cx="304800" cy="1752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" name="Rectangle 66"/>
          <p:cNvSpPr>
            <a:spLocks noChangeArrowheads="1"/>
          </p:cNvSpPr>
          <p:nvPr/>
        </p:nvSpPr>
        <p:spPr bwMode="auto">
          <a:xfrm>
            <a:off x="3962400" y="6172200"/>
            <a:ext cx="12192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Белок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</a:rPr>
              <a:t>актин</a:t>
            </a:r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>
            <a:off x="7543800" y="6172200"/>
            <a:ext cx="10668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Белок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</a:rPr>
              <a:t>миозин</a:t>
            </a:r>
          </a:p>
        </p:txBody>
      </p:sp>
      <p:cxnSp>
        <p:nvCxnSpPr>
          <p:cNvPr id="54" name="AutoShape 48"/>
          <p:cNvCxnSpPr>
            <a:cxnSpLocks noChangeShapeType="1"/>
          </p:cNvCxnSpPr>
          <p:nvPr/>
        </p:nvCxnSpPr>
        <p:spPr bwMode="auto">
          <a:xfrm rot="10800000" flipH="1">
            <a:off x="5638800" y="495300"/>
            <a:ext cx="381000" cy="1638300"/>
          </a:xfrm>
          <a:prstGeom prst="curvedConnector3">
            <a:avLst>
              <a:gd name="adj1" fmla="val -6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Rectangle 44"/>
          <p:cNvSpPr>
            <a:spLocks noChangeArrowheads="1"/>
          </p:cNvSpPr>
          <p:nvPr/>
        </p:nvSpPr>
        <p:spPr bwMode="auto">
          <a:xfrm>
            <a:off x="6019800" y="304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Виды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работ</a:t>
            </a: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 flipV="1">
            <a:off x="6781800" y="3048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6781800" y="457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7086600" y="152400"/>
            <a:ext cx="1295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статическая</a:t>
            </a:r>
          </a:p>
        </p:txBody>
      </p:sp>
      <p:sp>
        <p:nvSpPr>
          <p:cNvPr id="59" name="Rectangle 46"/>
          <p:cNvSpPr>
            <a:spLocks noChangeArrowheads="1"/>
          </p:cNvSpPr>
          <p:nvPr/>
        </p:nvSpPr>
        <p:spPr bwMode="auto">
          <a:xfrm>
            <a:off x="7086600" y="685800"/>
            <a:ext cx="1600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динамическая</a:t>
            </a:r>
          </a:p>
        </p:txBody>
      </p:sp>
      <p:pic>
        <p:nvPicPr>
          <p:cNvPr id="61" name="Picture 2" descr="C:\Users\Яна\Desktop\Мышцы\Картинка - мышечная система.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11960" y="3429000"/>
            <a:ext cx="936104" cy="1296144"/>
          </a:xfrm>
          <a:prstGeom prst="rect">
            <a:avLst/>
          </a:prstGeom>
          <a:noFill/>
        </p:spPr>
      </p:pic>
      <p:pic>
        <p:nvPicPr>
          <p:cNvPr id="62" name="Picture 8" descr="скелет верхней конечности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124744"/>
            <a:ext cx="864096" cy="1224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75"/>
                            </p:stCondLst>
                            <p:childTnLst>
                              <p:par>
                                <p:cTn id="1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3000"/>
                            </p:stCondLst>
                            <p:childTnLst>
                              <p:par>
                                <p:cTn id="2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"/>
                            </p:stCondLst>
                            <p:childTnLst>
                              <p:par>
                                <p:cTn id="2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000"/>
                            </p:stCondLst>
                            <p:childTnLst>
                              <p:par>
                                <p:cTn id="2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500"/>
                            </p:stCondLst>
                            <p:childTnLst>
                              <p:par>
                                <p:cTn id="28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500"/>
                            </p:stCondLst>
                            <p:childTnLst>
                              <p:par>
                                <p:cTn id="29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00"/>
                            </p:stCondLst>
                            <p:childTnLst>
                              <p:par>
                                <p:cTn id="30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00"/>
                            </p:stCondLst>
                            <p:childTnLst>
                              <p:par>
                                <p:cTn id="3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6" grpId="0" animBg="1"/>
      <p:bldP spid="4108" grpId="0" animBg="1"/>
      <p:bldP spid="4109" grpId="0" animBg="1"/>
      <p:bldP spid="4112" grpId="0" animBg="1"/>
      <p:bldP spid="4113" grpId="0" animBg="1"/>
      <p:bldP spid="4114" grpId="0" animBg="1"/>
      <p:bldP spid="416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7" grpId="0" animBg="1"/>
      <p:bldP spid="49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Вопросы к интеллект – карте:</a:t>
            </a:r>
            <a:endParaRPr lang="ru-RU" sz="2800" dirty="0"/>
          </a:p>
        </p:txBody>
      </p:sp>
      <p:pic>
        <p:nvPicPr>
          <p:cNvPr id="1026" name="Picture 2" descr="C:\Users\Яна\Desktop\Мышцы\Картинка - мышечная система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196752"/>
            <a:ext cx="2952328" cy="5184576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347864" y="1268760"/>
            <a:ext cx="5338936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1. Что является пассивной частью опорно-двигательной системы?</a:t>
            </a:r>
          </a:p>
          <a:p>
            <a:pPr>
              <a:buNone/>
            </a:pPr>
            <a:r>
              <a:rPr lang="ru-RU" b="1" dirty="0" smtClean="0"/>
              <a:t>2. Что является активной частью опорно-двигательной системы?</a:t>
            </a:r>
          </a:p>
          <a:p>
            <a:pPr>
              <a:buNone/>
            </a:pPr>
            <a:r>
              <a:rPr lang="ru-RU" b="1" dirty="0" smtClean="0"/>
              <a:t>3. Из каких основных отделов состоит скелет?</a:t>
            </a:r>
          </a:p>
          <a:p>
            <a:pPr>
              <a:buNone/>
            </a:pPr>
            <a:r>
              <a:rPr lang="ru-RU" b="1" dirty="0" smtClean="0"/>
              <a:t>4. Какие соединения включает скелет?</a:t>
            </a:r>
          </a:p>
          <a:p>
            <a:pPr>
              <a:buNone/>
            </a:pPr>
            <a:r>
              <a:rPr lang="ru-RU" b="1" dirty="0" smtClean="0"/>
              <a:t>5. Какие повреждения в скелете могут возникнуть?</a:t>
            </a:r>
          </a:p>
          <a:p>
            <a:pPr>
              <a:buNone/>
            </a:pPr>
            <a:r>
              <a:rPr lang="ru-RU" b="1" dirty="0" smtClean="0"/>
              <a:t>6. Назовите варианты переломов?</a:t>
            </a:r>
          </a:p>
          <a:p>
            <a:pPr>
              <a:buNone/>
            </a:pPr>
            <a:r>
              <a:rPr lang="ru-RU" b="1" dirty="0" smtClean="0"/>
              <a:t>7. Назвать основные группы мышц.</a:t>
            </a:r>
          </a:p>
          <a:p>
            <a:pPr>
              <a:buNone/>
            </a:pPr>
            <a:r>
              <a:rPr lang="ru-RU" b="1" dirty="0" smtClean="0"/>
              <a:t>8. Каким образом мышцы крепятся к костям?</a:t>
            </a:r>
          </a:p>
          <a:p>
            <a:pPr>
              <a:buNone/>
            </a:pPr>
            <a:r>
              <a:rPr lang="ru-RU" b="1" dirty="0" smtClean="0"/>
              <a:t>9. Опишите строение мышц. </a:t>
            </a:r>
          </a:p>
          <a:p>
            <a:pPr>
              <a:buNone/>
            </a:pPr>
            <a:r>
              <a:rPr lang="ru-RU" b="1" dirty="0" smtClean="0"/>
              <a:t>10.Какие виды работ выполняют мышцы?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Словарик</a:t>
            </a:r>
            <a:endParaRPr lang="ru-RU" sz="2800" dirty="0"/>
          </a:p>
        </p:txBody>
      </p:sp>
      <p:pic>
        <p:nvPicPr>
          <p:cNvPr id="1026" name="Picture 2" descr="C:\Users\Яна\Desktop\Мышцы\Картинка - мышечная система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347864" y="1052736"/>
            <a:ext cx="2274830" cy="5400600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5508104" y="980728"/>
            <a:ext cx="3174504" cy="518457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2400" b="1" u="sng" dirty="0" smtClean="0">
                <a:solidFill>
                  <a:srgbClr val="FFC000"/>
                </a:solidFill>
              </a:rPr>
              <a:t>Кости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-скелет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-скелет головы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-скелет туловища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-скелет конечностей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-соединение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-повреждения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-переломы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-вывихи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-растяжения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-закрытый перелом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-открытый перелом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80728"/>
            <a:ext cx="3096344" cy="512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u="sng" dirty="0" smtClean="0">
                <a:solidFill>
                  <a:srgbClr val="00B0F0"/>
                </a:solidFill>
              </a:rPr>
              <a:t>Мышцы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-мышцы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-мышцы головы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-мышцы туловища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-мышцы конечностей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-сухожилия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-оболочка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-кровеносные сосуды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-нервы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-пучки волокон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-миофибриллы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-актин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-миозин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-статическое движение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-динамическое движение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Экран (4:3)</PresentationFormat>
  <Paragraphs>86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Вопросы к интеллект – карте:</vt:lpstr>
      <vt:lpstr>Словарик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Жанна</cp:lastModifiedBy>
  <cp:revision>4</cp:revision>
  <dcterms:created xsi:type="dcterms:W3CDTF">2011-04-18T03:42:08Z</dcterms:created>
  <dcterms:modified xsi:type="dcterms:W3CDTF">2014-01-25T12:16:14Z</dcterms:modified>
</cp:coreProperties>
</file>