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6" r:id="rId5"/>
    <p:sldId id="263" r:id="rId6"/>
    <p:sldId id="262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  <a:srgbClr val="454046"/>
    <a:srgbClr val="5A555B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7D587-BE17-4E3A-BE76-809B0B4A9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51C12-A46E-44AF-9A41-B03F51DBCA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DCEEE-6720-4E4D-9603-533BD6F506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E6743-B1DE-4282-B113-4868563003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68C08-5574-4D67-BA52-B6C2CE12E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02044-AFEF-45FA-8CF9-33160EDC45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46A87-E1CD-4E55-88DE-AFB30A305C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B75E2-4CED-4DFD-989B-0B37493C11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3AD9B-C5D5-4615-A6C9-9B1474B304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FC381-974D-43F9-8391-F602DB06F1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6FCC0-2BD5-45DF-9650-F0ED4D7310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6BB52D-8E8B-4A33-9430-1D5FA44D2E7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http://ru.wikipedia.org/wiki/%CF%F0%FF%E6%E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68313" y="287338"/>
            <a:ext cx="4127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latin typeface="Times New Roman" pitchFamily="18" charset="0"/>
              </a:rPr>
              <a:t> </a:t>
            </a:r>
            <a:endParaRPr lang="ru-RU" sz="7200" b="1">
              <a:solidFill>
                <a:srgbClr val="5A555B"/>
              </a:solidFill>
              <a:latin typeface="Times New Roman" pitchFamily="18" charset="0"/>
            </a:endParaRPr>
          </a:p>
        </p:txBody>
      </p:sp>
      <p:pic>
        <p:nvPicPr>
          <p:cNvPr id="2064" name="Picture 16" descr="94371909_large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140200" y="476250"/>
            <a:ext cx="4857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</a:rPr>
              <a:t>Вязание на спицах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02" name="Picture 14" descr="1244481961_3-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303" name="Picture 15" descr="466365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17608">
            <a:off x="2870200" y="915988"/>
            <a:ext cx="2057400" cy="2593975"/>
          </a:xfrm>
          <a:prstGeom prst="rect">
            <a:avLst/>
          </a:prstGeom>
          <a:noFill/>
        </p:spPr>
      </p:pic>
      <p:pic>
        <p:nvPicPr>
          <p:cNvPr id="12304" name="Picture 16" descr="1265722856_z2-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11934">
            <a:off x="5148263" y="620713"/>
            <a:ext cx="3817937" cy="2679700"/>
          </a:xfrm>
          <a:prstGeom prst="rect">
            <a:avLst/>
          </a:prstGeom>
          <a:noFill/>
        </p:spPr>
      </p:pic>
      <p:pic>
        <p:nvPicPr>
          <p:cNvPr id="12305" name="Picture 17" descr="Jordan_Rudolf_A_Man_Seated_in_A_Doorway_Knitting_With_His_Dog_1837_Oil_on_Canvas-larg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52612">
            <a:off x="2771775" y="3644900"/>
            <a:ext cx="2432050" cy="2736850"/>
          </a:xfrm>
          <a:prstGeom prst="rect">
            <a:avLst/>
          </a:prstGeom>
          <a:noFill/>
        </p:spPr>
      </p:pic>
      <p:pic>
        <p:nvPicPr>
          <p:cNvPr id="12306" name="Picture 18" descr="75361224_large_33710748_Maykl_Anker_18491927_Molodaya_devushka_s_vyazanie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45380">
            <a:off x="395288" y="3284538"/>
            <a:ext cx="2044700" cy="2708275"/>
          </a:xfrm>
          <a:prstGeom prst="rect">
            <a:avLst/>
          </a:prstGeom>
          <a:noFill/>
        </p:spPr>
      </p:pic>
      <p:pic>
        <p:nvPicPr>
          <p:cNvPr id="12307" name="Picture 19" descr="475167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634331">
            <a:off x="5364163" y="3644900"/>
            <a:ext cx="3022600" cy="2266950"/>
          </a:xfrm>
          <a:prstGeom prst="rect">
            <a:avLst/>
          </a:prstGeom>
          <a:noFill/>
        </p:spPr>
      </p:pic>
      <p:pic>
        <p:nvPicPr>
          <p:cNvPr id="12308" name="Picture 20" descr="MC900356487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83488" y="5049838"/>
            <a:ext cx="1560512" cy="1808162"/>
          </a:xfrm>
          <a:prstGeom prst="rect">
            <a:avLst/>
          </a:prstGeom>
          <a:noFill/>
        </p:spPr>
      </p:pic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0" y="-171450"/>
            <a:ext cx="4464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</a:rPr>
              <a:t>История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771775" y="314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rgbClr val="5A555B"/>
              </a:solidFill>
            </a:endParaRPr>
          </a:p>
        </p:txBody>
      </p:sp>
      <p:pic>
        <p:nvPicPr>
          <p:cNvPr id="6171" name="Picture 27" descr="93635484_pryazhadlyaruchnogovyazaniya"/>
          <p:cNvPicPr>
            <a:picLocks noChangeAspect="1" noChangeArrowheads="1"/>
          </p:cNvPicPr>
          <p:nvPr/>
        </p:nvPicPr>
        <p:blipFill>
          <a:blip r:embed="rId2" cstate="email">
            <a:lum bright="-48000" contrast="-7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72" name="Picture 28" descr="5a239215e5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81640">
            <a:off x="539750" y="3573463"/>
            <a:ext cx="2492375" cy="2854325"/>
          </a:xfrm>
          <a:prstGeom prst="rect">
            <a:avLst/>
          </a:prstGeom>
          <a:noFill/>
        </p:spPr>
      </p:pic>
      <p:pic>
        <p:nvPicPr>
          <p:cNvPr id="6173" name="Picture 29" descr="92832019_3424885_Eugene_de_Blaas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72204">
            <a:off x="3203575" y="3933825"/>
            <a:ext cx="1949450" cy="2638425"/>
          </a:xfrm>
          <a:prstGeom prst="rect">
            <a:avLst/>
          </a:prstGeom>
          <a:noFill/>
        </p:spPr>
      </p:pic>
      <p:pic>
        <p:nvPicPr>
          <p:cNvPr id="6174" name="Picture 30" descr="%D0%B8%D1%81%D1%82%D0%BE%D1%80%D0%B8%D1%8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585804">
            <a:off x="395288" y="476250"/>
            <a:ext cx="2647950" cy="2781300"/>
          </a:xfrm>
          <a:prstGeom prst="rect">
            <a:avLst/>
          </a:prstGeom>
          <a:noFill/>
        </p:spPr>
      </p:pic>
      <p:pic>
        <p:nvPicPr>
          <p:cNvPr id="6175" name="Picture 31" descr="375px-Shepherd_Sitting_U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647930">
            <a:off x="3348038" y="765175"/>
            <a:ext cx="1828800" cy="2921000"/>
          </a:xfrm>
          <a:prstGeom prst="rect">
            <a:avLst/>
          </a:prstGeom>
          <a:noFill/>
        </p:spPr>
      </p:pic>
      <p:pic>
        <p:nvPicPr>
          <p:cNvPr id="6176" name="Picture 32" descr="87a2eda3c2242b5486f7da8a1ea5d79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643068">
            <a:off x="5364163" y="1196975"/>
            <a:ext cx="3094037" cy="2060575"/>
          </a:xfrm>
          <a:prstGeom prst="rect">
            <a:avLst/>
          </a:prstGeom>
          <a:noFill/>
        </p:spPr>
      </p:pic>
      <p:pic>
        <p:nvPicPr>
          <p:cNvPr id="6177" name="Picture 33" descr="catalog-8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607990">
            <a:off x="5508625" y="3500438"/>
            <a:ext cx="2668588" cy="266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21" name="Picture 9" descr="83276174_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4841875"/>
            <a:ext cx="3024187" cy="2016125"/>
          </a:xfrm>
          <a:prstGeom prst="rect">
            <a:avLst/>
          </a:prstGeom>
          <a:noFill/>
        </p:spPr>
      </p:pic>
      <p:pic>
        <p:nvPicPr>
          <p:cNvPr id="13325" name="Picture 13" descr="75767555_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3100"/>
            <a:ext cx="1595438" cy="3644900"/>
          </a:xfrm>
          <a:prstGeom prst="rect">
            <a:avLst/>
          </a:prstGeom>
          <a:noFill/>
        </p:spPr>
      </p:pic>
      <p:pic>
        <p:nvPicPr>
          <p:cNvPr id="13329" name="Picture 17" descr="66373638_vqq1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178050" cy="3213100"/>
          </a:xfrm>
          <a:prstGeom prst="rect">
            <a:avLst/>
          </a:prstGeom>
          <a:noFill/>
        </p:spPr>
      </p:pic>
      <p:pic>
        <p:nvPicPr>
          <p:cNvPr id="13332" name="Picture 20" descr="0fe6bfa554b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0"/>
            <a:ext cx="2117725" cy="3248025"/>
          </a:xfrm>
          <a:prstGeom prst="rect">
            <a:avLst/>
          </a:prstGeom>
          <a:noFill/>
        </p:spPr>
      </p:pic>
      <p:pic>
        <p:nvPicPr>
          <p:cNvPr id="13334" name="Picture 22" descr="74117399_51560087_0d736a0440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73825" y="3860800"/>
            <a:ext cx="2670175" cy="2997200"/>
          </a:xfrm>
          <a:prstGeom prst="rect">
            <a:avLst/>
          </a:prstGeom>
          <a:noFill/>
        </p:spPr>
      </p:pic>
      <p:pic>
        <p:nvPicPr>
          <p:cNvPr id="13336" name="Picture 24" descr="79719489_large_IMAGE002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3744913"/>
            <a:ext cx="2163763" cy="3113087"/>
          </a:xfrm>
          <a:prstGeom prst="rect">
            <a:avLst/>
          </a:prstGeom>
          <a:noFill/>
        </p:spPr>
      </p:pic>
      <p:pic>
        <p:nvPicPr>
          <p:cNvPr id="13338" name="Picture 26" descr="80873961_large_Varezhki_Novaya_tehnika_vyazaniya_3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34288" y="1700213"/>
            <a:ext cx="1509712" cy="2176462"/>
          </a:xfrm>
          <a:prstGeom prst="rect">
            <a:avLst/>
          </a:prstGeom>
          <a:noFill/>
        </p:spPr>
      </p:pic>
      <p:pic>
        <p:nvPicPr>
          <p:cNvPr id="13340" name="Picture 28" descr="1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68538" y="3213100"/>
            <a:ext cx="2309812" cy="1630363"/>
          </a:xfrm>
          <a:prstGeom prst="rect">
            <a:avLst/>
          </a:prstGeom>
          <a:noFill/>
        </p:spPr>
      </p:pic>
      <p:pic>
        <p:nvPicPr>
          <p:cNvPr id="13342" name="Picture 30" descr="Luhta,%20%D1%82%D0%B5%D0%BC%D0%BD%D0%BE-%D1%81%D0%B8%D0%BD%D0%B8%D0%B5%20%D0%B2%D1%8F%D0%B7%D0%B0%D0%BD%D1%8B%D0%B5%20%D0%B2%D0%B0%D1%80%D0%B5%D0%B6%D0%BA%D0%B8%20%D1%81%20%D1%83%D0%B7%D0%BE%D1%80%D0%BE%D0%BC-thumb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07250" y="0"/>
            <a:ext cx="1936750" cy="1936750"/>
          </a:xfrm>
          <a:prstGeom prst="rect">
            <a:avLst/>
          </a:prstGeom>
          <a:noFill/>
        </p:spPr>
      </p:pic>
      <p:pic>
        <p:nvPicPr>
          <p:cNvPr id="13345" name="Picture 33" descr="72473706_shap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27763" y="1844675"/>
            <a:ext cx="1670050" cy="2041525"/>
          </a:xfrm>
          <a:prstGeom prst="rect">
            <a:avLst/>
          </a:prstGeom>
          <a:noFill/>
        </p:spPr>
      </p:pic>
      <p:pic>
        <p:nvPicPr>
          <p:cNvPr id="13347" name="Picture 35" descr="77400823_3720816_shapka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4213" y="2997200"/>
            <a:ext cx="1633537" cy="1855788"/>
          </a:xfrm>
          <a:prstGeom prst="rect">
            <a:avLst/>
          </a:prstGeom>
          <a:noFill/>
        </p:spPr>
      </p:pic>
      <p:pic>
        <p:nvPicPr>
          <p:cNvPr id="13349" name="Picture 37" descr="sharf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4663" y="0"/>
            <a:ext cx="3024187" cy="2135188"/>
          </a:xfrm>
          <a:prstGeom prst="rect">
            <a:avLst/>
          </a:prstGeom>
          <a:noFill/>
        </p:spPr>
      </p:pic>
      <p:pic>
        <p:nvPicPr>
          <p:cNvPr id="13350" name="Picture 38" descr="i-88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284663" y="1773238"/>
            <a:ext cx="1943100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Вязание спицами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7" name="Picture 11" descr="Спицы. Обычные прямые спицы Обычно используются для вязания жакетов и других крупных вещей. Такие спицы имеют один заостренный конец, на втором находится ограничитель, который не дает петлям сползать. Чулочные спицы Спицы с двумя остриями. Их обычно продают по 5 штук и используют для вязания по кругу (носки, варежки и т.д.). Круговые спицы Это две спицы, соединенные пластмассовой леской между собо. Их можно использовать как для вязания мелких деталей (бейки, горловины, воротники), так и при вязании по кругу или для создания крупных объемных вещей (таким образом вязаное полотно не нужно держать на спице, и руки получают меньше нагрузки)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82844147_1327694028_13"/>
          <p:cNvPicPr>
            <a:picLocks noChangeAspect="1" noChangeArrowheads="1"/>
          </p:cNvPicPr>
          <p:nvPr/>
        </p:nvPicPr>
        <p:blipFill>
          <a:blip r:embed="rId3" cstate="email">
            <a:lum bright="-2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8313" y="744538"/>
            <a:ext cx="5557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7416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u="sng">
                <a:solidFill>
                  <a:schemeClr val="bg1"/>
                </a:solidFill>
                <a:latin typeface="Times New Roman" pitchFamily="18" charset="0"/>
              </a:rPr>
              <a:t>Шерсть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 — самая распространённая и тёплая пряжа, получаемая от овцы, козы, ламы, верблюда,  и кролика (ангорка). Используется для изготовления любой одежды.</a:t>
            </a:r>
          </a:p>
          <a:p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23850" y="1052513"/>
            <a:ext cx="83994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u="sng">
                <a:solidFill>
                  <a:schemeClr val="bg1"/>
                </a:solidFill>
                <a:latin typeface="Times New Roman" pitchFamily="18" charset="0"/>
              </a:rPr>
              <a:t>Шёлк 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— чаще всего можно встретить в смеси с шерстью или растительными материалами, но встречается и пряжа из 100 % шёлка.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00050" y="420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2276475"/>
            <a:ext cx="7561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u="sng">
                <a:solidFill>
                  <a:schemeClr val="bg1"/>
                </a:solidFill>
                <a:latin typeface="Times New Roman" pitchFamily="18" charset="0"/>
              </a:rPr>
              <a:t>Хлопок </a:t>
            </a:r>
            <a:r>
              <a:rPr lang="ru-RU" b="1">
                <a:solidFill>
                  <a:srgbClr val="FFFF97"/>
                </a:solidFill>
                <a:latin typeface="Times New Roman" pitchFamily="18" charset="0"/>
              </a:rPr>
              <a:t>— пряжа также растительного происхождения. Бывает блестящей и  матовой. Их отличие в насыщенности окраски и носкости.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50825" y="3213100"/>
            <a:ext cx="88931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u="sng">
                <a:solidFill>
                  <a:schemeClr val="bg1"/>
                </a:solidFill>
                <a:latin typeface="Times New Roman" pitchFamily="18" charset="0"/>
              </a:rPr>
              <a:t>Лён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 </a:t>
            </a:r>
            <a:r>
              <a:rPr lang="ru-RU" b="1">
                <a:solidFill>
                  <a:srgbClr val="FFFF97"/>
                </a:solidFill>
                <a:latin typeface="Times New Roman" pitchFamily="18" charset="0"/>
              </a:rPr>
              <a:t>— пряжа растительного происхождения, получаемая из стеблей одноимённого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>
                <a:solidFill>
                  <a:srgbClr val="FFFF97"/>
                </a:solidFill>
                <a:latin typeface="Times New Roman" pitchFamily="18" charset="0"/>
              </a:rPr>
              <a:t>растения. Используется преимущественно для летней одежды.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68313" y="3933825"/>
            <a:ext cx="8431212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u="sng">
                <a:solidFill>
                  <a:schemeClr val="bg1"/>
                </a:solidFill>
                <a:latin typeface="Times New Roman" pitchFamily="18" charset="0"/>
              </a:rPr>
              <a:t>Вискоза</a:t>
            </a:r>
            <a:r>
              <a:rPr lang="ru-RU" sz="2000" b="1" u="sng">
                <a:solidFill>
                  <a:srgbClr val="FFFF97"/>
                </a:solidFill>
                <a:latin typeface="Times New Roman" pitchFamily="18" charset="0"/>
              </a:rPr>
              <a:t> </a:t>
            </a:r>
            <a:r>
              <a:rPr lang="ru-RU" b="1">
                <a:solidFill>
                  <a:srgbClr val="FFFF97"/>
                </a:solidFill>
                <a:latin typeface="Times New Roman" pitchFamily="18" charset="0"/>
              </a:rPr>
              <a:t>— самое первое искусственное волокно. Высокая интенсивность цвета позволяет создавать изделия ярких расцветок. В пряжу для вязания вискоза входит в составе смесового волокна, обычно с хлопком, а также с шерстью, с мохером, улучшая при этом положительные качества последних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539750" y="6216650"/>
            <a:ext cx="75914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u="sng">
                <a:solidFill>
                  <a:schemeClr val="bg1"/>
                </a:solidFill>
                <a:latin typeface="Times New Roman" pitchFamily="18" charset="0"/>
              </a:rPr>
              <a:t>Акрил</a:t>
            </a:r>
            <a:r>
              <a:rPr lang="ru-RU" b="1" u="sng">
                <a:solidFill>
                  <a:schemeClr val="bg1"/>
                </a:solidFill>
                <a:latin typeface="Times New Roman" pitchFamily="18" charset="0"/>
              </a:rPr>
              <a:t> 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— его преимуществом является объем. За счет объема акрил напоминает на вид шерсть. 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5373688"/>
            <a:ext cx="8604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u="sng">
                <a:solidFill>
                  <a:schemeClr val="bg1"/>
                </a:solidFill>
                <a:latin typeface="Times New Roman" pitchFamily="18" charset="0"/>
              </a:rPr>
              <a:t>Нейлон и лайкра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 — как правило, в чистом виде не используются. Используются в смесях с натуральными и синтетическими пряжами для придания им эластичности.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6000" b="1">
                <a:solidFill>
                  <a:srgbClr val="5A555B"/>
                </a:solidFill>
                <a:latin typeface="Times New Roman" pitchFamily="18" charset="0"/>
              </a:rPr>
              <a:t>Важные мелочи</a:t>
            </a:r>
            <a:r>
              <a:rPr lang="ru-RU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0788" y="1557338"/>
            <a:ext cx="2386012" cy="4568825"/>
          </a:xfrm>
        </p:spPr>
        <p:txBody>
          <a:bodyPr/>
          <a:lstStyle/>
          <a:p>
            <a:endParaRPr lang="ru-RU"/>
          </a:p>
        </p:txBody>
      </p:sp>
      <p:pic>
        <p:nvPicPr>
          <p:cNvPr id="14341" name="Picture 5" descr="bulavs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75739">
            <a:off x="250825" y="1125538"/>
            <a:ext cx="2016125" cy="2016125"/>
          </a:xfrm>
          <a:prstGeom prst="rect">
            <a:avLst/>
          </a:prstGeom>
          <a:noFill/>
        </p:spPr>
      </p:pic>
      <p:pic>
        <p:nvPicPr>
          <p:cNvPr id="14343" name="Picture 7" descr="n-210_en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45131">
            <a:off x="3708400" y="3141663"/>
            <a:ext cx="1357313" cy="2728912"/>
          </a:xfrm>
          <a:prstGeom prst="rect">
            <a:avLst/>
          </a:prstGeom>
          <a:noFill/>
        </p:spPr>
      </p:pic>
      <p:pic>
        <p:nvPicPr>
          <p:cNvPr id="14345" name="Picture 9" descr="Fiskars8599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30314">
            <a:off x="2195513" y="1341438"/>
            <a:ext cx="2809875" cy="1450975"/>
          </a:xfrm>
          <a:prstGeom prst="rect">
            <a:avLst/>
          </a:prstGeom>
          <a:noFill/>
        </p:spPr>
      </p:pic>
      <p:pic>
        <p:nvPicPr>
          <p:cNvPr id="14347" name="Picture 11" descr="2bcd029336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721891">
            <a:off x="539750" y="3500438"/>
            <a:ext cx="2951163" cy="1671637"/>
          </a:xfrm>
          <a:prstGeom prst="rect">
            <a:avLst/>
          </a:prstGeom>
          <a:noFill/>
        </p:spPr>
      </p:pic>
      <p:pic>
        <p:nvPicPr>
          <p:cNvPr id="14349" name="Picture 13" descr="kramer-ri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552075">
            <a:off x="6156325" y="2997200"/>
            <a:ext cx="2482850" cy="1489075"/>
          </a:xfrm>
          <a:prstGeom prst="rect">
            <a:avLst/>
          </a:prstGeom>
          <a:noFill/>
        </p:spPr>
      </p:pic>
      <p:pic>
        <p:nvPicPr>
          <p:cNvPr id="14351" name="Picture 15" descr="instr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683670">
            <a:off x="5148263" y="1341438"/>
            <a:ext cx="2016125" cy="1685925"/>
          </a:xfrm>
          <a:prstGeom prst="rect">
            <a:avLst/>
          </a:prstGeom>
          <a:noFill/>
        </p:spPr>
      </p:pic>
      <p:pic>
        <p:nvPicPr>
          <p:cNvPr id="14353" name="Picture 17" descr="%D1%81%D0%BC%20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589158">
            <a:off x="5651500" y="4797425"/>
            <a:ext cx="1727200" cy="1673225"/>
          </a:xfrm>
          <a:prstGeom prst="rect">
            <a:avLst/>
          </a:prstGeom>
          <a:noFill/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 rot="-738831">
            <a:off x="5580063" y="6165850"/>
            <a:ext cx="334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5A555B"/>
                </a:solidFill>
                <a:latin typeface="Times New Roman" pitchFamily="18" charset="0"/>
              </a:rPr>
              <a:t>Сантиметровая лента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 rot="-696815">
            <a:off x="2339975" y="2636838"/>
            <a:ext cx="156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5A555B"/>
                </a:solidFill>
                <a:latin typeface="Times New Roman" pitchFamily="18" charset="0"/>
              </a:rPr>
              <a:t>Ножницы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 rot="-720107">
            <a:off x="827088" y="2997200"/>
            <a:ext cx="1379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5A555B"/>
                </a:solidFill>
                <a:latin typeface="Times New Roman" pitchFamily="18" charset="0"/>
              </a:rPr>
              <a:t>Булавки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 rot="-767202">
            <a:off x="4284663" y="5949950"/>
            <a:ext cx="96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5A555B"/>
                </a:solidFill>
                <a:latin typeface="Times New Roman" pitchFamily="18" charset="0"/>
              </a:rPr>
              <a:t>Иглы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 rot="-477705">
            <a:off x="5219700" y="2708275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5A555B"/>
                </a:solidFill>
                <a:latin typeface="Times New Roman" pitchFamily="18" charset="0"/>
              </a:rPr>
              <a:t>Счетчик рядов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 rot="-735577">
            <a:off x="323850" y="5157788"/>
            <a:ext cx="3779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5A555B"/>
                </a:solidFill>
                <a:latin typeface="Times New Roman" pitchFamily="18" charset="0"/>
              </a:rPr>
              <a:t>Пластмассовые наконечники для спиц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 rot="-700984">
            <a:off x="5570538" y="4221163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5A555B"/>
                </a:solidFill>
                <a:latin typeface="Times New Roman" pitchFamily="18" charset="0"/>
              </a:rPr>
              <a:t>Маркировочные кольца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Важные мелочи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5</cp:revision>
  <dcterms:created xsi:type="dcterms:W3CDTF">2013-11-28T18:18:19Z</dcterms:created>
  <dcterms:modified xsi:type="dcterms:W3CDTF">2014-08-03T09:16:43Z</dcterms:modified>
</cp:coreProperties>
</file>