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1" r:id="rId2"/>
    <p:sldId id="302" r:id="rId3"/>
    <p:sldId id="256" r:id="rId4"/>
    <p:sldId id="265" r:id="rId5"/>
    <p:sldId id="259" r:id="rId6"/>
    <p:sldId id="267" r:id="rId7"/>
    <p:sldId id="300" r:id="rId8"/>
    <p:sldId id="269" r:id="rId9"/>
    <p:sldId id="270" r:id="rId10"/>
    <p:sldId id="271" r:id="rId11"/>
    <p:sldId id="272" r:id="rId12"/>
    <p:sldId id="282" r:id="rId13"/>
    <p:sldId id="283" r:id="rId14"/>
    <p:sldId id="284" r:id="rId15"/>
    <p:sldId id="286" r:id="rId16"/>
    <p:sldId id="287" r:id="rId17"/>
    <p:sldId id="275" r:id="rId18"/>
    <p:sldId id="289" r:id="rId19"/>
    <p:sldId id="288" r:id="rId20"/>
    <p:sldId id="291" r:id="rId21"/>
    <p:sldId id="294" r:id="rId22"/>
    <p:sldId id="292" r:id="rId23"/>
    <p:sldId id="293" r:id="rId24"/>
    <p:sldId id="295" r:id="rId25"/>
    <p:sldId id="298" r:id="rId26"/>
    <p:sldId id="281" r:id="rId27"/>
    <p:sldId id="29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D58F4-B163-4D8A-A084-0C318B1D559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70CB2-06E6-4CDA-A6D8-4EB1DF20B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695325"/>
            <a:ext cx="0" cy="0"/>
          </a:xfrm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сс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source=images&amp;cd=&amp;cad=rja&amp;docid=M3c8lEMOwx6O8M&amp;tbnid=2q7Ju_zC7GQCsM:&amp;ved=0CAgQjRwwAA&amp;url=http://all-minerals.ru/magmaticheskie-gornye-porody-tekstura-struktura-i-proisxozhdenie/&amp;ei=YhZxUujHIKqe4gT7koDoDg&amp;psig=AFQjCNHAWguZAeZciE8Sp0b4jTO8J-_mCg&amp;ust=1383229410577862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frm=1&amp;source=images&amp;cd=&amp;cad=rja&amp;docid=xCdWEW7g8j4P6M&amp;tbnid=0KA9wysi9HUzNM:&amp;ved=&amp;url=http://www.onegeology.org/extra/kids/russian/igneous.html&amp;ei=2BhxUqDQHYOz4ATN_4HICw&amp;bvm=bv.55617003,d.bGE&amp;psig=AFQjCNFUkana3Io8kBgRIlSoocZfbOIpFQ&amp;ust=138323004069311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frm=1&amp;source=images&amp;cd=&amp;cad=rja&amp;docid=aSogFWZmfdpTgM&amp;tbnid=u6quCa5MdZLPfM:&amp;ved=&amp;url=http://www.ammonit.ru/text/331.htm&amp;ei=2BhxUqDQHYOz4ATN_4HICw&amp;bvm=bv.55617003,d.bGE&amp;psig=AFQjCNFUkana3Io8kBgRIlSoocZfbOIpFQ&amp;ust=138323004069311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1 варианта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6115064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А,В</a:t>
            </a:r>
          </a:p>
          <a:p>
            <a:pPr marL="514350" indent="-514350">
              <a:buAutoNum type="arabicParenR"/>
            </a:pPr>
            <a:r>
              <a:rPr lang="ru-RU" dirty="0" smtClean="0"/>
              <a:t>А</a:t>
            </a:r>
          </a:p>
          <a:p>
            <a:pPr marL="514350" indent="-514350">
              <a:buAutoNum type="arabicParenR"/>
            </a:pPr>
            <a:r>
              <a:rPr lang="ru-RU" dirty="0" smtClean="0"/>
              <a:t>А</a:t>
            </a:r>
          </a:p>
          <a:p>
            <a:pPr marL="514350" indent="-514350">
              <a:buAutoNum type="arabicParenR"/>
            </a:pPr>
            <a:r>
              <a:rPr lang="ru-RU" dirty="0" smtClean="0"/>
              <a:t>В</a:t>
            </a:r>
          </a:p>
          <a:p>
            <a:pPr marL="514350" indent="-514350">
              <a:buAutoNum type="arabicParenR"/>
            </a:pP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571612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Если правильно 2 ответа – оценка «2» </a:t>
            </a:r>
          </a:p>
          <a:p>
            <a:pPr>
              <a:buNone/>
            </a:pPr>
            <a:r>
              <a:rPr lang="ru-RU" sz="2400" dirty="0" smtClean="0"/>
              <a:t>Если правильно 3 ответа – оценка «3»</a:t>
            </a:r>
          </a:p>
          <a:p>
            <a:pPr>
              <a:buNone/>
            </a:pPr>
            <a:r>
              <a:rPr lang="ru-RU" sz="2400" dirty="0" smtClean="0"/>
              <a:t>Правильно 4 ответа – оценка «4»</a:t>
            </a:r>
          </a:p>
          <a:p>
            <a:pPr>
              <a:buNone/>
            </a:pPr>
            <a:r>
              <a:rPr lang="ru-RU" sz="2400" dirty="0" smtClean="0"/>
              <a:t>Правильно 5 ответов – оценка «5»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1476375" y="0"/>
            <a:ext cx="6696075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82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Магматические горные породы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68312" y="1052513"/>
            <a:ext cx="2746365" cy="12969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8000"/>
              </a:gs>
            </a:gsLst>
            <a:path path="rect">
              <a:fillToRect l="100000" b="10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970703"/>
                </a:solidFill>
              </a:rPr>
              <a:t>вулканические</a:t>
            </a:r>
            <a:endParaRPr lang="ru-RU" dirty="0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3492500" y="836613"/>
            <a:ext cx="2160588" cy="1439862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2"/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300788" y="1052513"/>
            <a:ext cx="2447925" cy="12969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8000"/>
              </a:gs>
            </a:gsLst>
            <a:path path="rect">
              <a:fillToRect r="100000" b="10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970703"/>
                </a:solidFill>
              </a:rPr>
              <a:t>глубинные</a:t>
            </a:r>
            <a:endParaRPr lang="ru-RU" dirty="0"/>
          </a:p>
        </p:txBody>
      </p:sp>
      <p:pic>
        <p:nvPicPr>
          <p:cNvPr id="78856" name="Picture 8" descr="p12_2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420938"/>
            <a:ext cx="3671887" cy="2736850"/>
          </a:xfrm>
          <a:prstGeom prst="rect">
            <a:avLst/>
          </a:prstGeom>
          <a:noFill/>
        </p:spPr>
      </p:pic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971550" y="5229225"/>
            <a:ext cx="7129463" cy="1628775"/>
          </a:xfrm>
          <a:prstGeom prst="cloudCallout">
            <a:avLst>
              <a:gd name="adj1" fmla="val -46773"/>
              <a:gd name="adj2" fmla="val 31384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>
                <a:solidFill>
                  <a:srgbClr val="970703"/>
                </a:solidFill>
              </a:rPr>
              <a:t>Магматические горные породы – это породы образовавшиеся из магмы при ее остывание и затвердевании.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469 0.11464 C -0.56181 -0.01455 -0.51875 -0.14351 -0.46528 -0.15784 C -0.41181 -0.17217 -0.36146 0.00163 -0.28386 0.02797 C -0.20625 0.05432 -0.04723 0.00463 0 5.82852E-6 " pathEditMode="relative" ptsTypes="aaaA">
                                      <p:cBhvr>
                                        <p:cTn id="18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 animBg="1"/>
      <p:bldP spid="78855" grpId="0" animBg="1"/>
      <p:bldP spid="788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7786742" cy="5572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Магма – </a:t>
            </a:r>
            <a:r>
              <a:rPr lang="ru-RU" sz="2400" dirty="0" err="1" smtClean="0"/>
              <a:t>огененно</a:t>
            </a:r>
            <a:r>
              <a:rPr lang="ru-RU" sz="2400" dirty="0" smtClean="0"/>
              <a:t> жидкое расплавленное вещество земных недр, насыщенная газами и парами воды.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505825" cy="4637088"/>
          </a:xfrm>
        </p:spPr>
        <p:txBody>
          <a:bodyPr/>
          <a:lstStyle/>
          <a:p>
            <a:r>
              <a:rPr lang="ru-RU"/>
              <a:t>	</a:t>
            </a:r>
          </a:p>
        </p:txBody>
      </p:sp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468313" y="115888"/>
            <a:ext cx="8228012" cy="13731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389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Осадочные горные породы</a:t>
            </a: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1619250" y="1700213"/>
            <a:ext cx="2520950" cy="935037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осадочные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5148263" y="1557338"/>
            <a:ext cx="2952750" cy="1008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органические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3132138" y="3141663"/>
            <a:ext cx="2376487" cy="11509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CC"/>
              </a:gs>
            </a:gsLst>
            <a:path path="rect">
              <a:fillToRect l="100000" b="10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i="1">
              <a:solidFill>
                <a:srgbClr val="FFFF00"/>
              </a:solidFill>
            </a:endParaRPr>
          </a:p>
          <a:p>
            <a:pPr algn="ctr"/>
            <a:r>
              <a:rPr lang="ru-RU" sz="2400" b="1" i="1">
                <a:solidFill>
                  <a:srgbClr val="FFCC00"/>
                </a:solidFill>
              </a:rPr>
              <a:t>Химические</a:t>
            </a:r>
          </a:p>
          <a:p>
            <a:pPr algn="ctr"/>
            <a:r>
              <a:rPr lang="ru-RU" b="1" i="1">
                <a:solidFill>
                  <a:srgbClr val="FFFF00"/>
                </a:solidFill>
              </a:rPr>
              <a:t>Гипс</a:t>
            </a:r>
          </a:p>
          <a:p>
            <a:pPr algn="ctr"/>
            <a:r>
              <a:rPr lang="ru-RU" b="1" i="1">
                <a:solidFill>
                  <a:srgbClr val="FFFF00"/>
                </a:solidFill>
              </a:rPr>
              <a:t>поваренная соль</a:t>
            </a:r>
            <a:endParaRPr lang="ru-RU" sz="2400" b="1" i="1">
              <a:solidFill>
                <a:srgbClr val="FFFF00"/>
              </a:solidFill>
            </a:endParaRPr>
          </a:p>
          <a:p>
            <a:pPr algn="ctr"/>
            <a:endParaRPr lang="ru-RU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6011863" y="3141663"/>
            <a:ext cx="2376487" cy="1079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CC"/>
              </a:gs>
            </a:gsLst>
            <a:path path="rect">
              <a:fillToRect l="100000" b="10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Уголь, известняк,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мел, ракушечник</a:t>
            </a:r>
          </a:p>
          <a:p>
            <a:pPr algn="ctr"/>
            <a:endParaRPr lang="ru-RU"/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1258888" y="4625975"/>
            <a:ext cx="6156325" cy="2232025"/>
          </a:xfrm>
          <a:prstGeom prst="horizontalScroll">
            <a:avLst>
              <a:gd name="adj" fmla="val 12500"/>
            </a:avLst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Формируются на поверхности Земли при</a:t>
            </a:r>
          </a:p>
          <a:p>
            <a:pPr algn="ctr"/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разрушении пород и минералов,  а также</a:t>
            </a:r>
          </a:p>
          <a:p>
            <a:pPr algn="ctr"/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результате жизнедеятельности или </a:t>
            </a:r>
          </a:p>
          <a:p>
            <a:pPr algn="ctr"/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отмирания организмов.</a:t>
            </a:r>
            <a:endParaRPr lang="ru-RU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395288" y="3141663"/>
            <a:ext cx="2447925" cy="11509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CC"/>
              </a:gs>
            </a:gsLst>
            <a:path path="rect">
              <a:fillToRect l="100000" b="10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 i="1">
              <a:solidFill>
                <a:srgbClr val="FFFF00"/>
              </a:solidFill>
            </a:endParaRPr>
          </a:p>
          <a:p>
            <a:pPr algn="ctr"/>
            <a:r>
              <a:rPr lang="ru-RU" sz="2800" b="1" i="1">
                <a:solidFill>
                  <a:srgbClr val="FFFF00"/>
                </a:solidFill>
              </a:rPr>
              <a:t>Обломочные</a:t>
            </a:r>
          </a:p>
          <a:p>
            <a:pPr algn="ctr"/>
            <a:r>
              <a:rPr lang="ru-RU" b="1" i="1">
                <a:solidFill>
                  <a:srgbClr val="FFFF00"/>
                </a:solidFill>
              </a:rPr>
              <a:t>Песок, пемза, </a:t>
            </a:r>
          </a:p>
          <a:p>
            <a:pPr algn="ctr"/>
            <a:r>
              <a:rPr lang="ru-RU" b="1" i="1">
                <a:solidFill>
                  <a:srgbClr val="FFFF00"/>
                </a:solidFill>
              </a:rPr>
              <a:t>глина</a:t>
            </a:r>
          </a:p>
          <a:p>
            <a:pPr algn="ctr"/>
            <a:endParaRPr lang="ru-RU"/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>
            <a:off x="2627313" y="1268413"/>
            <a:ext cx="485775" cy="4000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4" name="AutoShape 14"/>
          <p:cNvSpPr>
            <a:spLocks noChangeArrowheads="1"/>
          </p:cNvSpPr>
          <p:nvPr/>
        </p:nvSpPr>
        <p:spPr bwMode="auto">
          <a:xfrm>
            <a:off x="6443663" y="1196975"/>
            <a:ext cx="485775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5" name="AutoShape 15"/>
          <p:cNvSpPr>
            <a:spLocks noChangeArrowheads="1"/>
          </p:cNvSpPr>
          <p:nvPr/>
        </p:nvSpPr>
        <p:spPr bwMode="auto">
          <a:xfrm>
            <a:off x="827088" y="2060575"/>
            <a:ext cx="649287" cy="1081088"/>
          </a:xfrm>
          <a:prstGeom prst="curvedRightArrow">
            <a:avLst>
              <a:gd name="adj1" fmla="val 33301"/>
              <a:gd name="adj2" fmla="val 66602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6" name="AutoShape 16"/>
          <p:cNvSpPr>
            <a:spLocks noChangeArrowheads="1"/>
          </p:cNvSpPr>
          <p:nvPr/>
        </p:nvSpPr>
        <p:spPr bwMode="auto">
          <a:xfrm>
            <a:off x="4284663" y="1989138"/>
            <a:ext cx="733425" cy="1008062"/>
          </a:xfrm>
          <a:prstGeom prst="curvedLeftArrow">
            <a:avLst>
              <a:gd name="adj1" fmla="val 27489"/>
              <a:gd name="adj2" fmla="val 54978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7" name="AutoShape 17"/>
          <p:cNvSpPr>
            <a:spLocks noChangeArrowheads="1"/>
          </p:cNvSpPr>
          <p:nvPr/>
        </p:nvSpPr>
        <p:spPr bwMode="auto">
          <a:xfrm>
            <a:off x="8101013" y="1989138"/>
            <a:ext cx="755650" cy="935037"/>
          </a:xfrm>
          <a:prstGeom prst="curvedLeftArrow">
            <a:avLst>
              <a:gd name="adj1" fmla="val 24748"/>
              <a:gd name="adj2" fmla="val 49496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3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6" grpId="0" animBg="1"/>
      <p:bldP spid="71688" grpId="0" animBg="1"/>
      <p:bldP spid="71690" grpId="0" animBg="1"/>
      <p:bldP spid="71691" grpId="0" animBg="1"/>
      <p:bldP spid="716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1484313"/>
            <a:ext cx="7199313" cy="463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Осадочные  породы обломочного происхождения, скопления обломков горных пород, иногда содержащих остатки растений или остатки раковин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79425"/>
            <a:ext cx="6769100" cy="516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6335712" cy="1657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389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Неорганические горные породы</a:t>
            </a: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250825" y="1412875"/>
            <a:ext cx="2952750" cy="10080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Обломочные</a:t>
            </a:r>
            <a:endParaRPr lang="ru-RU"/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5795963" y="1412875"/>
            <a:ext cx="3024187" cy="10080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Химические</a:t>
            </a:r>
            <a:endParaRPr lang="ru-RU"/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3851275" y="1196975"/>
            <a:ext cx="1368425" cy="863600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904" name="AutoShape 8"/>
          <p:cNvSpPr>
            <a:spLocks noChangeArrowheads="1"/>
          </p:cNvSpPr>
          <p:nvPr/>
        </p:nvSpPr>
        <p:spPr bwMode="auto">
          <a:xfrm>
            <a:off x="179388" y="2924175"/>
            <a:ext cx="4176712" cy="1800225"/>
          </a:xfrm>
          <a:prstGeom prst="wedgeRoundRectCallout">
            <a:avLst>
              <a:gd name="adj1" fmla="val 778"/>
              <a:gd name="adj2" fmla="val -77778"/>
              <a:gd name="adj3" fmla="val 16667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       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Обломочные породы результат разрушения и преобразования горных пород суши.</a:t>
            </a:r>
          </a:p>
          <a:p>
            <a:endParaRPr lang="ru-RU"/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>
            <a:off x="4787900" y="3213100"/>
            <a:ext cx="4176713" cy="3384550"/>
          </a:xfrm>
          <a:prstGeom prst="wedgeRoundRectCallout">
            <a:avLst>
              <a:gd name="adj1" fmla="val -10509"/>
              <a:gd name="adj2" fmla="val -73218"/>
              <a:gd name="adj3" fmla="val 16667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       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Формируются в результате образования осадка при смене условий, например при высыхании водоёмов, вода которых была насыщена какими-то минеральными веществами, скажем, солями.</a:t>
            </a:r>
            <a:endParaRPr lang="ru-RU"/>
          </a:p>
        </p:txBody>
      </p:sp>
      <p:pic>
        <p:nvPicPr>
          <p:cNvPr id="80906" name="Picture 10" descr="di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868863"/>
            <a:ext cx="2951162" cy="17287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nimBg="1"/>
      <p:bldP spid="809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850" y="333375"/>
            <a:ext cx="8569325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</a:pPr>
            <a:r>
              <a:rPr lang="en-GB" sz="2000" i="1" dirty="0" err="1">
                <a:latin typeface="Tahoma" pitchFamily="34" charset="0"/>
              </a:rPr>
              <a:t>Осадочные</a:t>
            </a:r>
            <a:r>
              <a:rPr lang="en-GB" sz="2000" i="1" dirty="0">
                <a:latin typeface="Tahoma" pitchFamily="34" charset="0"/>
              </a:rPr>
              <a:t> </a:t>
            </a:r>
            <a:r>
              <a:rPr lang="en-GB" sz="2000" i="1" dirty="0" err="1">
                <a:latin typeface="Tahoma" pitchFamily="34" charset="0"/>
              </a:rPr>
              <a:t>породы</a:t>
            </a:r>
            <a:r>
              <a:rPr lang="en-GB" sz="2000" i="1" dirty="0">
                <a:latin typeface="Tahoma" pitchFamily="34" charset="0"/>
              </a:rPr>
              <a:t> </a:t>
            </a:r>
            <a:r>
              <a:rPr lang="en-GB" sz="2800" i="1" dirty="0" err="1">
                <a:latin typeface="Tahoma" pitchFamily="34" charset="0"/>
              </a:rPr>
              <a:t>химического</a:t>
            </a:r>
            <a:r>
              <a:rPr lang="en-GB" sz="2800" i="1" dirty="0">
                <a:latin typeface="Tahoma" pitchFamily="34" charset="0"/>
              </a:rPr>
              <a:t> </a:t>
            </a:r>
            <a:r>
              <a:rPr lang="en-GB" sz="2800" i="1" dirty="0" err="1">
                <a:latin typeface="Tahoma" pitchFamily="34" charset="0"/>
              </a:rPr>
              <a:t>происхождения</a:t>
            </a:r>
            <a:r>
              <a:rPr lang="en-GB" dirty="0">
                <a:latin typeface="Tahoma" pitchFamily="34" charset="0"/>
              </a:rPr>
              <a:t> – </a:t>
            </a:r>
            <a:r>
              <a:rPr lang="en-GB" dirty="0" err="1">
                <a:latin typeface="Tahoma" pitchFamily="34" charset="0"/>
              </a:rPr>
              <a:t>это</a:t>
            </a:r>
            <a:r>
              <a:rPr lang="en-GB" dirty="0">
                <a:latin typeface="Tahoma" pitchFamily="34" charset="0"/>
              </a:rPr>
              <a:t> </a:t>
            </a:r>
            <a:r>
              <a:rPr lang="en-GB" dirty="0" err="1">
                <a:latin typeface="Tahoma" pitchFamily="34" charset="0"/>
              </a:rPr>
              <a:t>осадочные</a:t>
            </a:r>
            <a:r>
              <a:rPr lang="en-GB" dirty="0">
                <a:latin typeface="Tahoma" pitchFamily="34" charset="0"/>
              </a:rPr>
              <a:t>  </a:t>
            </a:r>
            <a:r>
              <a:rPr lang="ru-RU" dirty="0">
                <a:latin typeface="Tahoma" pitchFamily="34" charset="0"/>
              </a:rPr>
              <a:t>горные породы</a:t>
            </a:r>
            <a:r>
              <a:rPr lang="en-GB" dirty="0">
                <a:latin typeface="Tahoma" pitchFamily="34" charset="0"/>
              </a:rPr>
              <a:t>,</a:t>
            </a:r>
            <a:r>
              <a:rPr lang="ru-RU" dirty="0">
                <a:latin typeface="Tahoma" pitchFamily="34" charset="0"/>
              </a:rPr>
              <a:t> </a:t>
            </a:r>
            <a:r>
              <a:rPr lang="en-GB" dirty="0" err="1">
                <a:latin typeface="Tahoma" pitchFamily="34" charset="0"/>
              </a:rPr>
              <a:t>образованные</a:t>
            </a:r>
            <a:r>
              <a:rPr lang="en-GB" dirty="0">
                <a:latin typeface="Tahoma" pitchFamily="34" charset="0"/>
              </a:rPr>
              <a:t> </a:t>
            </a:r>
            <a:r>
              <a:rPr lang="en-GB" dirty="0" err="1">
                <a:latin typeface="Tahoma" pitchFamily="34" charset="0"/>
              </a:rPr>
              <a:t>из</a:t>
            </a:r>
            <a:r>
              <a:rPr lang="en-GB" dirty="0">
                <a:latin typeface="Tahoma" pitchFamily="34" charset="0"/>
              </a:rPr>
              <a:t> </a:t>
            </a:r>
            <a:r>
              <a:rPr lang="en-GB" dirty="0" err="1">
                <a:latin typeface="Tahoma" pitchFamily="34" charset="0"/>
              </a:rPr>
              <a:t>химических</a:t>
            </a:r>
            <a:r>
              <a:rPr lang="en-GB" dirty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веществ</a:t>
            </a:r>
            <a:r>
              <a:rPr lang="ru-RU" dirty="0" smtClean="0">
                <a:latin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</a:rPr>
              <a:t>на</a:t>
            </a:r>
            <a:r>
              <a:rPr lang="en-GB" dirty="0" smtClean="0">
                <a:latin typeface="Tahoma" pitchFamily="34" charset="0"/>
              </a:rPr>
              <a:t> </a:t>
            </a:r>
            <a:r>
              <a:rPr lang="en-GB" dirty="0" err="1">
                <a:latin typeface="Tahoma" pitchFamily="34" charset="0"/>
              </a:rPr>
              <a:t>дне</a:t>
            </a:r>
            <a:r>
              <a:rPr lang="ru-RU" dirty="0">
                <a:latin typeface="Tahoma" pitchFamily="34" charset="0"/>
              </a:rPr>
              <a:t> </a:t>
            </a:r>
            <a:r>
              <a:rPr lang="en-GB" dirty="0" err="1">
                <a:latin typeface="Tahoma" pitchFamily="34" charset="0"/>
              </a:rPr>
              <a:t>водоемов</a:t>
            </a:r>
            <a:r>
              <a:rPr lang="en-GB" dirty="0">
                <a:latin typeface="Tahoma" pitchFamily="34" charset="0"/>
              </a:rPr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84313"/>
            <a:ext cx="7127875" cy="482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19242" cy="70448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7358114" cy="514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 rot="10800000" flipV="1">
            <a:off x="107950" y="546329"/>
            <a:ext cx="8786813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GB" sz="2000" b="1" i="1" u="sng" dirty="0" smtClean="0">
                <a:latin typeface="Tahoma" pitchFamily="34" charset="0"/>
              </a:rPr>
              <a:t> </a:t>
            </a:r>
            <a:r>
              <a:rPr lang="ru-RU" sz="2000" b="1" i="1" u="sng" dirty="0" err="1" smtClean="0">
                <a:latin typeface="Tahoma" pitchFamily="34" charset="0"/>
              </a:rPr>
              <a:t>П</a:t>
            </a:r>
            <a:r>
              <a:rPr lang="en-GB" sz="2000" b="1" i="1" u="sng" dirty="0" err="1" smtClean="0">
                <a:latin typeface="Tahoma" pitchFamily="34" charset="0"/>
              </a:rPr>
              <a:t>ороды</a:t>
            </a:r>
            <a:r>
              <a:rPr lang="en-GB" sz="2000" b="1" i="1" u="sng" dirty="0" smtClean="0">
                <a:latin typeface="Tahoma" pitchFamily="34" charset="0"/>
              </a:rPr>
              <a:t> </a:t>
            </a:r>
            <a:r>
              <a:rPr lang="en-GB" sz="2800" b="1" i="1" u="sng" dirty="0" err="1" smtClean="0">
                <a:latin typeface="Tahoma" pitchFamily="34" charset="0"/>
              </a:rPr>
              <a:t>органического</a:t>
            </a:r>
            <a:r>
              <a:rPr lang="en-GB" sz="2800" b="1" i="1" u="sng" dirty="0" smtClean="0">
                <a:latin typeface="Tahoma" pitchFamily="34" charset="0"/>
              </a:rPr>
              <a:t> </a:t>
            </a:r>
            <a:r>
              <a:rPr lang="en-GB" sz="2800" b="1" i="1" u="sng" dirty="0" err="1" smtClean="0">
                <a:latin typeface="Tahoma" pitchFamily="34" charset="0"/>
              </a:rPr>
              <a:t>происхождения</a:t>
            </a:r>
            <a:r>
              <a:rPr lang="en-GB" sz="2000" dirty="0" smtClean="0">
                <a:latin typeface="Tahoma" pitchFamily="34" charset="0"/>
              </a:rPr>
              <a:t> – </a:t>
            </a:r>
            <a:r>
              <a:rPr lang="en-GB" sz="2000" dirty="0" err="1" smtClean="0">
                <a:latin typeface="Tahoma" pitchFamily="34" charset="0"/>
              </a:rPr>
              <a:t>это</a:t>
            </a:r>
            <a:r>
              <a:rPr lang="en-GB" sz="2000" dirty="0" smtClean="0">
                <a:latin typeface="Tahoma" pitchFamily="34" charset="0"/>
              </a:rPr>
              <a:t> </a:t>
            </a:r>
            <a:r>
              <a:rPr lang="en-GB" sz="2000" dirty="0" err="1" smtClean="0">
                <a:latin typeface="Tahoma" pitchFamily="34" charset="0"/>
              </a:rPr>
              <a:t>породы</a:t>
            </a:r>
            <a:r>
              <a:rPr lang="en-GB" sz="2000" dirty="0" smtClean="0">
                <a:latin typeface="Tahoma" pitchFamily="34" charset="0"/>
              </a:rPr>
              <a:t>, </a:t>
            </a:r>
            <a:r>
              <a:rPr lang="en-GB" sz="2000" dirty="0" err="1" smtClean="0">
                <a:latin typeface="Tahoma" pitchFamily="34" charset="0"/>
              </a:rPr>
              <a:t>образованные</a:t>
            </a:r>
            <a:r>
              <a:rPr lang="en-GB" sz="2000" dirty="0" smtClean="0">
                <a:latin typeface="Tahoma" pitchFamily="34" charset="0"/>
              </a:rPr>
              <a:t> </a:t>
            </a:r>
            <a:r>
              <a:rPr lang="en-GB" sz="2000" dirty="0" err="1" smtClean="0">
                <a:latin typeface="Tahoma" pitchFamily="34" charset="0"/>
              </a:rPr>
              <a:t>из</a:t>
            </a:r>
            <a:r>
              <a:rPr lang="en-GB" sz="2000" dirty="0" smtClean="0">
                <a:latin typeface="Tahoma" pitchFamily="34" charset="0"/>
              </a:rPr>
              <a:t> </a:t>
            </a:r>
            <a:r>
              <a:rPr lang="en-GB" sz="2000" dirty="0" err="1" smtClean="0">
                <a:latin typeface="Tahoma" pitchFamily="34" charset="0"/>
              </a:rPr>
              <a:t>разложившихся</a:t>
            </a:r>
            <a:r>
              <a:rPr lang="en-GB" sz="2000" dirty="0" smtClean="0">
                <a:latin typeface="Tahoma" pitchFamily="34" charset="0"/>
              </a:rPr>
              <a:t> </a:t>
            </a:r>
            <a:r>
              <a:rPr lang="en-GB" sz="2000" dirty="0" err="1" smtClean="0">
                <a:latin typeface="Tahoma" pitchFamily="34" charset="0"/>
              </a:rPr>
              <a:t>остатков</a:t>
            </a:r>
            <a:r>
              <a:rPr lang="en-GB" sz="2000" dirty="0" smtClean="0">
                <a:latin typeface="Tahoma" pitchFamily="34" charset="0"/>
              </a:rPr>
              <a:t> </a:t>
            </a:r>
            <a:r>
              <a:rPr lang="en-GB" sz="2000" dirty="0" err="1" smtClean="0">
                <a:latin typeface="Tahoma" pitchFamily="34" charset="0"/>
              </a:rPr>
              <a:t>растений</a:t>
            </a:r>
            <a:r>
              <a:rPr lang="en-GB" sz="2000" dirty="0" smtClean="0">
                <a:latin typeface="Tahoma" pitchFamily="34" charset="0"/>
              </a:rPr>
              <a:t>, </a:t>
            </a:r>
            <a:r>
              <a:rPr lang="en-GB" sz="2000" dirty="0" err="1" smtClean="0">
                <a:latin typeface="Tahoma" pitchFamily="34" charset="0"/>
              </a:rPr>
              <a:t>животных</a:t>
            </a:r>
            <a:r>
              <a:rPr lang="en-GB" sz="2000" dirty="0" smtClean="0"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76250"/>
            <a:ext cx="5905500" cy="561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2 варианта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А,Б,В</a:t>
            </a:r>
          </a:p>
          <a:p>
            <a:pPr marL="514350" indent="-514350">
              <a:buAutoNum type="arabicParenR"/>
            </a:pPr>
            <a:r>
              <a:rPr lang="ru-RU" dirty="0" smtClean="0"/>
              <a:t>А</a:t>
            </a:r>
          </a:p>
          <a:p>
            <a:pPr marL="514350" indent="-514350">
              <a:buAutoNum type="arabicParenR"/>
            </a:pPr>
            <a:r>
              <a:rPr lang="ru-RU" dirty="0" smtClean="0"/>
              <a:t>А</a:t>
            </a:r>
          </a:p>
          <a:p>
            <a:pPr marL="514350" indent="-514350">
              <a:buAutoNum type="arabicParenR"/>
            </a:pPr>
            <a:r>
              <a:rPr lang="ru-RU" dirty="0" smtClean="0"/>
              <a:t>Б</a:t>
            </a:r>
          </a:p>
          <a:p>
            <a:pPr marL="514350" indent="-514350">
              <a:buAutoNum type="arabicParenR"/>
            </a:pP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071802" y="1600201"/>
            <a:ext cx="5614998" cy="2185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Если правильно 2 ответа – оценка «2» </a:t>
            </a:r>
          </a:p>
          <a:p>
            <a:pPr>
              <a:buNone/>
            </a:pPr>
            <a:r>
              <a:rPr lang="ru-RU" sz="2400" dirty="0" smtClean="0"/>
              <a:t>Если правильно 3 ответа – оценка «3»</a:t>
            </a:r>
          </a:p>
          <a:p>
            <a:pPr>
              <a:buNone/>
            </a:pPr>
            <a:r>
              <a:rPr lang="ru-RU" sz="2400" dirty="0" smtClean="0"/>
              <a:t>Правильно 4 ответа – оценка «4»</a:t>
            </a:r>
          </a:p>
          <a:p>
            <a:pPr>
              <a:buNone/>
            </a:pPr>
            <a:r>
              <a:rPr lang="ru-RU" sz="2400" dirty="0" smtClean="0"/>
              <a:t>Правильно 5 ответов – оценка «5»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14487"/>
            <a:ext cx="6840537" cy="4810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28604"/>
            <a:ext cx="8964613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</a:pPr>
            <a:r>
              <a:rPr lang="en-GB" sz="2800" b="1" i="1" dirty="0" err="1">
                <a:latin typeface="Tahoma" pitchFamily="34" charset="0"/>
              </a:rPr>
              <a:t>Метаморфические</a:t>
            </a:r>
            <a:r>
              <a:rPr lang="en-GB" sz="2800" b="1" i="1" dirty="0">
                <a:latin typeface="Tahoma" pitchFamily="34" charset="0"/>
              </a:rPr>
              <a:t> </a:t>
            </a:r>
            <a:r>
              <a:rPr lang="en-GB" sz="2800" b="1" i="1" dirty="0" err="1">
                <a:latin typeface="Tahoma" pitchFamily="34" charset="0"/>
              </a:rPr>
              <a:t>породы</a:t>
            </a:r>
            <a:r>
              <a:rPr lang="en-GB" b="1" i="1" dirty="0">
                <a:latin typeface="Tahoma" pitchFamily="34" charset="0"/>
              </a:rPr>
              <a:t> </a:t>
            </a:r>
            <a:r>
              <a:rPr lang="en-GB" b="1" dirty="0" err="1">
                <a:latin typeface="Tahoma" pitchFamily="34" charset="0"/>
              </a:rPr>
              <a:t>образуются</a:t>
            </a:r>
            <a:r>
              <a:rPr lang="en-GB" b="1" dirty="0">
                <a:latin typeface="Tahoma" pitchFamily="34" charset="0"/>
              </a:rPr>
              <a:t> в </a:t>
            </a:r>
            <a:r>
              <a:rPr lang="en-GB" b="1" dirty="0" err="1">
                <a:latin typeface="Tahoma" pitchFamily="34" charset="0"/>
              </a:rPr>
              <a:t>результат</a:t>
            </a:r>
            <a:r>
              <a:rPr lang="ru-RU" b="1" dirty="0">
                <a:latin typeface="Tahoma" pitchFamily="34" charset="0"/>
              </a:rPr>
              <a:t>е </a:t>
            </a:r>
            <a:r>
              <a:rPr lang="en-GB" b="1" dirty="0" err="1">
                <a:latin typeface="Tahoma" pitchFamily="34" charset="0"/>
              </a:rPr>
              <a:t>изменения</a:t>
            </a:r>
            <a:r>
              <a:rPr lang="en-GB" b="1" dirty="0">
                <a:latin typeface="Tahoma" pitchFamily="34" charset="0"/>
              </a:rPr>
              <a:t> </a:t>
            </a:r>
            <a:r>
              <a:rPr lang="en-GB" b="1" dirty="0" err="1">
                <a:latin typeface="Tahoma" pitchFamily="34" charset="0"/>
              </a:rPr>
              <a:t>осадочных</a:t>
            </a:r>
            <a:r>
              <a:rPr lang="ru-RU" b="1" dirty="0">
                <a:latin typeface="Tahoma" pitchFamily="34" charset="0"/>
              </a:rPr>
              <a:t> </a:t>
            </a:r>
            <a:r>
              <a:rPr lang="en-GB" b="1" dirty="0">
                <a:latin typeface="Tahoma" pitchFamily="34" charset="0"/>
              </a:rPr>
              <a:t>и </a:t>
            </a:r>
            <a:r>
              <a:rPr lang="en-GB" b="1" dirty="0" err="1">
                <a:latin typeface="Tahoma" pitchFamily="34" charset="0"/>
              </a:rPr>
              <a:t>магматических</a:t>
            </a:r>
            <a:r>
              <a:rPr lang="en-GB" b="1" dirty="0">
                <a:latin typeface="Tahoma" pitchFamily="34" charset="0"/>
              </a:rPr>
              <a:t> </a:t>
            </a:r>
            <a:r>
              <a:rPr lang="en-GB" b="1" dirty="0" err="1">
                <a:latin typeface="Tahoma" pitchFamily="34" charset="0"/>
              </a:rPr>
              <a:t>горных</a:t>
            </a:r>
            <a:r>
              <a:rPr lang="en-GB" b="1" dirty="0">
                <a:latin typeface="Tahoma" pitchFamily="34" charset="0"/>
              </a:rPr>
              <a:t> </a:t>
            </a:r>
            <a:r>
              <a:rPr lang="en-GB" b="1" dirty="0" err="1">
                <a:latin typeface="Tahoma" pitchFamily="34" charset="0"/>
              </a:rPr>
              <a:t>пород</a:t>
            </a:r>
            <a:r>
              <a:rPr lang="en-GB" b="1" dirty="0">
                <a:latin typeface="Tahoma" pitchFamily="34" charset="0"/>
              </a:rPr>
              <a:t> </a:t>
            </a:r>
            <a:r>
              <a:rPr lang="en-GB" b="1" dirty="0" err="1">
                <a:latin typeface="Tahoma" pitchFamily="34" charset="0"/>
              </a:rPr>
              <a:t>под</a:t>
            </a:r>
            <a:r>
              <a:rPr lang="en-GB" b="1" dirty="0">
                <a:latin typeface="Tahoma" pitchFamily="34" charset="0"/>
              </a:rPr>
              <a:t> </a:t>
            </a:r>
            <a:r>
              <a:rPr lang="en-GB" b="1" dirty="0" err="1">
                <a:latin typeface="Tahoma" pitchFamily="34" charset="0"/>
              </a:rPr>
              <a:t>воздействием</a:t>
            </a:r>
            <a:r>
              <a:rPr lang="en-GB" b="1" dirty="0">
                <a:latin typeface="Tahoma" pitchFamily="34" charset="0"/>
              </a:rPr>
              <a:t> </a:t>
            </a:r>
            <a:r>
              <a:rPr lang="en-GB" b="1" dirty="0" err="1">
                <a:latin typeface="Tahoma" pitchFamily="34" charset="0"/>
              </a:rPr>
              <a:t>высоких</a:t>
            </a:r>
            <a:r>
              <a:rPr lang="en-GB" b="1" dirty="0">
                <a:latin typeface="Tahoma" pitchFamily="34" charset="0"/>
              </a:rPr>
              <a:t> </a:t>
            </a:r>
            <a:r>
              <a:rPr lang="en-GB" b="1" dirty="0" err="1">
                <a:latin typeface="Tahoma" pitchFamily="34" charset="0"/>
              </a:rPr>
              <a:t>температур</a:t>
            </a:r>
            <a:r>
              <a:rPr lang="en-GB" b="1" dirty="0">
                <a:latin typeface="Tahoma" pitchFamily="34" charset="0"/>
              </a:rPr>
              <a:t> и </a:t>
            </a:r>
            <a:r>
              <a:rPr lang="en-GB" b="1" dirty="0" err="1">
                <a:latin typeface="Tahoma" pitchFamily="34" charset="0"/>
              </a:rPr>
              <a:t>давления</a:t>
            </a:r>
            <a:r>
              <a:rPr lang="en-GB" b="1" dirty="0">
                <a:latin typeface="Tahoma" pitchFamily="34" charset="0"/>
              </a:rPr>
              <a:t> в </a:t>
            </a:r>
            <a:r>
              <a:rPr lang="en-GB" b="1" dirty="0" err="1">
                <a:latin typeface="Tahoma" pitchFamily="34" charset="0"/>
              </a:rPr>
              <a:t>глубинах</a:t>
            </a:r>
            <a:r>
              <a:rPr lang="en-GB" b="1" dirty="0">
                <a:latin typeface="Tahoma" pitchFamily="34" charset="0"/>
              </a:rPr>
              <a:t> </a:t>
            </a:r>
            <a:r>
              <a:rPr lang="en-GB" b="1" dirty="0" err="1">
                <a:latin typeface="Tahoma" pitchFamily="34" charset="0"/>
              </a:rPr>
              <a:t>Земли</a:t>
            </a:r>
            <a:r>
              <a:rPr lang="en-GB" b="1" dirty="0"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04813"/>
            <a:ext cx="8964613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GB" sz="2800" b="1" i="1" u="sng">
                <a:solidFill>
                  <a:srgbClr val="FFFFFF"/>
                </a:solidFill>
                <a:latin typeface="Tahoma" pitchFamily="34" charset="0"/>
              </a:rPr>
              <a:t>Круговорот горных пород</a:t>
            </a:r>
            <a:r>
              <a:rPr lang="en-GB" b="1" i="1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>
                <a:solidFill>
                  <a:srgbClr val="FFFFFF"/>
                </a:solidFill>
                <a:latin typeface="Tahoma" pitchFamily="34" charset="0"/>
              </a:rPr>
              <a:t>–</a:t>
            </a:r>
            <a:r>
              <a:rPr lang="en-GB" b="1" i="1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>
                <a:solidFill>
                  <a:srgbClr val="FFFFFF"/>
                </a:solidFill>
                <a:latin typeface="Tahoma" pitchFamily="34" charset="0"/>
              </a:rPr>
              <a:t>это</a:t>
            </a:r>
            <a:r>
              <a:rPr lang="en-GB" b="1" i="1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GB">
                <a:solidFill>
                  <a:srgbClr val="FFFFFF"/>
                </a:solidFill>
                <a:latin typeface="Tahoma" pitchFamily="34" charset="0"/>
              </a:rPr>
              <a:t>непрерывный процесс превращения одних горных пород в другие.</a:t>
            </a:r>
          </a:p>
        </p:txBody>
      </p:sp>
      <p:pic>
        <p:nvPicPr>
          <p:cNvPr id="317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7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7561263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Метаморфические горные породы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39750" y="1052513"/>
            <a:ext cx="2736850" cy="720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глина</a:t>
            </a:r>
            <a:endParaRPr lang="ru-RU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539750" y="1916113"/>
            <a:ext cx="2843213" cy="8651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известняк</a:t>
            </a:r>
            <a:endParaRPr lang="ru-RU" dirty="0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539750" y="2924175"/>
            <a:ext cx="2808288" cy="720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песчаник</a:t>
            </a:r>
            <a:endParaRPr lang="ru-RU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611188" y="3789363"/>
            <a:ext cx="2736850" cy="720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гранит</a:t>
            </a:r>
            <a:endParaRPr lang="ru-RU"/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>
            <a:off x="3708400" y="1052513"/>
            <a:ext cx="1655763" cy="647700"/>
          </a:xfrm>
          <a:prstGeom prst="rightArrow">
            <a:avLst>
              <a:gd name="adj1" fmla="val 50000"/>
              <a:gd name="adj2" fmla="val 63909"/>
            </a:avLst>
          </a:prstGeom>
          <a:solidFill>
            <a:srgbClr val="FF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3779838" y="2060575"/>
            <a:ext cx="1584325" cy="576263"/>
          </a:xfrm>
          <a:prstGeom prst="rightArrow">
            <a:avLst>
              <a:gd name="adj1" fmla="val 50000"/>
              <a:gd name="adj2" fmla="val 68733"/>
            </a:avLst>
          </a:prstGeom>
          <a:solidFill>
            <a:srgbClr val="FF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3779838" y="2997200"/>
            <a:ext cx="1727200" cy="6477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>
            <a:off x="3851275" y="3933825"/>
            <a:ext cx="1584325" cy="576263"/>
          </a:xfrm>
          <a:prstGeom prst="rightArrow">
            <a:avLst>
              <a:gd name="adj1" fmla="val 50000"/>
              <a:gd name="adj2" fmla="val 68733"/>
            </a:avLst>
          </a:prstGeom>
          <a:solidFill>
            <a:srgbClr val="FF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5724525" y="1052513"/>
            <a:ext cx="2808288" cy="79216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00"/>
                </a:solidFill>
              </a:rPr>
              <a:t>глинистый </a:t>
            </a:r>
          </a:p>
          <a:p>
            <a:pPr algn="ctr"/>
            <a:r>
              <a:rPr lang="ru-RU" sz="2800" b="1">
                <a:solidFill>
                  <a:srgbClr val="FFFF00"/>
                </a:solidFill>
              </a:rPr>
              <a:t>сланец</a:t>
            </a:r>
            <a:endParaRPr lang="ru-RU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5724525" y="1989138"/>
            <a:ext cx="2808288" cy="719137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2"/>
              </a:gs>
            </a:gsLst>
            <a:path path="rect">
              <a:fillToRect l="100000" b="10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мрамор</a:t>
            </a:r>
            <a:endParaRPr lang="ru-RU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5724525" y="2924175"/>
            <a:ext cx="2808288" cy="71913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кварцит</a:t>
            </a:r>
            <a:endParaRPr lang="ru-RU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5724525" y="3789363"/>
            <a:ext cx="2808288" cy="719137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2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гнейс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80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8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80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8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80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8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80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88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70" grpId="0" animBg="1"/>
      <p:bldP spid="88071" grpId="0" animBg="1"/>
      <p:bldP spid="88072" grpId="0" animBg="1"/>
      <p:bldP spid="88077" grpId="0" animBg="1"/>
      <p:bldP spid="88078" grpId="0" animBg="1"/>
      <p:bldP spid="88079" grpId="0" animBg="1"/>
      <p:bldP spid="880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87313"/>
            <a:ext cx="8135938" cy="629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5616575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Использование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горных пород и минералов</a:t>
            </a:r>
          </a:p>
        </p:txBody>
      </p:sp>
      <p:pic>
        <p:nvPicPr>
          <p:cNvPr id="89093" name="Picture 5" descr="su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3548063" cy="3024187"/>
          </a:xfrm>
          <a:prstGeom prst="rect">
            <a:avLst/>
          </a:prstGeom>
          <a:noFill/>
        </p:spPr>
      </p:pic>
      <p:pic>
        <p:nvPicPr>
          <p:cNvPr id="89094" name="Picture 6" descr="vi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852738"/>
            <a:ext cx="3743325" cy="3162300"/>
          </a:xfrm>
          <a:prstGeom prst="rect">
            <a:avLst/>
          </a:prstGeom>
          <a:noFill/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879475" y="4981575"/>
            <a:ext cx="20034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строительство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064250" y="5989638"/>
            <a:ext cx="23891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промышленность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WordArt 7"/>
          <p:cNvSpPr>
            <a:spLocks noChangeArrowheads="1" noChangeShapeType="1" noTextEdit="1"/>
          </p:cNvSpPr>
          <p:nvPr/>
        </p:nvSpPr>
        <p:spPr bwMode="auto">
          <a:xfrm>
            <a:off x="2051050" y="0"/>
            <a:ext cx="5616575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Вопросы для повторения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79388" y="1268413"/>
            <a:ext cx="7489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CC00"/>
                </a:solidFill>
                <a:latin typeface="Times New Roman" pitchFamily="18" charset="0"/>
              </a:rPr>
              <a:t>1. Породы образовавшиеся из магмы при ее остывание и затвердевании………….. .</a:t>
            </a:r>
            <a:endParaRPr lang="ru-RU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50825" y="2565400"/>
            <a:ext cx="8713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CC00"/>
                </a:solidFill>
                <a:latin typeface="Times New Roman" pitchFamily="18" charset="0"/>
              </a:rPr>
              <a:t>2. </a:t>
            </a:r>
            <a:r>
              <a:rPr lang="ru-RU" sz="2400">
                <a:solidFill>
                  <a:srgbClr val="FFCC00"/>
                </a:solidFill>
                <a:latin typeface="Times New Roman" pitchFamily="18" charset="0"/>
              </a:rPr>
              <a:t>Породы формирующиеся 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на поверхности Земли при</a:t>
            </a:r>
          </a:p>
          <a:p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 разрушении пород и минералов,  а также в результате жизнедеятельности или отмирания организмов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FFCC00"/>
                </a:solidFill>
                <a:latin typeface="Times New Roman" pitchFamily="18" charset="0"/>
              </a:rPr>
              <a:t>………….. .</a:t>
            </a:r>
            <a:endParaRPr lang="ru-RU"/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50825" y="414972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3. Горные породы, образовавшиеся в результате изменения состава или свойств первоначальных пород … ……….. .</a:t>
            </a:r>
            <a:endParaRPr lang="ru-RU"/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179388" y="5300663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4. Какие породы результат разрушения и преобразования горных пород суши ………… .</a:t>
            </a:r>
            <a:endParaRPr lang="ru-RU"/>
          </a:p>
        </p:txBody>
      </p:sp>
      <p:sp>
        <p:nvSpPr>
          <p:cNvPr id="95244" name="WordArt 12"/>
          <p:cNvSpPr>
            <a:spLocks noChangeArrowheads="1" noChangeShapeType="1" noTextEdit="1"/>
          </p:cNvSpPr>
          <p:nvPr/>
        </p:nvSpPr>
        <p:spPr bwMode="auto">
          <a:xfrm>
            <a:off x="5724525" y="1773238"/>
            <a:ext cx="3167063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магматические</a:t>
            </a:r>
          </a:p>
        </p:txBody>
      </p:sp>
      <p:sp>
        <p:nvSpPr>
          <p:cNvPr id="95245" name="WordArt 13"/>
          <p:cNvSpPr>
            <a:spLocks noChangeArrowheads="1" noChangeShapeType="1" noTextEdit="1"/>
          </p:cNvSpPr>
          <p:nvPr/>
        </p:nvSpPr>
        <p:spPr bwMode="auto">
          <a:xfrm>
            <a:off x="6084888" y="3716338"/>
            <a:ext cx="2878137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осадочные</a:t>
            </a:r>
          </a:p>
        </p:txBody>
      </p:sp>
      <p:sp>
        <p:nvSpPr>
          <p:cNvPr id="95246" name="WordArt 14"/>
          <p:cNvSpPr>
            <a:spLocks noChangeArrowheads="1" noChangeShapeType="1" noTextEdit="1"/>
          </p:cNvSpPr>
          <p:nvPr/>
        </p:nvSpPr>
        <p:spPr bwMode="auto">
          <a:xfrm>
            <a:off x="5651500" y="4797425"/>
            <a:ext cx="3492500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метаморфические</a:t>
            </a:r>
          </a:p>
        </p:txBody>
      </p:sp>
      <p:sp>
        <p:nvSpPr>
          <p:cNvPr id="95247" name="WordArt 15"/>
          <p:cNvSpPr>
            <a:spLocks noChangeArrowheads="1" noChangeShapeType="1" noTextEdit="1"/>
          </p:cNvSpPr>
          <p:nvPr/>
        </p:nvSpPr>
        <p:spPr bwMode="auto">
          <a:xfrm>
            <a:off x="5435600" y="6092825"/>
            <a:ext cx="3276600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обломочные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4" grpId="0" animBg="1"/>
      <p:bldP spid="95245" grpId="0" animBg="1"/>
      <p:bldP spid="95246" grpId="0" animBg="1"/>
      <p:bldP spid="952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00197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39957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Параграф 10 прочитать, выучить термины.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6913562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66CC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Спасибо 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ll-minerals.ru/wp-content/uploads/2011/05/granite-748_64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1.gstatic.com/images?q=tbn:ANd9GcRcfDz05XUs8-C6-YWGw2BtRo0fBz0XyC_KG8jWEtvs9rgA1Xb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83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SOSEGmfT8yxnl_oaZQ5MCZnx-JoiXbvVYY4YnkboIXL36WQ9K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8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14686"/>
            <a:ext cx="30368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dirty="0" smtClean="0"/>
              <a:t>Как вы думаете, что эти фотографии объединяет?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43260"/>
          </a:xfrm>
        </p:spPr>
        <p:txBody>
          <a:bodyPr/>
          <a:lstStyle/>
          <a:p>
            <a:r>
              <a:rPr lang="ru-RU" dirty="0" smtClean="0"/>
              <a:t>Тема урока: Виды горных пород</a:t>
            </a:r>
            <a:endParaRPr lang="ru-RU" dirty="0"/>
          </a:p>
        </p:txBody>
      </p:sp>
      <p:pic>
        <p:nvPicPr>
          <p:cNvPr id="4" name="Picture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87" y="1857364"/>
            <a:ext cx="4239784" cy="4000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500306"/>
            <a:ext cx="4323935" cy="3333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u="sng" dirty="0" err="1" smtClean="0"/>
              <a:t>Минералы</a:t>
            </a:r>
            <a:r>
              <a:rPr lang="en-GB" sz="2800" dirty="0" smtClean="0"/>
              <a:t> </a:t>
            </a:r>
            <a:r>
              <a:rPr lang="en-GB" sz="2800" dirty="0" smtClean="0"/>
              <a:t>–</a:t>
            </a:r>
            <a:r>
              <a:rPr lang="ru-RU" sz="2800" dirty="0" smtClean="0"/>
              <a:t>это тела, имеющий однородны состав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8497887" cy="518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79388" y="2205038"/>
            <a:ext cx="3024187" cy="7207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ru-RU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магматические</a:t>
            </a:r>
          </a:p>
        </p:txBody>
      </p:sp>
      <p:sp>
        <p:nvSpPr>
          <p:cNvPr id="77829" name="WordArt 5"/>
          <p:cNvSpPr>
            <a:spLocks noChangeArrowheads="1" noChangeShapeType="1" noTextEdit="1"/>
          </p:cNvSpPr>
          <p:nvPr/>
        </p:nvSpPr>
        <p:spPr bwMode="auto">
          <a:xfrm>
            <a:off x="1619250" y="0"/>
            <a:ext cx="5688013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Горные породы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563938" y="2420938"/>
            <a:ext cx="2159000" cy="863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осадочные</a:t>
            </a:r>
            <a:endParaRPr lang="ru-RU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5867400" y="2276475"/>
            <a:ext cx="3059113" cy="7921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метаморфические</a:t>
            </a:r>
            <a:endParaRPr lang="ru-RU"/>
          </a:p>
        </p:txBody>
      </p:sp>
      <p:pic>
        <p:nvPicPr>
          <p:cNvPr id="77832" name="Picture 8" descr="di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213100"/>
            <a:ext cx="3168650" cy="2335213"/>
          </a:xfrm>
          <a:prstGeom prst="rect">
            <a:avLst/>
          </a:prstGeom>
          <a:noFill/>
        </p:spPr>
      </p:pic>
      <p:pic>
        <p:nvPicPr>
          <p:cNvPr id="77833" name="Picture 9" descr="Оса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437063"/>
            <a:ext cx="3097212" cy="2016125"/>
          </a:xfrm>
          <a:prstGeom prst="rect">
            <a:avLst/>
          </a:prstGeom>
          <a:noFill/>
        </p:spPr>
      </p:pic>
      <p:pic>
        <p:nvPicPr>
          <p:cNvPr id="77834" name="Picture 10" descr="p18_1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284538"/>
            <a:ext cx="3097213" cy="2305050"/>
          </a:xfrm>
          <a:prstGeom prst="rect">
            <a:avLst/>
          </a:prstGeom>
          <a:noFill/>
        </p:spPr>
      </p:pic>
      <p:sp>
        <p:nvSpPr>
          <p:cNvPr id="77835" name="AutoShape 11"/>
          <p:cNvSpPr>
            <a:spLocks noChangeArrowheads="1"/>
          </p:cNvSpPr>
          <p:nvPr/>
        </p:nvSpPr>
        <p:spPr bwMode="auto">
          <a:xfrm>
            <a:off x="5364163" y="1125538"/>
            <a:ext cx="792162" cy="1150937"/>
          </a:xfrm>
          <a:prstGeom prst="curvedRightArrow">
            <a:avLst>
              <a:gd name="adj1" fmla="val 29058"/>
              <a:gd name="adj2" fmla="val 58116"/>
              <a:gd name="adj3" fmla="val 33333"/>
            </a:avLst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AutoShape 12"/>
          <p:cNvSpPr>
            <a:spLocks noChangeArrowheads="1"/>
          </p:cNvSpPr>
          <p:nvPr/>
        </p:nvSpPr>
        <p:spPr bwMode="auto">
          <a:xfrm>
            <a:off x="4284663" y="1196975"/>
            <a:ext cx="576262" cy="1008063"/>
          </a:xfrm>
          <a:prstGeom prst="downArrow">
            <a:avLst>
              <a:gd name="adj1" fmla="val 50000"/>
              <a:gd name="adj2" fmla="val 43733"/>
            </a:avLst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AutoShape 13"/>
          <p:cNvSpPr>
            <a:spLocks noChangeArrowheads="1"/>
          </p:cNvSpPr>
          <p:nvPr/>
        </p:nvSpPr>
        <p:spPr bwMode="auto">
          <a:xfrm>
            <a:off x="3059113" y="1052513"/>
            <a:ext cx="720725" cy="1223962"/>
          </a:xfrm>
          <a:prstGeom prst="curvedLeftArrow">
            <a:avLst>
              <a:gd name="adj1" fmla="val 33965"/>
              <a:gd name="adj2" fmla="val 67929"/>
              <a:gd name="adj3" fmla="val 33333"/>
            </a:avLst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30" grpId="0" animBg="1"/>
      <p:bldP spid="778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427</Words>
  <PresentationFormat>Экран (4:3)</PresentationFormat>
  <Paragraphs>88</Paragraphs>
  <Slides>27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Ответы 1 варианта</vt:lpstr>
      <vt:lpstr>Ответы 2 варианта</vt:lpstr>
      <vt:lpstr>Слайд 3</vt:lpstr>
      <vt:lpstr>Слайд 4</vt:lpstr>
      <vt:lpstr>Слайд 5</vt:lpstr>
      <vt:lpstr>Как вы думаете, что эти фотографии объединяет?</vt:lpstr>
      <vt:lpstr>Тема урока: Виды горных пород</vt:lpstr>
      <vt:lpstr>Минералы –это тела, имеющий однородны состав</vt:lpstr>
      <vt:lpstr>Слайд 9</vt:lpstr>
      <vt:lpstr>Слайд 10</vt:lpstr>
      <vt:lpstr>Магма – огененно жидкое расплавленное вещество земных недр, насыщенная газами и парами воды. </vt:lpstr>
      <vt:lpstr>Слайд 12</vt:lpstr>
      <vt:lpstr>Осадочные  породы обломочного происхождения, скопления обломков горных пород, иногда содержащих остатки растений или остатки раковин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Домашнее задание: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ASUS-EEE-PC</dc:creator>
  <cp:lastModifiedBy>ASUS-EEE-PC</cp:lastModifiedBy>
  <cp:revision>16</cp:revision>
  <dcterms:created xsi:type="dcterms:W3CDTF">2013-10-30T14:22:52Z</dcterms:created>
  <dcterms:modified xsi:type="dcterms:W3CDTF">2013-11-04T13:13:13Z</dcterms:modified>
</cp:coreProperties>
</file>