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73" r:id="rId3"/>
    <p:sldId id="274" r:id="rId4"/>
    <p:sldId id="275" r:id="rId5"/>
    <p:sldId id="281" r:id="rId6"/>
    <p:sldId id="282" r:id="rId7"/>
    <p:sldId id="283" r:id="rId8"/>
    <p:sldId id="285" r:id="rId9"/>
    <p:sldId id="294" r:id="rId10"/>
    <p:sldId id="295" r:id="rId11"/>
    <p:sldId id="296" r:id="rId12"/>
    <p:sldId id="297" r:id="rId13"/>
    <p:sldId id="271" r:id="rId14"/>
    <p:sldId id="300" r:id="rId15"/>
    <p:sldId id="301" r:id="rId16"/>
    <p:sldId id="287" r:id="rId17"/>
    <p:sldId id="288" r:id="rId18"/>
    <p:sldId id="289" r:id="rId19"/>
    <p:sldId id="265" r:id="rId20"/>
    <p:sldId id="264" r:id="rId21"/>
    <p:sldId id="302" r:id="rId22"/>
    <p:sldId id="304" r:id="rId23"/>
    <p:sldId id="30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 varScale="1">
        <p:scale>
          <a:sx n="42" d="100"/>
          <a:sy n="42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7D3A92-0532-4C60-95B8-8367E6F86573}" type="datetimeFigureOut">
              <a:rPr lang="ru-RU"/>
              <a:pPr>
                <a:defRPr/>
              </a:pPr>
              <a:t>21.07.2014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21A22A-0316-4195-97CD-8D5B0BD2A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BE4E5-52D5-485A-859D-EFD90D4153A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8B51D3-7370-4BCC-B9D9-199CFEBDAA8B}" type="datetimeFigureOut">
              <a:rPr lang="ru-RU"/>
              <a:pPr>
                <a:defRPr/>
              </a:pPr>
              <a:t>21.07.2014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B8247-D13D-44AD-AF8F-7C685DC2B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85A1B-2E0C-42AF-B683-D18D103F960B}" type="datetimeFigureOut">
              <a:rPr lang="ru-RU"/>
              <a:pPr>
                <a:defRPr/>
              </a:pPr>
              <a:t>21.07.2014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AB561-B63E-4755-99E3-054578D2E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58D17-098C-46E1-A374-30A10CABB290}" type="datetimeFigureOut">
              <a:rPr lang="ru-RU"/>
              <a:pPr>
                <a:defRPr/>
              </a:pPr>
              <a:t>21.07.2014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8154-B7B0-4E65-B5B4-FA8AC31A2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AD3CC-201C-4E1A-A06B-AC9AEF917750}" type="datetimeFigureOut">
              <a:rPr lang="ru-RU"/>
              <a:pPr>
                <a:defRPr/>
              </a:pPr>
              <a:t>21.07.2014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3A9BB-878D-431E-8964-B242F9E39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5AFFA5-2B8F-4D01-B38F-766191AC24EB}" type="datetimeFigureOut">
              <a:rPr lang="ru-RU"/>
              <a:pPr>
                <a:defRPr/>
              </a:pPr>
              <a:t>21.07.2014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EE09F9-991D-4E0F-AA5E-543AF377A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62E3-499E-4280-AF97-FDF222845E12}" type="datetimeFigureOut">
              <a:rPr lang="ru-RU"/>
              <a:pPr>
                <a:defRPr/>
              </a:pPr>
              <a:t>21.07.2014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AEA5A-7085-44FA-924F-89CD806BC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3AEDA-EA3C-490B-B07C-B8161C3E332B}" type="datetimeFigureOut">
              <a:rPr lang="ru-RU"/>
              <a:pPr>
                <a:defRPr/>
              </a:pPr>
              <a:t>21.07.2014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F2972-2775-48E1-ADF1-A0348ADC8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96429-9A69-46E6-8EFD-2E9AC0B7C518}" type="datetimeFigureOut">
              <a:rPr lang="ru-RU"/>
              <a:pPr>
                <a:defRPr/>
              </a:pPr>
              <a:t>21.07.2014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16DAC-5285-40B4-9611-9D12DB1BD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CB1365-B11A-4378-A4A8-5AB973DF70C0}" type="datetimeFigureOut">
              <a:rPr lang="ru-RU"/>
              <a:pPr>
                <a:defRPr/>
              </a:pPr>
              <a:t>21.07.2014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86DF8F-4977-4A23-BA9A-2032876A6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98C4E-9DE3-4C39-B749-C4EC8580A01B}" type="datetimeFigureOut">
              <a:rPr lang="ru-RU"/>
              <a:pPr>
                <a:defRPr/>
              </a:pPr>
              <a:t>21.07.2014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FD829-6108-49A8-A994-BA4D3AA68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24547B-8747-4FE2-9792-84679A8C6C9E}" type="datetimeFigureOut">
              <a:rPr lang="ru-RU"/>
              <a:pPr>
                <a:defRPr/>
              </a:pPr>
              <a:t>21.07.2014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54F697-BA62-4FB6-9CB5-BE34D2BE4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62F26063-E895-4DF0-A422-27F07B48DC94}" type="datetimeFigureOut">
              <a:rPr lang="ru-RU"/>
              <a:pPr>
                <a:defRPr/>
              </a:pPr>
              <a:t>21.07.2014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74EC8D94-2995-4C6E-B359-43AEBDBAD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7" r:id="rId2"/>
    <p:sldLayoutId id="2147483849" r:id="rId3"/>
    <p:sldLayoutId id="2147483846" r:id="rId4"/>
    <p:sldLayoutId id="2147483845" r:id="rId5"/>
    <p:sldLayoutId id="2147483844" r:id="rId6"/>
    <p:sldLayoutId id="2147483850" r:id="rId7"/>
    <p:sldLayoutId id="2147483843" r:id="rId8"/>
    <p:sldLayoutId id="2147483851" r:id="rId9"/>
    <p:sldLayoutId id="2147483842" r:id="rId10"/>
    <p:sldLayoutId id="2147483841" r:id="rId11"/>
  </p:sldLayoutIdLst>
  <p:transition>
    <p:diamond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rambler.ru/pic_cache?url=http://www.bashkortostan450.ru/authorities/symbolics/flag.html&amp;bi=http://www.bashkortostan450.ru/netcat_files/Image/Vlast/Simvolika/flag02.jpg&amp;i=http://media1.picsearch.com/is?K-5KNihmYYP0T4sgiT4utlamN7HO-HVm2yticZ0OflU&amp;w=128&amp;h=128&amp;f=5&amp;q=%D0%B1%D0%B0%D1%88%D0%BA%D0%B8%D1%80%D1%81%D0%BA%D0%B8%D0%B9%20%D0%BD%D0%B0%D1%80%D0%BE%D0%B4&amp;p=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-914400"/>
            <a:ext cx="7772400" cy="18288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700" dirty="0">
                <a:effectLst/>
              </a:rPr>
              <a:t/>
            </a:r>
            <a:br>
              <a:rPr lang="ru-RU" sz="6700" dirty="0">
                <a:effectLst/>
              </a:rPr>
            </a:br>
            <a:endParaRPr lang="ru-RU" sz="67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813" y="1214438"/>
            <a:ext cx="7572375" cy="38576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 башкирского народа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2" descr="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21163" y="-934085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21163" y="-934085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21163" y="-934085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3"/>
          <p:cNvSpPr>
            <a:spLocks noGrp="1" noChangeArrowheads="1"/>
          </p:cNvSpPr>
          <p:nvPr/>
        </p:nvSpPr>
        <p:spPr bwMode="auto">
          <a:xfrm>
            <a:off x="285750" y="4357688"/>
            <a:ext cx="85010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2400" b="1">
                <a:cs typeface="Arial" charset="0"/>
              </a:rPr>
              <a:t>Острадчук Дарья - ученица 4-го класса</a:t>
            </a:r>
          </a:p>
          <a:p>
            <a:pPr algn="r"/>
            <a:r>
              <a:rPr lang="ru-RU" sz="2400" b="1">
                <a:cs typeface="Arial" charset="0"/>
              </a:rPr>
              <a:t>Учитель: Гайсина Г.М. </a:t>
            </a:r>
          </a:p>
          <a:p>
            <a:pPr algn="r"/>
            <a:r>
              <a:rPr lang="ru-RU" sz="2400" b="1">
                <a:cs typeface="Arial" charset="0"/>
              </a:rPr>
              <a:t>МОУ СОШ №16, п.Хани</a:t>
            </a:r>
          </a:p>
          <a:p>
            <a:endParaRPr lang="ru-RU" sz="2400" b="1">
              <a:cs typeface="Arial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88" y="928688"/>
            <a:ext cx="2884487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" y="1785938"/>
            <a:ext cx="1785938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00875" y="2357438"/>
            <a:ext cx="139858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50" y="4929188"/>
            <a:ext cx="18954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57938" y="642938"/>
            <a:ext cx="1143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00500" y="4857750"/>
            <a:ext cx="14700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000250" y="642938"/>
            <a:ext cx="100012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TextBox 13"/>
          <p:cNvSpPr txBox="1">
            <a:spLocks noChangeArrowheads="1"/>
          </p:cNvSpPr>
          <p:nvPr/>
        </p:nvSpPr>
        <p:spPr bwMode="auto">
          <a:xfrm>
            <a:off x="571500" y="4643438"/>
            <a:ext cx="1785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8000"/>
                </a:solidFill>
              </a:rPr>
              <a:t>Елян </a:t>
            </a:r>
          </a:p>
        </p:txBody>
      </p:sp>
      <p:sp>
        <p:nvSpPr>
          <p:cNvPr id="13323" name="TextBox 14"/>
          <p:cNvSpPr txBox="1">
            <a:spLocks noChangeArrowheads="1"/>
          </p:cNvSpPr>
          <p:nvPr/>
        </p:nvSpPr>
        <p:spPr bwMode="auto">
          <a:xfrm>
            <a:off x="6858000" y="4143375"/>
            <a:ext cx="157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8000"/>
                </a:solidFill>
              </a:rPr>
              <a:t>Камзул </a:t>
            </a:r>
          </a:p>
        </p:txBody>
      </p:sp>
      <p:sp>
        <p:nvSpPr>
          <p:cNvPr id="13324" name="TextBox 15"/>
          <p:cNvSpPr txBox="1">
            <a:spLocks noChangeArrowheads="1"/>
          </p:cNvSpPr>
          <p:nvPr/>
        </p:nvSpPr>
        <p:spPr bwMode="auto">
          <a:xfrm>
            <a:off x="4143375" y="6143625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8000"/>
                </a:solidFill>
              </a:rPr>
              <a:t>Сарык </a:t>
            </a:r>
          </a:p>
        </p:txBody>
      </p:sp>
      <p:sp>
        <p:nvSpPr>
          <p:cNvPr id="13325" name="TextBox 16"/>
          <p:cNvSpPr txBox="1">
            <a:spLocks noChangeArrowheads="1"/>
          </p:cNvSpPr>
          <p:nvPr/>
        </p:nvSpPr>
        <p:spPr bwMode="auto">
          <a:xfrm>
            <a:off x="6357938" y="1714500"/>
            <a:ext cx="1214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8000"/>
                </a:solidFill>
              </a:rPr>
              <a:t>Кашмау </a:t>
            </a:r>
          </a:p>
        </p:txBody>
      </p:sp>
      <p:sp>
        <p:nvSpPr>
          <p:cNvPr id="13326" name="TextBox 17"/>
          <p:cNvSpPr txBox="1">
            <a:spLocks noChangeArrowheads="1"/>
          </p:cNvSpPr>
          <p:nvPr/>
        </p:nvSpPr>
        <p:spPr bwMode="auto">
          <a:xfrm>
            <a:off x="1143000" y="6072188"/>
            <a:ext cx="2714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8000"/>
                </a:solidFill>
              </a:rPr>
              <a:t>Нагрудная повязка</a:t>
            </a:r>
          </a:p>
        </p:txBody>
      </p:sp>
      <p:sp>
        <p:nvSpPr>
          <p:cNvPr id="15374" name="TextBox 18"/>
          <p:cNvSpPr txBox="1">
            <a:spLocks noChangeArrowheads="1"/>
          </p:cNvSpPr>
          <p:nvPr/>
        </p:nvSpPr>
        <p:spPr bwMode="auto">
          <a:xfrm>
            <a:off x="5786438" y="5929313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8000"/>
                </a:solidFill>
              </a:rPr>
              <a:t>Ювелирные</a:t>
            </a:r>
            <a:r>
              <a:rPr lang="ru-RU" b="1">
                <a:solidFill>
                  <a:srgbClr val="008000"/>
                </a:solidFill>
              </a:rPr>
              <a:t> </a:t>
            </a:r>
            <a:r>
              <a:rPr lang="ru-RU" sz="2000" b="1">
                <a:solidFill>
                  <a:srgbClr val="008000"/>
                </a:solidFill>
              </a:rPr>
              <a:t>украшения</a:t>
            </a:r>
          </a:p>
        </p:txBody>
      </p:sp>
      <p:sp>
        <p:nvSpPr>
          <p:cNvPr id="16399" name="TextBox 19"/>
          <p:cNvSpPr txBox="1">
            <a:spLocks noChangeArrowheads="1"/>
          </p:cNvSpPr>
          <p:nvPr/>
        </p:nvSpPr>
        <p:spPr bwMode="auto">
          <a:xfrm>
            <a:off x="3071813" y="357188"/>
            <a:ext cx="3214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Женский костюм</a:t>
            </a:r>
          </a:p>
        </p:txBody>
      </p:sp>
      <p:pic>
        <p:nvPicPr>
          <p:cNvPr id="13329" name="Picture 1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000250" y="4714875"/>
            <a:ext cx="939800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23" grpId="0"/>
      <p:bldP spid="13324" grpId="0"/>
      <p:bldP spid="13325" grpId="0"/>
      <p:bldP spid="133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58063" y="1571625"/>
            <a:ext cx="149701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5" y="2500313"/>
            <a:ext cx="1214438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75" y="1500188"/>
            <a:ext cx="128587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25" y="2500313"/>
            <a:ext cx="12858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29125" y="4852988"/>
            <a:ext cx="128587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3125" y="4857750"/>
            <a:ext cx="13763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43688" y="4214813"/>
            <a:ext cx="11985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643313" y="1071563"/>
            <a:ext cx="20002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Box 13"/>
          <p:cNvSpPr txBox="1">
            <a:spLocks noChangeArrowheads="1"/>
          </p:cNvSpPr>
          <p:nvPr/>
        </p:nvSpPr>
        <p:spPr bwMode="auto">
          <a:xfrm>
            <a:off x="2928938" y="428625"/>
            <a:ext cx="3357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Мужской костюм</a:t>
            </a:r>
          </a:p>
        </p:txBody>
      </p:sp>
      <p:sp>
        <p:nvSpPr>
          <p:cNvPr id="14348" name="TextBox 14"/>
          <p:cNvSpPr txBox="1">
            <a:spLocks noChangeArrowheads="1"/>
          </p:cNvSpPr>
          <p:nvPr/>
        </p:nvSpPr>
        <p:spPr bwMode="auto">
          <a:xfrm>
            <a:off x="714375" y="4071938"/>
            <a:ext cx="1214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8000"/>
                </a:solidFill>
              </a:rPr>
              <a:t>Елян </a:t>
            </a:r>
          </a:p>
        </p:txBody>
      </p:sp>
      <p:sp>
        <p:nvSpPr>
          <p:cNvPr id="14349" name="TextBox 15"/>
          <p:cNvSpPr txBox="1">
            <a:spLocks noChangeArrowheads="1"/>
          </p:cNvSpPr>
          <p:nvPr/>
        </p:nvSpPr>
        <p:spPr bwMode="auto">
          <a:xfrm>
            <a:off x="6143625" y="3357563"/>
            <a:ext cx="2428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8000"/>
                </a:solidFill>
              </a:rPr>
              <a:t>Чекмень </a:t>
            </a:r>
          </a:p>
        </p:txBody>
      </p:sp>
      <p:sp>
        <p:nvSpPr>
          <p:cNvPr id="14350" name="TextBox 16"/>
          <p:cNvSpPr txBox="1">
            <a:spLocks noChangeArrowheads="1"/>
          </p:cNvSpPr>
          <p:nvPr/>
        </p:nvSpPr>
        <p:spPr bwMode="auto">
          <a:xfrm>
            <a:off x="2143125" y="4000500"/>
            <a:ext cx="1285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8000"/>
                </a:solidFill>
              </a:rPr>
              <a:t>Камзул </a:t>
            </a:r>
          </a:p>
        </p:txBody>
      </p:sp>
      <p:sp>
        <p:nvSpPr>
          <p:cNvPr id="14351" name="TextBox 17"/>
          <p:cNvSpPr txBox="1">
            <a:spLocks noChangeArrowheads="1"/>
          </p:cNvSpPr>
          <p:nvPr/>
        </p:nvSpPr>
        <p:spPr bwMode="auto">
          <a:xfrm>
            <a:off x="4357688" y="6143625"/>
            <a:ext cx="157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8000"/>
                </a:solidFill>
              </a:rPr>
              <a:t>Ичиги </a:t>
            </a:r>
          </a:p>
        </p:txBody>
      </p:sp>
      <p:sp>
        <p:nvSpPr>
          <p:cNvPr id="14352" name="TextBox 18"/>
          <p:cNvSpPr txBox="1">
            <a:spLocks noChangeArrowheads="1"/>
          </p:cNvSpPr>
          <p:nvPr/>
        </p:nvSpPr>
        <p:spPr bwMode="auto">
          <a:xfrm>
            <a:off x="2071688" y="6072188"/>
            <a:ext cx="1500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8000"/>
                </a:solidFill>
              </a:rPr>
              <a:t>Сарык</a:t>
            </a:r>
            <a:r>
              <a:rPr lang="ru-RU" sz="2000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14353" name="Picture 1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42938" y="1214438"/>
            <a:ext cx="120332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1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143125" y="1143000"/>
            <a:ext cx="11239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5" name="TextBox 21"/>
          <p:cNvSpPr txBox="1">
            <a:spLocks noChangeArrowheads="1"/>
          </p:cNvSpPr>
          <p:nvPr/>
        </p:nvSpPr>
        <p:spPr bwMode="auto">
          <a:xfrm>
            <a:off x="428625" y="1928813"/>
            <a:ext cx="1643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8000"/>
                </a:solidFill>
              </a:rPr>
              <a:t>Тюбетейка </a:t>
            </a:r>
          </a:p>
        </p:txBody>
      </p:sp>
      <p:sp>
        <p:nvSpPr>
          <p:cNvPr id="14356" name="TextBox 22"/>
          <p:cNvSpPr txBox="1">
            <a:spLocks noChangeArrowheads="1"/>
          </p:cNvSpPr>
          <p:nvPr/>
        </p:nvSpPr>
        <p:spPr bwMode="auto">
          <a:xfrm>
            <a:off x="2143125" y="1857375"/>
            <a:ext cx="1285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8000"/>
                </a:solidFill>
              </a:rPr>
              <a:t>Бурек</a:t>
            </a:r>
            <a:r>
              <a:rPr lang="ru-RU" sz="2000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3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/>
      <p:bldP spid="14349" grpId="0"/>
      <p:bldP spid="14350" grpId="0"/>
      <p:bldP spid="14351" grpId="0"/>
      <p:bldP spid="14352" grpId="0"/>
      <p:bldP spid="14355" grpId="0"/>
      <p:bldP spid="143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428750" y="1500188"/>
            <a:ext cx="2786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8000"/>
                </a:solidFill>
              </a:rPr>
              <a:t>Птичьи головки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500188" y="5643563"/>
            <a:ext cx="28876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8000"/>
                </a:solidFill>
              </a:rPr>
              <a:t>Солярный знак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643188" y="3000375"/>
            <a:ext cx="172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8000"/>
                </a:solidFill>
              </a:rPr>
              <a:t>Цветок 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000250" y="4286250"/>
            <a:ext cx="2673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8000"/>
                </a:solidFill>
              </a:rPr>
              <a:t>Рога барана</a:t>
            </a:r>
          </a:p>
        </p:txBody>
      </p:sp>
      <p:pic>
        <p:nvPicPr>
          <p:cNvPr id="17414" name="Picture 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928688"/>
            <a:ext cx="2636838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428875"/>
            <a:ext cx="2811463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5286375"/>
            <a:ext cx="2528887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2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857625"/>
            <a:ext cx="2890837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Box 10"/>
          <p:cNvSpPr txBox="1">
            <a:spLocks noChangeArrowheads="1"/>
          </p:cNvSpPr>
          <p:nvPr/>
        </p:nvSpPr>
        <p:spPr bwMode="auto">
          <a:xfrm>
            <a:off x="428625" y="357188"/>
            <a:ext cx="8286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Элементы башкирского орнамента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  <p:bldP spid="11271" grpId="0"/>
      <p:bldP spid="112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 rtlCol="0">
            <a:normAutofit lnSpcReduction="10000"/>
          </a:bodyPr>
          <a:lstStyle/>
          <a:p>
            <a:pPr marL="265176" indent="-265176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Традиционные блюда </a:t>
            </a:r>
          </a:p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>
                <a:solidFill>
                  <a:srgbClr val="002060"/>
                </a:solidFill>
              </a:rPr>
              <a:t>мелконарезанная</a:t>
            </a:r>
            <a:r>
              <a:rPr lang="ru-RU" dirty="0" smtClean="0">
                <a:solidFill>
                  <a:srgbClr val="002060"/>
                </a:solidFill>
              </a:rPr>
              <a:t> конина или баранина с бульоном – </a:t>
            </a:r>
            <a:r>
              <a:rPr lang="ru-RU" sz="2600" b="1" dirty="0" err="1" smtClean="0">
                <a:solidFill>
                  <a:srgbClr val="002060"/>
                </a:solidFill>
              </a:rPr>
              <a:t>бишбармак</a:t>
            </a:r>
            <a:r>
              <a:rPr lang="ru-RU" sz="2600" dirty="0" smtClean="0">
                <a:solidFill>
                  <a:srgbClr val="002060"/>
                </a:solidFill>
              </a:rPr>
              <a:t>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вяленая колбаса из конского мяса и жира - </a:t>
            </a:r>
            <a:r>
              <a:rPr lang="ru-RU" sz="2600" b="1" dirty="0" err="1" smtClean="0">
                <a:solidFill>
                  <a:srgbClr val="002060"/>
                </a:solidFill>
              </a:rPr>
              <a:t>казы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 различные виды творога, сыр - </a:t>
            </a:r>
            <a:r>
              <a:rPr lang="ru-RU" sz="2600" b="1" dirty="0" err="1" smtClean="0">
                <a:solidFill>
                  <a:srgbClr val="002060"/>
                </a:solidFill>
              </a:rPr>
              <a:t>корот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Популярна </a:t>
            </a:r>
            <a:r>
              <a:rPr lang="ru-RU" b="1" dirty="0" smtClean="0"/>
              <a:t>лапша</a:t>
            </a:r>
            <a:r>
              <a:rPr lang="ru-RU" dirty="0" smtClean="0"/>
              <a:t> на мясном бульоне.</a:t>
            </a:r>
          </a:p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Хлеб - </a:t>
            </a:r>
            <a:r>
              <a:rPr lang="ru-RU" sz="2600" b="1" dirty="0" smtClean="0"/>
              <a:t>лепёшки</a:t>
            </a:r>
            <a:endParaRPr lang="ru-RU" b="1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/>
          </a:p>
        </p:txBody>
      </p:sp>
      <p:pic>
        <p:nvPicPr>
          <p:cNvPr id="18435" name="Picture 5" descr="C:\Documents and Settings\Юля\Рабочий стол\imag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9313" y="1643063"/>
            <a:ext cx="275272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285750"/>
            <a:ext cx="7715250" cy="900113"/>
          </a:xfrm>
        </p:spPr>
        <p:txBody>
          <a:bodyPr/>
          <a:lstStyle/>
          <a:p>
            <a:pPr algn="ctr">
              <a:defRPr/>
            </a:pPr>
            <a:r>
              <a:rPr lang="ru-RU" sz="4800" dirty="0" smtClean="0"/>
              <a:t>Напитки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1357313"/>
            <a:ext cx="7708900" cy="2813050"/>
          </a:xfrm>
        </p:spPr>
        <p:txBody>
          <a:bodyPr/>
          <a:lstStyle/>
          <a:p>
            <a:pPr marL="265176" indent="-265176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/>
              <a:t>кумыс</a:t>
            </a:r>
            <a:r>
              <a:rPr lang="ru-RU" sz="2800" dirty="0" smtClean="0"/>
              <a:t> (из кобыльего молока) </a:t>
            </a:r>
          </a:p>
          <a:p>
            <a:pPr marL="265176" indent="-265176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/>
              <a:t>буза</a:t>
            </a:r>
            <a:r>
              <a:rPr lang="ru-RU" sz="2800" dirty="0" smtClean="0"/>
              <a:t> (из проросших зёрен ячменя) </a:t>
            </a:r>
          </a:p>
          <a:p>
            <a:pPr marL="265176" indent="-265176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/>
              <a:t>бал</a:t>
            </a:r>
            <a:r>
              <a:rPr lang="ru-RU" sz="2800" dirty="0" smtClean="0"/>
              <a:t> </a:t>
            </a:r>
          </a:p>
          <a:p>
            <a:pPr marL="265176" indent="-265176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/>
              <a:t>айран</a:t>
            </a:r>
            <a:r>
              <a:rPr lang="ru-RU" sz="2800" dirty="0" smtClean="0"/>
              <a:t> -разбавленное кислое молоко.</a:t>
            </a:r>
          </a:p>
          <a:p>
            <a:pPr algn="l">
              <a:defRPr/>
            </a:pPr>
            <a:endParaRPr lang="ru-RU" sz="2800" dirty="0"/>
          </a:p>
        </p:txBody>
      </p:sp>
      <p:pic>
        <p:nvPicPr>
          <p:cNvPr id="19460" name="Picture 2" descr="http://images04.olx.ru/ui/1/62/12/5506012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3214688"/>
            <a:ext cx="7196138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0"/>
            <a:ext cx="7772400" cy="182880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Всемирно известный башкирский мед</a:t>
            </a:r>
            <a:endParaRPr lang="ru-RU" dirty="0"/>
          </a:p>
        </p:txBody>
      </p:sp>
      <p:pic>
        <p:nvPicPr>
          <p:cNvPr id="20483" name="Picture 2" descr="C:\Documents and Settings\Юля\Рабочий стол\48 медовый спас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0" y="2143125"/>
            <a:ext cx="75342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0"/>
            <a:ext cx="8183562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Популярный праздник:</a:t>
            </a: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54070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b="1" smtClean="0"/>
              <a:t>САБАНТУЙ - </a:t>
            </a:r>
            <a:r>
              <a:rPr lang="ru-RU" smtClean="0"/>
              <a:t>праздник плуга,</a:t>
            </a:r>
          </a:p>
          <a:p>
            <a:pPr algn="ctr">
              <a:buFont typeface="Wingdings 2" pitchFamily="18" charset="2"/>
              <a:buNone/>
            </a:pPr>
            <a:r>
              <a:rPr lang="ru-RU" smtClean="0"/>
              <a:t>проводили после полевых работ 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21508" name="Picture 2" descr="http://barda-perm.narod.ru/perm/sabantuy/2004/sabantuy2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0" y="2071688"/>
            <a:ext cx="6329363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438" y="285750"/>
            <a:ext cx="8183562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Сабантуй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1" name="Picture 12" descr="http://www.tatar-inform.ru/upload/image/2011/06/sabantu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0" y="1357313"/>
            <a:ext cx="7500938" cy="500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http://www.chelsi.ru/uploads/posts/2010-06/1275983323_31sabantu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3" y="642938"/>
            <a:ext cx="4041775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 descr="http://www.saratovnews.ru/i/upload/images/26-%D1%81%D0%B0%D0%B1%D0%B0%D0%BD%D1%82%D1%83%D0%B9-1_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839200" y="-17907000"/>
            <a:ext cx="558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0" descr="http://t3.gstatic.com/images?q=tbn:ANd9GcSNWZZq0G_Vpbc643kDsj87YysHnA3mQe1r-qlfDWi3WUwNG9Ub0ZfJ-kN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3" y="3357563"/>
            <a:ext cx="39354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428625" y="530225"/>
            <a:ext cx="8258175" cy="182721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Традиционные музыкальные инструменты: </a:t>
            </a:r>
          </a:p>
          <a:p>
            <a:pPr eaLnBrk="1" hangingPunct="1">
              <a:defRPr/>
            </a:pPr>
            <a:r>
              <a:rPr lang="ru-RU" dirty="0" smtClean="0"/>
              <a:t>– </a:t>
            </a:r>
            <a:r>
              <a:rPr lang="ru-RU" b="1" dirty="0" err="1" smtClean="0"/>
              <a:t>курай</a:t>
            </a:r>
            <a:r>
              <a:rPr lang="ru-RU" b="1" dirty="0" smtClean="0"/>
              <a:t> </a:t>
            </a:r>
            <a:r>
              <a:rPr lang="ru-RU" sz="2400" dirty="0" smtClean="0"/>
              <a:t>(свирель), </a:t>
            </a:r>
            <a:r>
              <a:rPr lang="ru-RU" b="1" dirty="0" smtClean="0"/>
              <a:t>домра, </a:t>
            </a:r>
            <a:r>
              <a:rPr lang="ru-RU" b="1" dirty="0" err="1" smtClean="0"/>
              <a:t>кумыз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sz="2400" dirty="0" err="1" smtClean="0"/>
              <a:t>кобыз</a:t>
            </a:r>
            <a:r>
              <a:rPr lang="ru-RU" sz="2400" dirty="0" smtClean="0"/>
              <a:t>, </a:t>
            </a:r>
            <a:r>
              <a:rPr lang="ru-RU" sz="2400" dirty="0" err="1" smtClean="0"/>
              <a:t>варган:металлический</a:t>
            </a:r>
            <a:r>
              <a:rPr lang="ru-RU" sz="2400" dirty="0" smtClean="0"/>
              <a:t> - в виде дужки с язычком</a:t>
            </a:r>
            <a:r>
              <a:rPr lang="ru-RU" dirty="0" smtClean="0"/>
              <a:t>).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dirty="0" smtClean="0"/>
          </a:p>
        </p:txBody>
      </p:sp>
      <p:pic>
        <p:nvPicPr>
          <p:cNvPr id="24579" name="Picture 1" descr="C:\Documents and Settings\User\Мои документы\Мои рисунки\YITQXXCAK9RT7KCADQXLWCCAQ38UJVCA63XHG7CALVJH7YCA2M1EF5CABRHQ2NCA8FGGM1CA1GLBK6CAO8RFMGCAHFT5YICA2BQSG8CAZ5JHOPCAOD5NDZCAQ7Q700CACTWUDKCABWDBTNCA146CNGCA619YB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3" y="3643313"/>
            <a:ext cx="295116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C:\Documents and Settings\Юля\Рабочий стол\noni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" y="3286125"/>
            <a:ext cx="4214813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0" y="357188"/>
            <a:ext cx="3714750" cy="2571750"/>
          </a:xfrm>
        </p:spPr>
        <p:txBody>
          <a:bodyPr anchor="ctr"/>
          <a:lstStyle/>
          <a:p>
            <a:pPr marL="36513" algn="l" eaLnBrk="1" hangingPunct="1">
              <a:spcBef>
                <a:spcPct val="0"/>
              </a:spcBef>
            </a:pPr>
            <a:r>
              <a:rPr lang="ru-RU" sz="3600" smtClean="0">
                <a:solidFill>
                  <a:srgbClr val="FF0000"/>
                </a:solidFill>
              </a:rPr>
              <a:t>Территория Башкирии</a:t>
            </a:r>
          </a:p>
        </p:txBody>
      </p:sp>
      <p:pic>
        <p:nvPicPr>
          <p:cNvPr id="7171" name="Picture 7" descr="C:\Documents and Settings\Юля\Рабочий стол\bashkortostan-ma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500063"/>
            <a:ext cx="4572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C:\Documents and Settings\Юля\Рабочий стол\image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88" y="4310063"/>
            <a:ext cx="3119437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5072063" y="3214688"/>
            <a:ext cx="3857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0" anchor="ctr">
            <a:normAutofit/>
          </a:bodyPr>
          <a:lstStyle/>
          <a:p>
            <a:pPr marL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3600" dirty="0">
                <a:solidFill>
                  <a:srgbClr val="FF0000"/>
                </a:solidFill>
                <a:latin typeface="+mn-lt"/>
              </a:rPr>
              <a:t>Столица - Уфа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85750"/>
            <a:ext cx="8183562" cy="4187825"/>
          </a:xfrm>
        </p:spPr>
        <p:txBody>
          <a:bodyPr rtlCol="0">
            <a:normAutofit/>
          </a:bodyPr>
          <a:lstStyle/>
          <a:p>
            <a:pPr marL="265176" indent="-265176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Развито песенно</a:t>
            </a:r>
            <a:r>
              <a:rPr lang="ru-RU" sz="4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музыкальное творчество</a:t>
            </a:r>
            <a:r>
              <a:rPr lang="ru-RU" sz="4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 лирические и бытовые  песни, частушки - </a:t>
            </a:r>
            <a:r>
              <a:rPr lang="ru-RU" sz="2400" b="1" dirty="0" err="1" smtClean="0">
                <a:solidFill>
                  <a:srgbClr val="002060"/>
                </a:solidFill>
              </a:rPr>
              <a:t>такмак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 Разнообразны </a:t>
            </a:r>
            <a:r>
              <a:rPr lang="ru-RU" b="1" dirty="0" smtClean="0">
                <a:solidFill>
                  <a:srgbClr val="002060"/>
                </a:solidFill>
              </a:rPr>
              <a:t>плясовые </a:t>
            </a:r>
            <a:r>
              <a:rPr lang="ru-RU" dirty="0" smtClean="0">
                <a:solidFill>
                  <a:srgbClr val="002060"/>
                </a:solidFill>
              </a:rPr>
              <a:t>мелодии.</a:t>
            </a:r>
          </a:p>
        </p:txBody>
      </p:sp>
      <p:pic>
        <p:nvPicPr>
          <p:cNvPr id="25603" name="Picture 7" descr="C:\Documents and Settings\Юля\Рабочий стол\Новая папка (2)\solist-narod-tanca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3286125"/>
            <a:ext cx="3997325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" descr="C:\Documents and Settings\User\Мои документы\Мои рисунки\440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0" y="3286125"/>
            <a:ext cx="37147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ctrTitle"/>
          </p:nvPr>
        </p:nvSpPr>
        <p:spPr bwMode="auto">
          <a:xfrm>
            <a:off x="785813" y="500063"/>
            <a:ext cx="7707312" cy="2608262"/>
          </a:xfrm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3200" smtClean="0">
                <a:solidFill>
                  <a:schemeClr val="accent1"/>
                </a:solidFill>
                <a:effectLst/>
              </a:rPr>
              <a:t>Танцам   </a:t>
            </a:r>
            <a:r>
              <a:rPr lang="ru-RU" sz="3200" b="0" smtClean="0">
                <a:solidFill>
                  <a:schemeClr val="tx1"/>
                </a:solidFill>
                <a:effectLst/>
              </a:rPr>
              <a:t>свойственна повествовательность, многие  имеют сложную структуру и содержат </a:t>
            </a:r>
            <a:r>
              <a:rPr lang="ru-RU" sz="3200" smtClean="0">
                <a:solidFill>
                  <a:schemeClr val="accent1"/>
                </a:solidFill>
                <a:effectLst/>
              </a:rPr>
              <a:t>элементы пантомимы</a:t>
            </a:r>
            <a:r>
              <a:rPr lang="ru-RU" sz="3200" b="0" smtClean="0">
                <a:solidFill>
                  <a:schemeClr val="accent1"/>
                </a:solidFill>
                <a:effectLst/>
              </a:rPr>
              <a:t>.</a:t>
            </a:r>
            <a:r>
              <a:rPr lang="ru-RU" sz="3200" smtClean="0">
                <a:solidFill>
                  <a:schemeClr val="accent1"/>
                </a:solidFill>
                <a:effectLst/>
              </a:rPr>
              <a:t/>
            </a:r>
            <a:br>
              <a:rPr lang="ru-RU" sz="3200" smtClean="0">
                <a:solidFill>
                  <a:schemeClr val="accent1"/>
                </a:solidFill>
                <a:effectLst/>
              </a:rPr>
            </a:br>
            <a:endParaRPr lang="ru-RU" sz="3200" smtClean="0">
              <a:solidFill>
                <a:schemeClr val="accent1"/>
              </a:solidFill>
              <a:effectLst/>
            </a:endParaRPr>
          </a:p>
        </p:txBody>
      </p:sp>
      <p:pic>
        <p:nvPicPr>
          <p:cNvPr id="26627" name="Picture 4" descr="C:\Documents and Settings\Юля\Рабочий стол\images 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88" y="2714625"/>
            <a:ext cx="6500812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5300663"/>
            <a:ext cx="8183562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smtClean="0">
                <a:solidFill>
                  <a:schemeClr val="hlink"/>
                </a:solidFill>
                <a:effectLst/>
                <a:latin typeface="Arial" charset="0"/>
              </a:rPr>
              <a:t>Перимичи башкирские</a:t>
            </a:r>
          </a:p>
        </p:txBody>
      </p:sp>
      <p:pic>
        <p:nvPicPr>
          <p:cNvPr id="41988" name="Picture 4" descr="Башкирское  блюд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539750"/>
            <a:ext cx="6911975" cy="5184775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2357438"/>
            <a:ext cx="7772400" cy="1828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7200" dirty="0" smtClean="0">
                <a:solidFill>
                  <a:srgbClr val="FF0000"/>
                </a:solidFill>
              </a:rPr>
              <a:t>Спасибо за внимание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3" y="714375"/>
            <a:ext cx="4929187" cy="2643188"/>
          </a:xfrm>
        </p:spPr>
        <p:txBody>
          <a:bodyPr/>
          <a:lstStyle/>
          <a:p>
            <a:pPr marL="36513" algn="ctr" eaLnBrk="1" hangingPunct="1">
              <a:spcBef>
                <a:spcPct val="0"/>
              </a:spcBef>
            </a:pPr>
            <a:r>
              <a:rPr lang="ru-RU" sz="4000" smtClean="0">
                <a:solidFill>
                  <a:srgbClr val="FF0000"/>
                </a:solidFill>
              </a:rPr>
              <a:t>Национальный герб</a:t>
            </a:r>
          </a:p>
        </p:txBody>
      </p:sp>
      <p:pic>
        <p:nvPicPr>
          <p:cNvPr id="8195" name="Picture 3" descr="C:\Documents and Settings\User\Мои документы\Мои рисунки\EPULYUCAQQ4IGZCAQ6Q2TBCA1ILJD1CA6WUNOJCAR21LSKCAJNJDGUCAKQBKSECAO8IPXECAG6D6ITCA5PAKUSCAX5W3P3CAFEQ2KBCA3WL0CFCA5UPT1VCAW9YTYGCAXNX6L2CAG1U474CA8VLYSNCADYN1D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4572000"/>
            <a:ext cx="296386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4500563" y="4429125"/>
            <a:ext cx="435133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0"/>
          <a:lstStyle/>
          <a:p>
            <a:pPr marL="36576" algn="ctr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4000" dirty="0">
                <a:solidFill>
                  <a:srgbClr val="FF0000"/>
                </a:solidFill>
                <a:latin typeface="+mn-lt"/>
              </a:rPr>
              <a:t>Национальный флаг</a:t>
            </a:r>
          </a:p>
        </p:txBody>
      </p:sp>
      <p:pic>
        <p:nvPicPr>
          <p:cNvPr id="8197" name="Picture 6" descr="C:\Documents and Settings\Юля\Рабочий стол\ger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150813"/>
            <a:ext cx="4181475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8183563" cy="1050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Башкиры</a:t>
            </a:r>
            <a:endParaRPr lang="ru-RU" sz="4000" dirty="0"/>
          </a:p>
        </p:txBody>
      </p:sp>
      <p:sp>
        <p:nvSpPr>
          <p:cNvPr id="9219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1214438"/>
            <a:ext cx="7429500" cy="4214812"/>
          </a:xfrm>
        </p:spPr>
        <p:txBody>
          <a:bodyPr/>
          <a:lstStyle/>
          <a:p>
            <a:pPr algn="ctr" eaLnBrk="1" hangingPunct="1">
              <a:buFont typeface="Wingdings" pitchFamily="2" charset="2"/>
              <a:buChar char="v"/>
            </a:pPr>
            <a:r>
              <a:rPr lang="ru-RU" smtClean="0"/>
              <a:t>Являются основным населением Республики Башкортостан в Российской Федерации.</a:t>
            </a:r>
          </a:p>
        </p:txBody>
      </p:sp>
      <p:pic>
        <p:nvPicPr>
          <p:cNvPr id="9220" name="Picture 2" descr="http://mediazavod.ru/system/pictures/images/000/053/347/1423966414/_.jpg?12857550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50" y="3143250"/>
            <a:ext cx="2328863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http://img1.liveinternet.ru/images/attach/c/0/43/681/43681214_bash_voin_r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0" y="3857625"/>
            <a:ext cx="3027363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" descr="C:\Documents and Settings\User\Мои документы\Мои рисунки\nation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" y="3429000"/>
            <a:ext cx="22288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143000"/>
            <a:ext cx="8183563" cy="10509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Первый тип поселения – </a:t>
            </a:r>
            <a:r>
              <a:rPr lang="ru-RU" sz="4000" dirty="0" err="1" smtClean="0"/>
              <a:t>йорт</a:t>
            </a:r>
            <a:r>
              <a:rPr lang="ru-RU" sz="4000" dirty="0" smtClean="0"/>
              <a:t>.</a:t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19458" name="Picture 2" descr="http://narodi-rb.krasnousolskii.com/wp-content/uploads/2010/02/Bash.Sborka-yurt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571612"/>
            <a:ext cx="7305699" cy="459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www.portniha.by/upload/medialibrary/45f/urta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357188"/>
            <a:ext cx="8429625" cy="632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035.radikal.ru/0911/6a/2c0213100b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2263" y="357188"/>
            <a:ext cx="8821737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sz="quarter" idx="1"/>
          </p:nvPr>
        </p:nvSpPr>
        <p:spPr>
          <a:xfrm>
            <a:off x="785813" y="3500438"/>
            <a:ext cx="7467600" cy="4873625"/>
          </a:xfrm>
        </p:spPr>
        <p:txBody>
          <a:bodyPr/>
          <a:lstStyle/>
          <a:p>
            <a:pPr algn="ctr"/>
            <a:endParaRPr lang="ru-RU" smtClean="0">
              <a:latin typeface="Arial" charset="0"/>
            </a:endParaRPr>
          </a:p>
          <a:p>
            <a:pPr algn="ctr"/>
            <a:endParaRPr lang="ru-RU" smtClean="0">
              <a:latin typeface="Arial" charset="0"/>
            </a:endParaRPr>
          </a:p>
          <a:p>
            <a:pPr algn="ctr"/>
            <a:r>
              <a:rPr lang="ru-RU" smtClean="0"/>
              <a:t> Все важные вопросы решает совет старейшин - </a:t>
            </a:r>
            <a:r>
              <a:rPr lang="ru-RU" b="1" smtClean="0"/>
              <a:t>Курултай</a:t>
            </a:r>
            <a:r>
              <a:rPr lang="ru-RU" smtClean="0"/>
              <a:t>.</a:t>
            </a:r>
          </a:p>
        </p:txBody>
      </p:sp>
      <p:pic>
        <p:nvPicPr>
          <p:cNvPr id="13315" name="Picture 2" descr="http://www.agidel.ru/img/2010/june/15sab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500063"/>
            <a:ext cx="713581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5" y="428625"/>
            <a:ext cx="4305300" cy="599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8"/>
          <p:cNvSpPr txBox="1">
            <a:spLocks noChangeArrowheads="1"/>
          </p:cNvSpPr>
          <p:nvPr/>
        </p:nvSpPr>
        <p:spPr bwMode="auto">
          <a:xfrm>
            <a:off x="214313" y="428625"/>
            <a:ext cx="50006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Башкирский национальный костюм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521</TotalTime>
  <Words>224</Words>
  <Application>Microsoft Office PowerPoint</Application>
  <PresentationFormat>Экран (4:3)</PresentationFormat>
  <Paragraphs>65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Verdana</vt:lpstr>
      <vt:lpstr>Wingdings 2</vt:lpstr>
      <vt:lpstr>Calibri</vt:lpstr>
      <vt:lpstr>Wingdings</vt:lpstr>
      <vt:lpstr>Аспект</vt:lpstr>
      <vt:lpstr> </vt:lpstr>
      <vt:lpstr>Слайд 2</vt:lpstr>
      <vt:lpstr>Слайд 3</vt:lpstr>
      <vt:lpstr>Башкиры</vt:lpstr>
      <vt:lpstr>Первый тип поселения – йорт.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Напитки</vt:lpstr>
      <vt:lpstr>Всемирно известный башкирский мед</vt:lpstr>
      <vt:lpstr>Популярный праздник:</vt:lpstr>
      <vt:lpstr>Сабантуй</vt:lpstr>
      <vt:lpstr>Слайд 18</vt:lpstr>
      <vt:lpstr>Слайд 19</vt:lpstr>
      <vt:lpstr>Слайд 20</vt:lpstr>
      <vt:lpstr>Танцам   свойственна повествовательность, многие  имеют сложную структуру и содержат элементы пантомимы. </vt:lpstr>
      <vt:lpstr>Перимичи башкирские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re</cp:lastModifiedBy>
  <cp:revision>56</cp:revision>
  <dcterms:created xsi:type="dcterms:W3CDTF">2011-11-22T11:11:02Z</dcterms:created>
  <dcterms:modified xsi:type="dcterms:W3CDTF">2014-07-20T21:14:57Z</dcterms:modified>
</cp:coreProperties>
</file>