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77" r:id="rId2"/>
    <p:sldId id="293" r:id="rId3"/>
    <p:sldId id="272" r:id="rId4"/>
    <p:sldId id="273" r:id="rId5"/>
    <p:sldId id="300" r:id="rId6"/>
    <p:sldId id="295" r:id="rId7"/>
    <p:sldId id="298" r:id="rId8"/>
    <p:sldId id="305" r:id="rId9"/>
    <p:sldId id="276" r:id="rId10"/>
    <p:sldId id="301" r:id="rId11"/>
    <p:sldId id="291" r:id="rId12"/>
    <p:sldId id="292" r:id="rId13"/>
    <p:sldId id="294" r:id="rId14"/>
    <p:sldId id="296" r:id="rId15"/>
    <p:sldId id="302" r:id="rId16"/>
    <p:sldId id="303" r:id="rId17"/>
    <p:sldId id="297" r:id="rId18"/>
    <p:sldId id="304" r:id="rId19"/>
    <p:sldId id="306" r:id="rId20"/>
    <p:sldId id="29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94660"/>
  </p:normalViewPr>
  <p:slideViewPr>
    <p:cSldViewPr>
      <p:cViewPr varScale="1">
        <p:scale>
          <a:sx n="42" d="100"/>
          <a:sy n="4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596CE4-CBF6-4EE7-AABC-0104D5158F55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EF6503-4FD0-4AEF-B6C1-B131E5808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4996-E9CD-4D59-89D9-A5CF94631C24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E4ED-3700-475B-B7DD-3172F35D1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B3E81-7AB3-411A-8FB6-D88E5A6D7D10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5662-DA2C-4EC9-B043-36FA9BDD1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6FB50-E2E0-43C8-8093-36A558124007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3497-6EEE-467A-8824-00869D6EE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7A88E5-5075-4005-AD4B-AB0080FFFBF7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3A90B8-40BE-46EA-990D-17F0BD545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0E767-0A60-4066-9F3E-C0C63FFB3D27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020E-E307-4618-B1DE-931E3A62B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C409-FB53-4153-9486-E8C56CF8BE51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39B87-370D-44CC-8E4F-9625C6523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42C9-FC13-422E-9C0D-B2C6CD0F93C4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8D78-0BB7-4E87-BE5C-59646AA2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C2D155-AA5A-419C-A49E-8E5B0B344D49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A524E-9A79-4F60-AC90-A437C1E88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AE985-23CC-420B-9680-C389BBD5BF4F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D882-500B-43FB-9EC3-829491519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66C5E2-C2D4-4CDA-959D-4093C721B8FD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EE53E5-CFB6-4FA8-A4CF-BBDF439AC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3E19DDC-484D-414D-9E86-983BB20718BC}" type="datetimeFigureOut">
              <a:rPr lang="ru-RU"/>
              <a:pPr>
                <a:defRPr/>
              </a:pPr>
              <a:t>21.07.2014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A438059-8E63-4B3D-AB49-C762C6750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9" r:id="rId2"/>
    <p:sldLayoutId id="2147483831" r:id="rId3"/>
    <p:sldLayoutId id="2147483828" r:id="rId4"/>
    <p:sldLayoutId id="2147483827" r:id="rId5"/>
    <p:sldLayoutId id="2147483826" r:id="rId6"/>
    <p:sldLayoutId id="2147483832" r:id="rId7"/>
    <p:sldLayoutId id="2147483825" r:id="rId8"/>
    <p:sldLayoutId id="2147483833" r:id="rId9"/>
    <p:sldLayoutId id="2147483824" r:id="rId10"/>
    <p:sldLayoutId id="214748382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1571612"/>
            <a:ext cx="825823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Культура азербайджанского народа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/>
        </p:nvSpPr>
        <p:spPr bwMode="auto">
          <a:xfrm>
            <a:off x="357188" y="4714875"/>
            <a:ext cx="85010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400" b="1">
                <a:cs typeface="Arial" charset="0"/>
              </a:rPr>
              <a:t>Исмаилов  Ниджат - ученик 4-го класса</a:t>
            </a:r>
          </a:p>
          <a:p>
            <a:pPr algn="r"/>
            <a:r>
              <a:rPr lang="ru-RU" sz="2400" b="1">
                <a:cs typeface="Arial" charset="0"/>
              </a:rPr>
              <a:t>Учитель: Гайсина Г.М. </a:t>
            </a:r>
          </a:p>
          <a:p>
            <a:pPr algn="r"/>
            <a:r>
              <a:rPr lang="ru-RU" sz="2400" b="1">
                <a:cs typeface="Arial" charset="0"/>
              </a:rPr>
              <a:t>МОУ СОШ №16, п.Хани</a:t>
            </a:r>
          </a:p>
          <a:p>
            <a:endParaRPr lang="ru-RU" sz="2400" b="1">
              <a:cs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Юля\Рабочий стол\Новая папка (3)\ДОКЛАД\азербайджанские  праздники\azerb_html_290d4b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428625"/>
            <a:ext cx="871537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1688" y="2928938"/>
            <a:ext cx="5754687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4313" y="1428750"/>
            <a:ext cx="91328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Verdana" pitchFamily="34" charset="0"/>
              </a:rPr>
              <a:t>достижения азербайджанской музыкальной культуры. Наиболее известные жанры:</a:t>
            </a:r>
          </a:p>
          <a:p>
            <a:r>
              <a:rPr lang="ru-RU" sz="3200" b="1">
                <a:solidFill>
                  <a:srgbClr val="002060"/>
                </a:solidFill>
                <a:latin typeface="Verdana" pitchFamily="34" charset="0"/>
              </a:rPr>
              <a:t>Мугам</a:t>
            </a:r>
          </a:p>
          <a:p>
            <a:r>
              <a:rPr lang="ru-RU" sz="3200" b="1">
                <a:solidFill>
                  <a:srgbClr val="002060"/>
                </a:solidFill>
                <a:latin typeface="Verdana" pitchFamily="34" charset="0"/>
              </a:rPr>
              <a:t>Тесниф</a:t>
            </a:r>
          </a:p>
          <a:p>
            <a:r>
              <a:rPr lang="ru-RU" sz="3200" b="1">
                <a:solidFill>
                  <a:srgbClr val="002060"/>
                </a:solidFill>
                <a:latin typeface="Verdana" pitchFamily="34" charset="0"/>
              </a:rPr>
              <a:t>Мейхана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500042"/>
            <a:ext cx="893866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C00000"/>
                </a:solidFill>
                <a:latin typeface="+mn-lt"/>
              </a:rPr>
              <a:t>Азербайджанская музыка -</a:t>
            </a:r>
            <a:endParaRPr lang="ru-RU" sz="4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95850" y="1000125"/>
            <a:ext cx="424815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2060"/>
                </a:solidFill>
                <a:latin typeface="Verdana" pitchFamily="34" charset="0"/>
              </a:rPr>
              <a:t>В Азербайджанской кухне — имеется более </a:t>
            </a: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300 видов блюд</a:t>
            </a:r>
            <a:r>
              <a:rPr lang="ru-RU" sz="2400">
                <a:solidFill>
                  <a:srgbClr val="002060"/>
                </a:solidFill>
                <a:latin typeface="Verdana" pitchFamily="34" charset="0"/>
              </a:rPr>
              <a:t>. Она состоит из </a:t>
            </a: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мяса баранины</a:t>
            </a:r>
            <a:r>
              <a:rPr lang="ru-RU" sz="2400">
                <a:solidFill>
                  <a:srgbClr val="002060"/>
                </a:solidFill>
                <a:latin typeface="Verdana" pitchFamily="34" charset="0"/>
              </a:rPr>
              <a:t>, а также </a:t>
            </a: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фруктов и овощей</a:t>
            </a:r>
            <a:r>
              <a:rPr lang="ru-RU" sz="2400">
                <a:solidFill>
                  <a:srgbClr val="002060"/>
                </a:solidFill>
                <a:latin typeface="Verdana" pitchFamily="34" charset="0"/>
              </a:rPr>
              <a:t>. Широкое распространение получили </a:t>
            </a:r>
            <a:r>
              <a:rPr lang="ru-RU" sz="2400" b="1">
                <a:solidFill>
                  <a:srgbClr val="002060"/>
                </a:solidFill>
                <a:latin typeface="Verdana" pitchFamily="34" charset="0"/>
              </a:rPr>
              <a:t>зелень, специи и приправы</a:t>
            </a:r>
            <a:r>
              <a:rPr lang="ru-RU" sz="2400">
                <a:solidFill>
                  <a:srgbClr val="002060"/>
                </a:solidFill>
                <a:latin typeface="Verdana" pitchFamily="34" charset="0"/>
              </a:rPr>
              <a:t>: корица, гвоздика, петрушка, укроп, горький перец, душистый перец, тмин, кинза, мята, шафран.</a:t>
            </a:r>
            <a:r>
              <a:rPr lang="ru-RU" sz="2800">
                <a:solidFill>
                  <a:srgbClr val="002060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214563"/>
            <a:ext cx="4578350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357167"/>
            <a:ext cx="764386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  кухня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14313"/>
            <a:ext cx="77724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Одним из наиболее известных блюд азербайджанской кухни является </a:t>
            </a:r>
            <a:r>
              <a:rPr lang="ru-RU" sz="2800" b="1" dirty="0" smtClean="0">
                <a:solidFill>
                  <a:srgbClr val="002060"/>
                </a:solidFill>
              </a:rPr>
              <a:t>плов</a:t>
            </a:r>
            <a:r>
              <a:rPr lang="ru-RU" sz="2800" dirty="0" smtClean="0">
                <a:solidFill>
                  <a:srgbClr val="002060"/>
                </a:solidFill>
              </a:rPr>
              <a:t>. В отличие от других кухонь, здесь готовят отдельно рис и отдельно основу плова (тару) — мясо, фрукты — соединяя всё это в одном блюде только при подаче на стол.</a:t>
            </a:r>
            <a:endParaRPr lang="ru-RU" sz="2800" dirty="0"/>
          </a:p>
        </p:txBody>
      </p:sp>
      <p:pic>
        <p:nvPicPr>
          <p:cNvPr id="18435" name="Picture 2" descr="C:\Documents and Settings\Юля\Рабочий стол\1316203275_azerbajdzhanskij-plo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3214688"/>
            <a:ext cx="6500812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257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Народный танец - лезгинка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9459" name="Picture 2" descr="C:\Documents and Settings\Юля\Рабочий стол\танец азербайд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1500188"/>
            <a:ext cx="4762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20484" name="Picture 2" descr="C:\Documents and Settings\Юля\Рабочий стол\Новая папка (3)\ДОКЛАД\АЗЕРБАЙДЖАНСКИЕ ТАНЦЫ\azerbay_da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428625"/>
            <a:ext cx="8143875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0064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Народный промысел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507" name="Picture 3" descr="C:\Documents and Settings\Юля\Рабочий стол\Новая папка (3)\ДОКЛАД\керамика\4.kerami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63" y="1357313"/>
            <a:ext cx="3076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Documents and Settings\Юля\Рабочий стол\Новая папка (3)\ДОКЛАД\керамика\7.kerami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357187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1357313"/>
            <a:ext cx="20716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4714875"/>
            <a:ext cx="4572000" cy="10715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Керамические изделия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857250"/>
            <a:ext cx="7772400" cy="6492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Народные музыкальные инструменты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571750"/>
            <a:ext cx="2071688" cy="107156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err="1" smtClean="0"/>
              <a:t>Гавал</a:t>
            </a:r>
            <a:endParaRPr lang="ru-RU" sz="3200" b="1" dirty="0"/>
          </a:p>
        </p:txBody>
      </p:sp>
      <p:pic>
        <p:nvPicPr>
          <p:cNvPr id="22532" name="Picture 2" descr="C:\Documents and Settings\Юля\Рабочий стол\гавал азербац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1785938"/>
            <a:ext cx="1428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Documents and Settings\Юля\Рабочий стол\зурна азерб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25" y="1000125"/>
            <a:ext cx="11049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286500" y="2500313"/>
            <a:ext cx="2071688" cy="1071562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Зурна</a:t>
            </a:r>
          </a:p>
        </p:txBody>
      </p:sp>
      <p:pic>
        <p:nvPicPr>
          <p:cNvPr id="22535" name="Picture 4" descr="C:\Documents and Settings\Юля\Рабочий стол\нашгара азерба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4572000"/>
            <a:ext cx="1428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85938" y="4857750"/>
            <a:ext cx="2571750" cy="1071563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 err="1">
                <a:solidFill>
                  <a:schemeClr val="bg2">
                    <a:shade val="25000"/>
                  </a:schemeClr>
                </a:solidFill>
                <a:latin typeface="+mn-lt"/>
              </a:rPr>
              <a:t>Нашгара</a:t>
            </a:r>
            <a:endParaRPr lang="ru-RU" sz="3200" b="1" dirty="0">
              <a:solidFill>
                <a:schemeClr val="bg2">
                  <a:shade val="25000"/>
                </a:schemeClr>
              </a:solidFill>
              <a:latin typeface="+mn-lt"/>
            </a:endParaRPr>
          </a:p>
        </p:txBody>
      </p:sp>
      <p:pic>
        <p:nvPicPr>
          <p:cNvPr id="22537" name="Picture 5" descr="C:\Documents and Settings\Юля\Рабочий стол\саз азербайдж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81500" y="4357688"/>
            <a:ext cx="4762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4929188" y="5572125"/>
            <a:ext cx="2071687" cy="1071563"/>
          </a:xfrm>
          <a:prstGeom prst="rect">
            <a:avLst/>
          </a:prstGeom>
        </p:spPr>
        <p:txBody>
          <a:bodyPr lIns="182880" tIns="0">
            <a:normAutofit/>
          </a:bodyPr>
          <a:lstStyle/>
          <a:p>
            <a:pPr marL="36576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3200" b="1" dirty="0">
                <a:solidFill>
                  <a:schemeClr val="bg2">
                    <a:shade val="25000"/>
                  </a:schemeClr>
                </a:solidFill>
                <a:latin typeface="+mn-lt"/>
              </a:rPr>
              <a:t>Саз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Юля\Рабочий стол\Новая папка (3)\ДОКЛАД\МУЗЫКА\6.ashuq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143000"/>
            <a:ext cx="37734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Documents and Settings\Юля\Рабочий стол\Новая папка (3)\ДОКЛАД\МУЗЫКА\3.muqa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000250"/>
            <a:ext cx="4286250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solidFill>
                  <a:schemeClr val="hlink"/>
                </a:solidFill>
                <a:effectLst/>
                <a:latin typeface="Arial" charset="0"/>
              </a:rPr>
              <a:t>Азербайджанские  сладости</a:t>
            </a:r>
          </a:p>
        </p:txBody>
      </p:sp>
      <p:pic>
        <p:nvPicPr>
          <p:cNvPr id="36868" name="Picture 4" descr="Азербайджанское  блюд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620713"/>
            <a:ext cx="5821363" cy="4365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313" y="5286375"/>
            <a:ext cx="6572250" cy="1571625"/>
          </a:xfrm>
        </p:spPr>
        <p:txBody>
          <a:bodyPr/>
          <a:lstStyle/>
          <a:p>
            <a:pPr marL="36513" algn="ctr" eaLnBrk="1" hangingPunct="1">
              <a:spcBef>
                <a:spcPct val="0"/>
              </a:spcBef>
            </a:pPr>
            <a:r>
              <a:rPr lang="ru-RU" sz="4000" b="1" smtClean="0">
                <a:solidFill>
                  <a:srgbClr val="C00000"/>
                </a:solidFill>
              </a:rPr>
              <a:t>Территория Азербайджана</a:t>
            </a:r>
          </a:p>
        </p:txBody>
      </p:sp>
      <p:pic>
        <p:nvPicPr>
          <p:cNvPr id="7171" name="Picture 2" descr="C:\Documents and Settings\Юля\Рабочий стол\азербайдж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642938"/>
            <a:ext cx="5764212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43063" y="357188"/>
            <a:ext cx="61023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Verdana" pitchFamily="34" charset="0"/>
              </a:rPr>
              <a:t>Государственный флаг</a:t>
            </a:r>
          </a:p>
        </p:txBody>
      </p:sp>
      <p:pic>
        <p:nvPicPr>
          <p:cNvPr id="8195" name="Picture 2" descr="C:\Documents and Settings\Юля\Рабочий стол\00000071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25" y="1643063"/>
            <a:ext cx="6072188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928938" y="500063"/>
            <a:ext cx="3492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Verdana" pitchFamily="34" charset="0"/>
              </a:rPr>
              <a:t>Герб</a:t>
            </a:r>
          </a:p>
        </p:txBody>
      </p:sp>
      <p:pic>
        <p:nvPicPr>
          <p:cNvPr id="9219" name="Picture 2" descr="C:\Documents and Settings\Юля\Рабочий стол\275px-Coat_of_arms_of_Azerbaijan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50" y="1428750"/>
            <a:ext cx="4071938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500063"/>
            <a:ext cx="8001000" cy="757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C00000"/>
                </a:solidFill>
              </a:rPr>
              <a:t>Столица - Баку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0243" name="Picture 2" descr="C:\Documents and Settings\Юля\Рабочий стол\0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1285875"/>
            <a:ext cx="74295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428625"/>
            <a:ext cx="7772400" cy="9001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Убранство дома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267" name="Picture 2" descr="C:\Documents and Settings\Юля\Рабочий стол\лом азер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1357313"/>
            <a:ext cx="76993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/>
          </a:p>
        </p:txBody>
      </p:sp>
      <p:pic>
        <p:nvPicPr>
          <p:cNvPr id="12292" name="Picture 2" descr="C:\Documents and Settings\Юля\Рабочий стол\костюм азербайджа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857250"/>
            <a:ext cx="8072437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75" y="0"/>
            <a:ext cx="7772400" cy="900113"/>
          </a:xfrm>
          <a:prstGeom prst="rect">
            <a:avLst/>
          </a:prstGeom>
        </p:spPr>
        <p:txBody>
          <a:bodyPr lIns="45720" rIns="4572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500" b="1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Национальный костюм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Юля\Рабочий стол\Новая папка (3)\ДОКЛАД\одежда\8.odej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857250"/>
            <a:ext cx="3786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Documents and Settings\Юля\Рабочий стол\Новая папка (3)\ДОКЛАД\одежда\16.odej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38" y="571500"/>
            <a:ext cx="2214562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3" y="333375"/>
            <a:ext cx="8072437" cy="2430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Традиционный национальный праздник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solidFill>
                  <a:srgbClr val="002060"/>
                </a:solidFill>
                <a:latin typeface="+mn-lt"/>
              </a:rPr>
              <a:t>Новруз-байрам</a:t>
            </a:r>
            <a:r>
              <a:rPr lang="ru-RU" sz="3600" dirty="0">
                <a:solidFill>
                  <a:srgbClr val="002060"/>
                </a:solidFill>
                <a:latin typeface="+mn-lt"/>
              </a:rPr>
              <a:t> - 20-21 марта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pic>
        <p:nvPicPr>
          <p:cNvPr id="14339" name="Picture 2" descr="C:\Documents and Settings\Юля\Рабочий стол\novruz_bayram_5e_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50" y="2468563"/>
            <a:ext cx="53530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343</TotalTime>
  <Words>107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Verdana</vt:lpstr>
      <vt:lpstr>Wingdings 2</vt:lpstr>
      <vt:lpstr>Calibri</vt:lpstr>
      <vt:lpstr>Аспект</vt:lpstr>
      <vt:lpstr>Слайд 1</vt:lpstr>
      <vt:lpstr>Слайд 2</vt:lpstr>
      <vt:lpstr>Слайд 3</vt:lpstr>
      <vt:lpstr>Слайд 4</vt:lpstr>
      <vt:lpstr>Столица - Баку</vt:lpstr>
      <vt:lpstr>Убранство дома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Народный танец - лезгинка</vt:lpstr>
      <vt:lpstr>Слайд 15</vt:lpstr>
      <vt:lpstr>Народный промысел</vt:lpstr>
      <vt:lpstr>Народные музыкальные инструменты</vt:lpstr>
      <vt:lpstr>Слайд 18</vt:lpstr>
      <vt:lpstr>Азербайджанские  сладости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re</cp:lastModifiedBy>
  <cp:revision>46</cp:revision>
  <dcterms:created xsi:type="dcterms:W3CDTF">2011-02-01T16:03:04Z</dcterms:created>
  <dcterms:modified xsi:type="dcterms:W3CDTF">2014-07-20T21:14:25Z</dcterms:modified>
</cp:coreProperties>
</file>