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71" r:id="rId3"/>
    <p:sldId id="272" r:id="rId4"/>
    <p:sldId id="257" r:id="rId5"/>
    <p:sldId id="277" r:id="rId6"/>
    <p:sldId id="278" r:id="rId7"/>
    <p:sldId id="279" r:id="rId8"/>
    <p:sldId id="268" r:id="rId9"/>
    <p:sldId id="274" r:id="rId10"/>
    <p:sldId id="273" r:id="rId11"/>
    <p:sldId id="283" r:id="rId12"/>
    <p:sldId id="276" r:id="rId13"/>
    <p:sldId id="280" r:id="rId14"/>
    <p:sldId id="285" r:id="rId15"/>
    <p:sldId id="281" r:id="rId16"/>
    <p:sldId id="282" r:id="rId17"/>
    <p:sldId id="284" r:id="rId18"/>
    <p:sldId id="287" r:id="rId19"/>
    <p:sldId id="28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689E0C-B63C-4594-BF47-B003EA875C96}" type="datetimeFigureOut">
              <a:rPr lang="ru-RU"/>
              <a:pPr>
                <a:defRPr/>
              </a:pPr>
              <a:t>21.07.2014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767407-42A1-4B10-A315-C58558D6D6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F87F7D-25A8-43A7-8556-C76A8F214B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287FD-FC5A-4F43-B05C-329E8687E0E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E32191-7CC8-4DF9-8CF5-A967E268C02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A13275-EE36-431C-9736-6D9141DEE32C}" type="datetimeFigureOut">
              <a:rPr lang="ru-RU"/>
              <a:pPr>
                <a:defRPr/>
              </a:pPr>
              <a:t>21.07.2014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53EC3F-1162-49E5-BA5D-D2B0AC266A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0860-0163-451C-8D86-24C4D02FE231}" type="datetimeFigureOut">
              <a:rPr lang="ru-RU"/>
              <a:pPr>
                <a:defRPr/>
              </a:pPr>
              <a:t>21.07.2014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69679-C527-4C1F-BA30-D585B602DC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6ED6F-1136-468D-9E97-A7F36995C6DC}" type="datetimeFigureOut">
              <a:rPr lang="ru-RU"/>
              <a:pPr>
                <a:defRPr/>
              </a:pPr>
              <a:t>21.07.2014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7D037-8001-4FEB-AFF4-837299ADA9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1CEDB-7255-4734-802D-A0C9104E5FBD}" type="datetimeFigureOut">
              <a:rPr lang="ru-RU"/>
              <a:pPr>
                <a:defRPr/>
              </a:pPr>
              <a:t>21.07.2014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1B7C-E075-47A9-AE00-C8B3680E26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6997C9-8ADF-4238-928E-8A0784106279}" type="datetimeFigureOut">
              <a:rPr lang="ru-RU"/>
              <a:pPr>
                <a:defRPr/>
              </a:pPr>
              <a:t>21.07.2014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743AE4-058F-4FC0-8AED-067B270418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639A-6EE2-4FD5-BD16-BFA2A70A710D}" type="datetimeFigureOut">
              <a:rPr lang="ru-RU"/>
              <a:pPr>
                <a:defRPr/>
              </a:pPr>
              <a:t>21.07.2014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06CB4-8218-4284-B7ED-6A069F2CA8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0049F-D2E6-46F6-92B3-62825D93D6CE}" type="datetimeFigureOut">
              <a:rPr lang="ru-RU"/>
              <a:pPr>
                <a:defRPr/>
              </a:pPr>
              <a:t>21.07.2014</a:t>
            </a:fld>
            <a:endParaRPr lang="ru-RU" dirty="0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67B24-449B-4A59-8E9C-318014DAFB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8CF74-F6FD-4A25-BE6D-EF88A0C50274}" type="datetimeFigureOut">
              <a:rPr lang="ru-RU"/>
              <a:pPr>
                <a:defRPr/>
              </a:pPr>
              <a:t>21.07.2014</a:t>
            </a:fld>
            <a:endParaRPr lang="ru-RU" dirty="0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1426-F94C-4A2B-8588-BBB941E5BF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78F5E5-EA84-4D15-8F8A-69661FE353CA}" type="datetimeFigureOut">
              <a:rPr lang="ru-RU"/>
              <a:pPr>
                <a:defRPr/>
              </a:pPr>
              <a:t>21.07.2014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8ABC96-9F82-4D2D-864B-19E2CD59E9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84892-8047-4F63-B44F-B3FC458C1F60}" type="datetimeFigureOut">
              <a:rPr lang="ru-RU"/>
              <a:pPr>
                <a:defRPr/>
              </a:pPr>
              <a:t>21.07.2014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FF9D7-2A9A-4712-A094-2A0DFD8EEA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38834E-0503-4E8A-AC67-9A7DF7E06646}" type="datetimeFigureOut">
              <a:rPr lang="ru-RU"/>
              <a:pPr>
                <a:defRPr/>
              </a:pPr>
              <a:t>21.07.2014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6ED4E6-9507-4F00-BDD4-0636127E18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D447E68-CF0F-4870-A6A4-BD2D6111D6E1}" type="datetimeFigureOut">
              <a:rPr lang="ru-RU"/>
              <a:pPr>
                <a:defRPr/>
              </a:pPr>
              <a:t>21.07.2014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7C730B5C-7645-4420-93CF-8056C26FED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  <p:sldLayoutId id="2147483735" r:id="rId3"/>
    <p:sldLayoutId id="2147483732" r:id="rId4"/>
    <p:sldLayoutId id="2147483731" r:id="rId5"/>
    <p:sldLayoutId id="2147483730" r:id="rId6"/>
    <p:sldLayoutId id="2147483736" r:id="rId7"/>
    <p:sldLayoutId id="2147483729" r:id="rId8"/>
    <p:sldLayoutId id="2147483737" r:id="rId9"/>
    <p:sldLayoutId id="2147483728" r:id="rId10"/>
    <p:sldLayoutId id="2147483727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hyperlink" Target="http://www.kuharka.ru/_foto/img/1144451881.jpg" TargetMode="Externa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E%D1%81%D1%82%D0%BE%D1%87%D0%BD%D1%8B%D0%B5_%D1%81%D0%BB%D0%B0%D0%B2%D1%8F%D0%BD%D0%B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ru.wikipedia.org/wiki/%D0%A3%D0%BA%D1%80%D0%B0%D0%B8%D0%BD%D0%B0" TargetMode="External"/><Relationship Id="rId4" Type="http://schemas.openxmlformats.org/officeDocument/2006/relationships/hyperlink" Target="http://ru.wikipedia.org/wiki/%D0%9D%D0%B0%D1%80%D0%BE%D0%B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1828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Культура украинского народа</a:t>
            </a:r>
            <a:endParaRPr lang="ru-RU" sz="6600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/>
        </p:nvSpPr>
        <p:spPr bwMode="auto">
          <a:xfrm>
            <a:off x="357188" y="4572000"/>
            <a:ext cx="85010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2400" b="1">
                <a:cs typeface="Arial" charset="0"/>
              </a:rPr>
              <a:t>Мальцев Данил - ученик 4-го класса</a:t>
            </a:r>
          </a:p>
          <a:p>
            <a:pPr algn="r"/>
            <a:r>
              <a:rPr lang="ru-RU" sz="2400" b="1">
                <a:cs typeface="Arial" charset="0"/>
              </a:rPr>
              <a:t>Учитель: Гайсина Г.М. </a:t>
            </a:r>
          </a:p>
          <a:p>
            <a:pPr algn="r"/>
            <a:r>
              <a:rPr lang="ru-RU" sz="2400" b="1">
                <a:cs typeface="Arial" charset="0"/>
              </a:rPr>
              <a:t>МОУ СОШ №16, п.Хани</a:t>
            </a:r>
          </a:p>
          <a:p>
            <a:endParaRPr lang="ru-RU" sz="2400" b="1">
              <a:cs typeface="Arial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63"/>
            <a:ext cx="5000625" cy="6357937"/>
          </a:xfrm>
        </p:spPr>
        <p:txBody>
          <a:bodyPr/>
          <a:lstStyle/>
          <a:p>
            <a:pPr marL="36513" algn="ctr" eaLnBrk="1" hangingPunct="1">
              <a:spcBef>
                <a:spcPct val="0"/>
              </a:spcBef>
            </a:pPr>
            <a:r>
              <a:rPr lang="ru-RU" sz="3200" smtClean="0">
                <a:solidFill>
                  <a:srgbClr val="00B050"/>
                </a:solidFill>
              </a:rPr>
              <a:t>В культуре большое место занимали </a:t>
            </a:r>
            <a:r>
              <a:rPr lang="ru-RU" sz="3200" b="1" smtClean="0">
                <a:solidFill>
                  <a:srgbClr val="00B050"/>
                </a:solidFill>
              </a:rPr>
              <a:t>фольклор</a:t>
            </a:r>
            <a:r>
              <a:rPr lang="ru-RU" sz="3200" smtClean="0">
                <a:solidFill>
                  <a:srgbClr val="00B050"/>
                </a:solidFill>
              </a:rPr>
              <a:t>, народные традиции. Особенно ярко это проявилось в искусстве — </a:t>
            </a:r>
            <a:r>
              <a:rPr lang="ru-RU" sz="3200" b="1" smtClean="0">
                <a:solidFill>
                  <a:srgbClr val="00B050"/>
                </a:solidFill>
              </a:rPr>
              <a:t>песнях, танцах</a:t>
            </a:r>
            <a:r>
              <a:rPr lang="ru-RU" sz="3200" smtClean="0">
                <a:solidFill>
                  <a:srgbClr val="00B050"/>
                </a:solidFill>
              </a:rPr>
              <a:t>, декоративно-прикладном искусстве.</a:t>
            </a:r>
          </a:p>
        </p:txBody>
      </p:sp>
      <p:pic>
        <p:nvPicPr>
          <p:cNvPr id="5" name="Picture 3" descr="National%20Ukranian%20kostyum%20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3" y="1357313"/>
            <a:ext cx="418623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500063"/>
            <a:ext cx="8501062" cy="12858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Проявление своего творчества украинский народ воспроизводил в безбрежном море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задушевных песен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дум, легенд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в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живописи, вышивке, гончарстве, ткачестве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2" descr="C:\Documents and Settings\Юля\Рабочий стол\350px-Virsky_First_Dan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2643188"/>
            <a:ext cx="780415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opilk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5200" y="4191000"/>
            <a:ext cx="29718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WordArt 3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581400" y="6248400"/>
            <a:ext cx="2514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сопилки</a:t>
            </a:r>
          </a:p>
        </p:txBody>
      </p:sp>
      <p:pic>
        <p:nvPicPr>
          <p:cNvPr id="17412" name="Picture 4" descr="бандура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6200" y="228600"/>
            <a:ext cx="228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038600" y="3657600"/>
            <a:ext cx="18954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бандура</a:t>
            </a:r>
          </a:p>
        </p:txBody>
      </p:sp>
      <p:pic>
        <p:nvPicPr>
          <p:cNvPr id="17414" name="Picture 6" descr="кобз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0" y="500063"/>
            <a:ext cx="1371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WordArt 7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295400" y="4267200"/>
            <a:ext cx="15144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кобза</a:t>
            </a:r>
          </a:p>
        </p:txBody>
      </p:sp>
      <p:pic>
        <p:nvPicPr>
          <p:cNvPr id="17416" name="Picture 8" descr="торбан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9000" y="304800"/>
            <a:ext cx="16002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WordArt 9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7086600" y="4114800"/>
            <a:ext cx="17811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торбан</a:t>
            </a:r>
          </a:p>
        </p:txBody>
      </p:sp>
      <p:pic>
        <p:nvPicPr>
          <p:cNvPr id="17418" name="Picture 10" descr="72b56759799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72b56759799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9800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72b56759799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95800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357188"/>
            <a:ext cx="7786687" cy="8286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Традиционные блюда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8435" name="Picture 2" descr="C:\Documents and Settings\Юля\Рабочий стол\укр блюда\ук борщ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1428750"/>
            <a:ext cx="50006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Documents and Settings\Юля\Рабочий стол\укр блюда\галушки у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286125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3" y="1714500"/>
            <a:ext cx="2500312" cy="138747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/>
              <a:t>Борщ</a:t>
            </a:r>
            <a:endParaRPr lang="ru-RU" sz="4000" b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500188" y="5143500"/>
            <a:ext cx="3063875" cy="1458913"/>
          </a:xfrm>
          <a:prstGeom prst="rect">
            <a:avLst/>
          </a:prstGeom>
        </p:spPr>
        <p:txBody>
          <a:bodyPr lIns="182880" tIns="0">
            <a:normAutofit/>
          </a:bodyPr>
          <a:lstStyle/>
          <a:p>
            <a:pPr marL="36576"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4000" b="1" dirty="0">
                <a:solidFill>
                  <a:schemeClr val="bg2">
                    <a:shade val="25000"/>
                  </a:schemeClr>
                </a:solidFill>
                <a:latin typeface="+mn-lt"/>
              </a:rPr>
              <a:t>Галушки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357188"/>
            <a:ext cx="7772400" cy="914400"/>
          </a:xfrm>
        </p:spPr>
        <p:txBody>
          <a:bodyPr/>
          <a:lstStyle/>
          <a:p>
            <a:pPr marL="36513" algn="l" eaLnBrk="1" hangingPunct="1">
              <a:spcBef>
                <a:spcPct val="0"/>
              </a:spcBef>
            </a:pPr>
            <a:r>
              <a:rPr lang="ru-RU" sz="2800" b="1" smtClean="0">
                <a:solidFill>
                  <a:srgbClr val="00B050"/>
                </a:solidFill>
              </a:rPr>
              <a:t>Любимым </a:t>
            </a:r>
            <a:r>
              <a:rPr lang="ru-RU" sz="2800" smtClean="0">
                <a:solidFill>
                  <a:srgbClr val="00B050"/>
                </a:solidFill>
              </a:rPr>
              <a:t>и наиболее </a:t>
            </a:r>
            <a:r>
              <a:rPr lang="ru-RU" sz="2800" b="1" smtClean="0">
                <a:solidFill>
                  <a:srgbClr val="00B050"/>
                </a:solidFill>
              </a:rPr>
              <a:t>употребляемым  </a:t>
            </a:r>
            <a:r>
              <a:rPr lang="ru-RU" sz="2800" smtClean="0">
                <a:solidFill>
                  <a:srgbClr val="00B050"/>
                </a:solidFill>
              </a:rPr>
              <a:t>продуктом служит </a:t>
            </a:r>
            <a:r>
              <a:rPr lang="ru-RU" sz="2800" b="1" smtClean="0">
                <a:solidFill>
                  <a:srgbClr val="00B050"/>
                </a:solidFill>
              </a:rPr>
              <a:t>свиное сало</a:t>
            </a:r>
            <a:endParaRPr lang="ru-RU" sz="2800" smtClean="0">
              <a:solidFill>
                <a:srgbClr val="00B050"/>
              </a:solidFill>
            </a:endParaRPr>
          </a:p>
        </p:txBody>
      </p:sp>
      <p:pic>
        <p:nvPicPr>
          <p:cNvPr id="19459" name="Picture 2" descr="C:\Documents and Settings\Юля\Рабочий стол\укр блюда\колбаса у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857500"/>
            <a:ext cx="37861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929063" y="5357813"/>
            <a:ext cx="3071812" cy="1357312"/>
          </a:xfrm>
          <a:prstGeom prst="rect">
            <a:avLst/>
          </a:prstGeom>
        </p:spPr>
        <p:txBody>
          <a:bodyPr lIns="182880" tIns="0">
            <a:normAutofit fontScale="92500" lnSpcReduction="10000"/>
          </a:bodyPr>
          <a:lstStyle/>
          <a:p>
            <a:pPr marL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200" b="1" dirty="0">
                <a:solidFill>
                  <a:schemeClr val="bg2">
                    <a:shade val="25000"/>
                  </a:schemeClr>
                </a:solidFill>
                <a:latin typeface="+mn-lt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+mn-lt"/>
              </a:rPr>
              <a:t>и    </a:t>
            </a:r>
            <a:r>
              <a:rPr lang="ru-RU" sz="3200" b="1" dirty="0" err="1">
                <a:solidFill>
                  <a:srgbClr val="00B050"/>
                </a:solidFill>
                <a:latin typeface="+mn-lt"/>
              </a:rPr>
              <a:t>домашняя</a:t>
            </a:r>
            <a:endParaRPr lang="ru-RU" sz="3200" b="1" dirty="0">
              <a:solidFill>
                <a:srgbClr val="00B050"/>
              </a:solidFill>
              <a:latin typeface="+mn-lt"/>
            </a:endParaRPr>
          </a:p>
          <a:p>
            <a:pPr marL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200" b="1" dirty="0">
                <a:solidFill>
                  <a:srgbClr val="00B050"/>
                </a:solidFill>
                <a:latin typeface="+mn-lt"/>
              </a:rPr>
              <a:t>колбаса</a:t>
            </a:r>
          </a:p>
        </p:txBody>
      </p:sp>
      <p:pic>
        <p:nvPicPr>
          <p:cNvPr id="19461" name="Picture 2" descr="C:\Documents and Settings\Юля\Рабочий стол\сал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5" y="1285875"/>
            <a:ext cx="4589463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Documents and Settings\Юля\Рабочий стол\укр блюда\вареники у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285750"/>
            <a:ext cx="55721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C:\Documents and Settings\Юля\Рабочий стол\укр блюда\ук сала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3357563"/>
            <a:ext cx="4310062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000750" y="2714625"/>
            <a:ext cx="2714625" cy="1071563"/>
          </a:xfrm>
          <a:prstGeom prst="rect">
            <a:avLst/>
          </a:prstGeom>
        </p:spPr>
        <p:txBody>
          <a:bodyPr lIns="182880" tIns="0">
            <a:normAutofit/>
          </a:bodyPr>
          <a:lstStyle/>
          <a:p>
            <a:pPr marL="36576"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200" b="1" dirty="0">
                <a:solidFill>
                  <a:schemeClr val="bg2">
                    <a:shade val="25000"/>
                  </a:schemeClr>
                </a:solidFill>
                <a:latin typeface="+mn-lt"/>
              </a:rPr>
              <a:t>Салат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4714875"/>
            <a:ext cx="2714625" cy="1071563"/>
          </a:xfrm>
          <a:prstGeom prst="rect">
            <a:avLst/>
          </a:prstGeom>
        </p:spPr>
        <p:txBody>
          <a:bodyPr lIns="182880" tIns="0">
            <a:normAutofit/>
          </a:bodyPr>
          <a:lstStyle/>
          <a:p>
            <a:pPr marL="36576"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200" b="1" dirty="0">
                <a:solidFill>
                  <a:schemeClr val="bg2">
                    <a:shade val="25000"/>
                  </a:schemeClr>
                </a:solidFill>
                <a:latin typeface="+mn-lt"/>
              </a:rPr>
              <a:t>Вареники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50" y="428625"/>
            <a:ext cx="4271963" cy="100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Выпечка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1714500"/>
            <a:ext cx="2928937" cy="15001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/>
              <a:t>Сырники</a:t>
            </a:r>
            <a:endParaRPr lang="ru-RU" sz="3200" b="1" dirty="0"/>
          </a:p>
        </p:txBody>
      </p:sp>
      <p:pic>
        <p:nvPicPr>
          <p:cNvPr id="21508" name="Picture 2" descr="C:\Documents and Settings\Юля\Рабочий стол\укр блюда\сырники у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286000"/>
            <a:ext cx="421481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Documents and Settings\Юля\Рабочий стол\укр блюда\пирог у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2286000"/>
            <a:ext cx="4119563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714875" y="5357813"/>
            <a:ext cx="4286250" cy="1214437"/>
          </a:xfrm>
          <a:prstGeom prst="rect">
            <a:avLst/>
          </a:prstGeom>
        </p:spPr>
        <p:txBody>
          <a:bodyPr lIns="182880" tIns="0">
            <a:normAutofit/>
          </a:bodyPr>
          <a:lstStyle/>
          <a:p>
            <a:pPr marL="36576"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200" b="1" dirty="0">
                <a:solidFill>
                  <a:schemeClr val="bg2">
                    <a:shade val="25000"/>
                  </a:schemeClr>
                </a:solidFill>
                <a:latin typeface="+mn-lt"/>
              </a:rPr>
              <a:t>Творожный пирог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0"/>
            <a:ext cx="7772400" cy="9350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Напитки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928688"/>
            <a:ext cx="7772400" cy="14144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Украинский стол немыслим без фруктов. Яблоки, вишни, сливы, арбузы, клюква, брусника, малина, шелковица – лишь небольшой перечень фруктового стола. Из фруктов готовят компоты, добавляют их в салаты и каши, запекают и маринуют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2" name="Picture 6" descr="D:\клипарты\еда раст\алыч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2571750"/>
            <a:ext cx="31242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D:\клипарты\еда раст\e86195eab0b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38" y="2357438"/>
            <a:ext cx="2230437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 descr="D:\клипарты\еда раст\ежев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70200">
            <a:off x="5851525" y="2479675"/>
            <a:ext cx="249555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 descr="Картинка 7 из 6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28688" y="4429125"/>
            <a:ext cx="2424112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5" descr="D:\клипарты\еда раст\grusha0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43375" y="3857625"/>
            <a:ext cx="183038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5" descr="95027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CACDD4"/>
              </a:clrFrom>
              <a:clrTo>
                <a:srgbClr val="CACD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3" y="4500563"/>
            <a:ext cx="2971800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>
                <a:solidFill>
                  <a:schemeClr val="hlink"/>
                </a:solidFill>
                <a:effectLst/>
                <a:latin typeface="Arial" charset="0"/>
              </a:rPr>
              <a:t>Украинские  сырники</a:t>
            </a:r>
          </a:p>
        </p:txBody>
      </p:sp>
      <p:pic>
        <p:nvPicPr>
          <p:cNvPr id="39941" name="Picture 5" descr="Блюдо Украин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620713"/>
            <a:ext cx="6184900" cy="463867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B050"/>
                </a:solidFill>
              </a:rPr>
              <a:t>Спасибо за внимание</a:t>
            </a:r>
            <a:endParaRPr lang="ru-RU" sz="7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63" y="1000125"/>
            <a:ext cx="3208337" cy="178593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/>
              <a:t>Территория Украины</a:t>
            </a:r>
            <a:endParaRPr lang="ru-RU" sz="3600" dirty="0"/>
          </a:p>
        </p:txBody>
      </p:sp>
      <p:pic>
        <p:nvPicPr>
          <p:cNvPr id="7171" name="Picture 2" descr="C:\Documents and Settings\Юля\Рабочий стол\Новая папка (2)\ua_adm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500063"/>
            <a:ext cx="55197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Documents and Settings\Юля\Рабочий стол\images (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50" y="4286250"/>
            <a:ext cx="272415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5286375" y="3214688"/>
            <a:ext cx="3857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0" anchor="ctr">
            <a:normAutofit/>
          </a:bodyPr>
          <a:lstStyle/>
          <a:p>
            <a:pPr marL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600" dirty="0">
                <a:solidFill>
                  <a:schemeClr val="bg2">
                    <a:shade val="25000"/>
                  </a:schemeClr>
                </a:solidFill>
                <a:latin typeface="+mn-lt"/>
              </a:rPr>
              <a:t>Столица -Киев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Documents and Settings\Юля\Рабочий стол\ukraine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8575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C:\Documents and Settings\Юля\Рабочий стол\431px-Coat_of_arms_of_Ukraine_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13" y="2714625"/>
            <a:ext cx="2747962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85813" y="3786188"/>
            <a:ext cx="4929187" cy="2643187"/>
          </a:xfrm>
          <a:prstGeom prst="rect">
            <a:avLst/>
          </a:prstGeom>
        </p:spPr>
        <p:txBody>
          <a:bodyPr lIns="182880" tIns="0">
            <a:normAutofit/>
          </a:bodyPr>
          <a:lstStyle/>
          <a:p>
            <a:pPr marL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4000" dirty="0">
                <a:solidFill>
                  <a:schemeClr val="bg2">
                    <a:shade val="25000"/>
                  </a:schemeClr>
                </a:solidFill>
                <a:latin typeface="+mn-lt"/>
              </a:rPr>
              <a:t>Национальный герб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500563" y="500063"/>
            <a:ext cx="43513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0"/>
          <a:lstStyle/>
          <a:p>
            <a:pPr marL="36576" algn="ctr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4000" dirty="0">
                <a:solidFill>
                  <a:schemeClr val="bg2">
                    <a:shade val="25000"/>
                  </a:schemeClr>
                </a:solidFill>
                <a:latin typeface="+mn-lt"/>
              </a:rPr>
              <a:t>Национальный флаг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571500" y="357188"/>
            <a:ext cx="8183563" cy="4187825"/>
          </a:xfrm>
        </p:spPr>
        <p:txBody>
          <a:bodyPr/>
          <a:lstStyle/>
          <a:p>
            <a:pPr eaLnBrk="1" hangingPunct="1"/>
            <a:r>
              <a:rPr lang="ru-RU" sz="3600" b="1" smtClean="0"/>
              <a:t>Украи́нцы</a:t>
            </a:r>
            <a:r>
              <a:rPr lang="ru-RU" sz="3600" baseline="30000" smtClean="0"/>
              <a:t> </a:t>
            </a:r>
            <a:r>
              <a:rPr lang="ru-RU" sz="3600" smtClean="0"/>
              <a:t> — </a:t>
            </a:r>
            <a:r>
              <a:rPr lang="ru-RU" sz="3600" smtClean="0">
                <a:hlinkClick r:id="rId3" tooltip="Восточные славяне"/>
              </a:rPr>
              <a:t>восточнославянский</a:t>
            </a:r>
            <a:r>
              <a:rPr lang="ru-RU" sz="3600" smtClean="0"/>
              <a:t> </a:t>
            </a:r>
            <a:r>
              <a:rPr lang="ru-RU" sz="3600" smtClean="0">
                <a:hlinkClick r:id="rId4" tooltip="Народ"/>
              </a:rPr>
              <a:t>народ</a:t>
            </a:r>
            <a:r>
              <a:rPr lang="ru-RU" sz="3600" smtClean="0"/>
              <a:t>, проживают преимущественно на </a:t>
            </a:r>
            <a:r>
              <a:rPr lang="ru-RU" sz="3600" smtClean="0">
                <a:hlinkClick r:id="rId5" tooltip="Украина"/>
              </a:rPr>
              <a:t>Украине</a:t>
            </a:r>
            <a:r>
              <a:rPr lang="ru-RU" sz="3600" smtClean="0"/>
              <a:t>. </a:t>
            </a:r>
          </a:p>
        </p:txBody>
      </p:sp>
      <p:pic>
        <p:nvPicPr>
          <p:cNvPr id="9219" name="Picture 3" descr="C:\Documents and Settings\Юля\Рабочий стол\загруженное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81500" y="2214563"/>
            <a:ext cx="3327400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Ukrainskaya%20hata%20repin_278%2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1739900"/>
            <a:ext cx="75438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72b56759799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72b56759799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3600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72b56759799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95800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25" y="428625"/>
            <a:ext cx="764381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Образец местной избы - мазанка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_164a2_fedf7041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1071563"/>
            <a:ext cx="72390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72b56759799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72b56759799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3600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72b56759799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95800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00313" y="142875"/>
            <a:ext cx="43703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Убранство дома</a:t>
            </a:r>
            <a:r>
              <a:rPr lang="ru-RU" dirty="0">
                <a:solidFill>
                  <a:srgbClr val="00B050"/>
                </a:solidFill>
              </a:rPr>
              <a:t> 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krainskaya%20hata%20vnutri%2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7620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72b56759799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72b56759799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362200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72b56759799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95800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10515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национальный костюм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 descr="qe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1357313"/>
            <a:ext cx="3286125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Documents and Settings\Юля\Рабочий стол\укр блюда\ук косюм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18063" y="1357313"/>
            <a:ext cx="3425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72b56759799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72b56759799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86000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72b56759799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95800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28625"/>
            <a:ext cx="7929563" cy="20002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Украинская культура </a:t>
            </a:r>
            <a:r>
              <a:rPr lang="ru-RU" b="1" dirty="0" smtClean="0"/>
              <a:t>на протяжении длительных периодов своей истории развивалась как народная. </a:t>
            </a:r>
            <a:endParaRPr lang="ru-RU" b="1" dirty="0"/>
          </a:p>
        </p:txBody>
      </p:sp>
      <p:pic>
        <p:nvPicPr>
          <p:cNvPr id="14342" name="Picture 2" descr="C:\Documents and Settings\Юля\Рабочий стол\укр блюда\publication_2546_54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38" y="1714500"/>
            <a:ext cx="4357687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280</TotalTime>
  <Words>178</Words>
  <Application>Microsoft Office PowerPoint</Application>
  <PresentationFormat>Экран (4:3)</PresentationFormat>
  <Paragraphs>37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Verdana</vt:lpstr>
      <vt:lpstr>Wingdings 2</vt:lpstr>
      <vt:lpstr>Calibri</vt:lpstr>
      <vt:lpstr>Аспект</vt:lpstr>
      <vt:lpstr>Культура украинского народа</vt:lpstr>
      <vt:lpstr>Слайд 2</vt:lpstr>
      <vt:lpstr>Слайд 3</vt:lpstr>
      <vt:lpstr>Слайд 4</vt:lpstr>
      <vt:lpstr>Слайд 5</vt:lpstr>
      <vt:lpstr>Слайд 6</vt:lpstr>
      <vt:lpstr>Слайд 7</vt:lpstr>
      <vt:lpstr>национальный костюм</vt:lpstr>
      <vt:lpstr>Слайд 9</vt:lpstr>
      <vt:lpstr>Слайд 10</vt:lpstr>
      <vt:lpstr>Слайд 11</vt:lpstr>
      <vt:lpstr>Слайд 12</vt:lpstr>
      <vt:lpstr>Традиционные блюда</vt:lpstr>
      <vt:lpstr>Слайд 14</vt:lpstr>
      <vt:lpstr>Слайд 15</vt:lpstr>
      <vt:lpstr>Выпечка</vt:lpstr>
      <vt:lpstr>Напитки</vt:lpstr>
      <vt:lpstr>Украинские  сырники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украинцы</dc:title>
  <dc:creator>ученик</dc:creator>
  <cp:lastModifiedBy>re</cp:lastModifiedBy>
  <cp:revision>38</cp:revision>
  <dcterms:created xsi:type="dcterms:W3CDTF">2011-10-20T13:25:09Z</dcterms:created>
  <dcterms:modified xsi:type="dcterms:W3CDTF">2014-07-20T21:13:40Z</dcterms:modified>
</cp:coreProperties>
</file>