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5" r:id="rId3"/>
    <p:sldId id="257" r:id="rId4"/>
    <p:sldId id="269" r:id="rId5"/>
    <p:sldId id="258" r:id="rId6"/>
    <p:sldId id="293" r:id="rId7"/>
    <p:sldId id="290" r:id="rId8"/>
    <p:sldId id="276" r:id="rId9"/>
    <p:sldId id="277" r:id="rId10"/>
    <p:sldId id="289" r:id="rId11"/>
    <p:sldId id="280" r:id="rId12"/>
    <p:sldId id="263" r:id="rId13"/>
    <p:sldId id="288" r:id="rId14"/>
    <p:sldId id="281" r:id="rId15"/>
    <p:sldId id="282" r:id="rId16"/>
    <p:sldId id="283" r:id="rId17"/>
    <p:sldId id="284" r:id="rId18"/>
    <p:sldId id="285" r:id="rId19"/>
    <p:sldId id="294" r:id="rId20"/>
    <p:sldId id="291" r:id="rId21"/>
    <p:sldId id="287" r:id="rId22"/>
    <p:sldId id="292" r:id="rId23"/>
    <p:sldId id="29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8D164-4746-40EC-B36F-4F8F21BA79A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918D164-4746-40EC-B36F-4F8F21BA79A9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74183AC-0C75-4DFA-B0CB-01A8380AAE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488" y="4643446"/>
            <a:ext cx="5715040" cy="131444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/>
                </a:solidFill>
                <a:latin typeface="+mn-lt"/>
              </a:rPr>
              <a:t>Бинарный урок:  биология-физика.   9 класс. </a:t>
            </a:r>
            <a:br>
              <a:rPr lang="ru-RU" sz="2000" b="1" dirty="0" smtClean="0">
                <a:solidFill>
                  <a:schemeClr val="accent6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6"/>
                </a:solidFill>
                <a:latin typeface="+mn-lt"/>
              </a:rPr>
              <a:t>Лицей №179 Санкт-Петербург</a:t>
            </a:r>
            <a:br>
              <a:rPr lang="ru-RU" sz="2000" b="1" dirty="0" smtClean="0">
                <a:solidFill>
                  <a:schemeClr val="accent6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6"/>
                </a:solidFill>
                <a:latin typeface="+mn-lt"/>
              </a:rPr>
              <a:t>Учитель биологии: Петрова Л.Н.</a:t>
            </a:r>
            <a:br>
              <a:rPr lang="ru-RU" sz="2000" b="1" dirty="0" smtClean="0">
                <a:solidFill>
                  <a:schemeClr val="accent6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accent6"/>
                </a:solidFill>
                <a:latin typeface="+mn-lt"/>
              </a:rPr>
              <a:t>Учитель физики: </a:t>
            </a:r>
            <a:r>
              <a:rPr lang="ru-RU" sz="2000" b="1" dirty="0" err="1" smtClean="0">
                <a:solidFill>
                  <a:schemeClr val="accent6"/>
                </a:solidFill>
                <a:latin typeface="+mn-lt"/>
              </a:rPr>
              <a:t>Бова</a:t>
            </a:r>
            <a:r>
              <a:rPr lang="ru-RU" sz="2000" b="1" dirty="0" smtClean="0">
                <a:solidFill>
                  <a:schemeClr val="accent6"/>
                </a:solidFill>
                <a:latin typeface="+mn-lt"/>
              </a:rPr>
              <a:t> Н.Л.</a:t>
            </a:r>
            <a:endParaRPr lang="ru-RU" sz="20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571480"/>
            <a:ext cx="3434154" cy="34341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785794"/>
            <a:ext cx="412138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/>
                </a:solidFill>
              </a:rPr>
              <a:t>Система </a:t>
            </a:r>
          </a:p>
          <a:p>
            <a:r>
              <a:rPr lang="ru-RU" sz="4000" b="1" dirty="0" smtClean="0">
                <a:solidFill>
                  <a:schemeClr val="accent6"/>
                </a:solidFill>
              </a:rPr>
              <a:t>органов </a:t>
            </a:r>
          </a:p>
          <a:p>
            <a:r>
              <a:rPr lang="ru-RU" sz="4000" b="1" dirty="0" smtClean="0">
                <a:solidFill>
                  <a:schemeClr val="accent6"/>
                </a:solidFill>
              </a:rPr>
              <a:t>кровообращения</a:t>
            </a:r>
            <a:endParaRPr lang="ru-RU" sz="4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1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3" y="620688"/>
            <a:ext cx="7704855" cy="56166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78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Documents and Settings\Admin\Мои документы\Мои рисунки\bernoul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865" y="847612"/>
            <a:ext cx="6196283" cy="4867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17928413"/>
              </p:ext>
            </p:extLst>
          </p:nvPr>
        </p:nvGraphicFramePr>
        <p:xfrm>
          <a:off x="539552" y="548680"/>
          <a:ext cx="8136904" cy="5112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908212"/>
                <a:gridCol w="2034226"/>
                <a:gridCol w="2034226"/>
              </a:tblGrid>
              <a:tr h="120093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Сосуды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Диаметр мм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Скорость см/с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Давление </a:t>
                      </a:r>
                      <a:r>
                        <a:rPr lang="ru-RU" sz="3200" dirty="0" err="1" smtClean="0"/>
                        <a:t>мм.рт.ст</a:t>
                      </a:r>
                      <a:r>
                        <a:rPr lang="ru-RU" sz="3200" dirty="0" smtClean="0"/>
                        <a:t>.</a:t>
                      </a:r>
                      <a:endParaRPr lang="ru-RU" sz="3200" dirty="0"/>
                    </a:p>
                  </a:txBody>
                  <a:tcPr/>
                </a:tc>
              </a:tr>
              <a:tr h="6519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Аорта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50 – 150</a:t>
                      </a:r>
                      <a:endParaRPr lang="ru-RU" sz="3200" dirty="0"/>
                    </a:p>
                  </a:txBody>
                  <a:tcPr/>
                </a:tc>
              </a:tr>
              <a:tr h="6519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Артерии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 – 10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20 -50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80 – 20</a:t>
                      </a:r>
                      <a:endParaRPr lang="ru-RU" sz="3200" dirty="0"/>
                    </a:p>
                  </a:txBody>
                  <a:tcPr/>
                </a:tc>
              </a:tr>
              <a:tr h="6519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Артериолы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0,1 –</a:t>
                      </a:r>
                      <a:r>
                        <a:rPr lang="ru-RU" sz="3200" baseline="0" dirty="0" smtClean="0"/>
                        <a:t> 0,5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 – 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50 – 20</a:t>
                      </a:r>
                      <a:endParaRPr lang="ru-RU" sz="3200" dirty="0"/>
                    </a:p>
                  </a:txBody>
                  <a:tcPr/>
                </a:tc>
              </a:tr>
              <a:tr h="6519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Капилляры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0,5 - 0,01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0,05 -0.1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 – 10</a:t>
                      </a:r>
                      <a:endParaRPr lang="ru-RU" sz="3200" dirty="0"/>
                    </a:p>
                  </a:txBody>
                  <a:tcPr/>
                </a:tc>
              </a:tr>
              <a:tr h="651938"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Венулы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0,1 -0,2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0,1 – 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10 – 2</a:t>
                      </a:r>
                      <a:endParaRPr lang="ru-RU" sz="3200" dirty="0"/>
                    </a:p>
                  </a:txBody>
                  <a:tcPr/>
                </a:tc>
              </a:tr>
              <a:tr h="65193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Вены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10 - 30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10 -20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/-5/ - /+5/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656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5229200"/>
            <a:ext cx="8929718" cy="9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Взаимосвязь общего сечения сосудов и  скорости движения крови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42844" y="1785926"/>
            <a:ext cx="5500726" cy="3444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Скорость крови в венах - 0,5 м/с,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                    в артериях  - 0,25м/с</a:t>
            </a:r>
            <a:r>
              <a:rPr lang="ru-RU" b="1" i="1" dirty="0" smtClean="0"/>
              <a:t>            </a:t>
            </a:r>
            <a:r>
              <a:rPr lang="ru-RU" b="1" dirty="0" smtClean="0"/>
              <a:t>Площадь сечения капилляров больше площади сечения аорты в 600-800 раз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Скорость движения крови в капиллярах - 0,5мм/с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730" y="609600"/>
            <a:ext cx="1942539" cy="3767138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3438" y="97695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=</a:t>
            </a:r>
            <a:endParaRPr lang="ru-RU" sz="2800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9" y="785794"/>
            <a:ext cx="4619625" cy="1228725"/>
          </a:xfrm>
          <a:prstGeom prst="rect">
            <a:avLst/>
          </a:prstGeom>
          <a:noFill/>
        </p:spPr>
      </p:pic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6" y="785794"/>
            <a:ext cx="2095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28680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Практическая работа.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</a:t>
            </a:r>
            <a:r>
              <a:rPr lang="ru-RU" sz="2800" b="1" dirty="0" smtClean="0"/>
              <a:t>                                                                  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Цель: </a:t>
            </a:r>
            <a:r>
              <a:rPr lang="ru-RU" sz="2400" dirty="0" smtClean="0"/>
              <a:t>определить артериальное давление, систолический и минутный объем крови.                                     </a:t>
            </a:r>
          </a:p>
          <a:p>
            <a:r>
              <a:rPr lang="ru-RU" sz="2400" dirty="0" smtClean="0"/>
              <a:t>  Ход работы:                                                                                                                                                              1. Измерение давления тонометром (демонстрационное)                                                                                               2. Определение пульсового давления                                                                                                                          </a:t>
            </a:r>
            <a:r>
              <a:rPr lang="ru-RU" sz="2400" dirty="0" err="1" smtClean="0"/>
              <a:t>Р</a:t>
            </a:r>
            <a:r>
              <a:rPr lang="ru-RU" sz="2400" baseline="-25000" dirty="0" err="1" smtClean="0"/>
              <a:t>с</a:t>
            </a:r>
            <a:r>
              <a:rPr lang="ru-RU" sz="2400" dirty="0" smtClean="0"/>
              <a:t> – </a:t>
            </a:r>
            <a:r>
              <a:rPr lang="ru-RU" sz="2400" dirty="0" err="1" smtClean="0"/>
              <a:t>Р</a:t>
            </a:r>
            <a:r>
              <a:rPr lang="ru-RU" sz="2400" baseline="-25000" dirty="0" err="1" smtClean="0"/>
              <a:t>д</a:t>
            </a:r>
            <a:r>
              <a:rPr lang="ru-RU" sz="2400" baseline="-25000" dirty="0" smtClean="0"/>
              <a:t> </a:t>
            </a:r>
            <a:r>
              <a:rPr lang="ru-RU" sz="2400" dirty="0" smtClean="0"/>
              <a:t>= </a:t>
            </a:r>
            <a:r>
              <a:rPr lang="ru-RU" sz="2400" dirty="0" err="1" smtClean="0"/>
              <a:t>Р</a:t>
            </a:r>
            <a:r>
              <a:rPr lang="ru-RU" sz="2400" baseline="-25000" dirty="0" err="1" smtClean="0"/>
              <a:t>п</a:t>
            </a:r>
            <a:r>
              <a:rPr lang="ru-RU" sz="2400" dirty="0" smtClean="0"/>
              <a:t>                                                                                                                                            3.Вычислим систолический объем крови (СО)                                                                                                      СО = [(101+0,5Р</a:t>
            </a:r>
            <a:r>
              <a:rPr lang="ru-RU" sz="2400" baseline="-25000" dirty="0" smtClean="0"/>
              <a:t>п</a:t>
            </a:r>
            <a:r>
              <a:rPr lang="ru-RU" sz="2400" dirty="0" smtClean="0"/>
              <a:t>) – (0,6Р</a:t>
            </a:r>
            <a:r>
              <a:rPr lang="ru-RU" sz="2400" baseline="-25000" dirty="0" smtClean="0"/>
              <a:t>д</a:t>
            </a:r>
            <a:r>
              <a:rPr lang="ru-RU" sz="2400" dirty="0" smtClean="0"/>
              <a:t>)] - 0,6 </a:t>
            </a:r>
            <a:r>
              <a:rPr lang="ru-RU" sz="2400" dirty="0" err="1" smtClean="0"/>
              <a:t>х</a:t>
            </a:r>
            <a:r>
              <a:rPr lang="ru-RU" sz="2400" dirty="0" smtClean="0"/>
              <a:t> возраст                                                                                                        4.Считаем пульс                                                                                                                                         5.Вычисляем минутный объем крови                                                                                                              МОК = СО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2911669"/>
              </p:ext>
            </p:extLst>
          </p:nvPr>
        </p:nvGraphicFramePr>
        <p:xfrm>
          <a:off x="857224" y="1571612"/>
          <a:ext cx="7031705" cy="3731651"/>
        </p:xfrm>
        <a:graphic>
          <a:graphicData uri="http://schemas.openxmlformats.org/drawingml/2006/table">
            <a:tbl>
              <a:tblPr/>
              <a:tblGrid>
                <a:gridCol w="3913874"/>
                <a:gridCol w="3117831"/>
              </a:tblGrid>
              <a:tr h="697143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Давление систолическое </a:t>
                      </a:r>
                      <a:endParaRPr lang="ru-RU" sz="2200" b="1" dirty="0"/>
                    </a:p>
                  </a:txBody>
                  <a:tcPr marL="74038" marR="74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120-125мм.рт.ст</a:t>
                      </a:r>
                      <a:endParaRPr lang="ru-RU" sz="1800" b="1" dirty="0"/>
                    </a:p>
                  </a:txBody>
                  <a:tcPr marL="74038" marR="74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2557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Давление диастолическое</a:t>
                      </a:r>
                      <a:endParaRPr lang="ru-RU" sz="2200" b="1" dirty="0"/>
                    </a:p>
                  </a:txBody>
                  <a:tcPr marL="74038" marR="74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70-75 </a:t>
                      </a:r>
                      <a:r>
                        <a:rPr lang="ru-RU" sz="1800" b="1" dirty="0" err="1" smtClean="0"/>
                        <a:t>мм.рт.ст</a:t>
                      </a:r>
                      <a:r>
                        <a:rPr lang="ru-RU" sz="1800" b="1" dirty="0" smtClean="0"/>
                        <a:t>.</a:t>
                      </a:r>
                      <a:endParaRPr lang="ru-RU" sz="1800" b="1" dirty="0"/>
                    </a:p>
                  </a:txBody>
                  <a:tcPr marL="74038" marR="74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143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Давление пульсовое</a:t>
                      </a:r>
                      <a:endParaRPr lang="ru-RU" sz="2200" b="1" dirty="0"/>
                    </a:p>
                  </a:txBody>
                  <a:tcPr marL="74038" marR="74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50 </a:t>
                      </a:r>
                      <a:r>
                        <a:rPr lang="ru-RU" sz="1800" b="1" dirty="0" err="1" smtClean="0"/>
                        <a:t>мм.рт.ст</a:t>
                      </a:r>
                      <a:r>
                        <a:rPr lang="ru-RU" sz="1800" b="1" dirty="0" smtClean="0"/>
                        <a:t>.</a:t>
                      </a:r>
                      <a:endParaRPr lang="ru-RU" sz="1800" b="1" dirty="0"/>
                    </a:p>
                  </a:txBody>
                  <a:tcPr marL="74038" marR="74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143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Систолический объем крови</a:t>
                      </a:r>
                      <a:endParaRPr lang="ru-RU" sz="2200" b="1" dirty="0"/>
                    </a:p>
                  </a:txBody>
                  <a:tcPr marL="74038" marR="74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65-70мл</a:t>
                      </a:r>
                      <a:endParaRPr lang="ru-RU" sz="1800" b="1" dirty="0"/>
                    </a:p>
                  </a:txBody>
                  <a:tcPr marL="74038" marR="74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665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Минутный объем</a:t>
                      </a:r>
                      <a:endParaRPr lang="ru-RU" sz="2200" b="1" dirty="0"/>
                    </a:p>
                  </a:txBody>
                  <a:tcPr marL="74038" marR="74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4,5-5литров, у</a:t>
                      </a:r>
                    </a:p>
                    <a:p>
                      <a:r>
                        <a:rPr lang="ru-RU" sz="1800" b="1" dirty="0" smtClean="0"/>
                        <a:t>спортсменов-30-40 литров</a:t>
                      </a:r>
                      <a:endParaRPr lang="ru-RU" sz="1800" b="1" dirty="0"/>
                    </a:p>
                  </a:txBody>
                  <a:tcPr marL="74038" marR="740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5429264"/>
            <a:ext cx="5643602" cy="71438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 smtClean="0">
                <a:solidFill>
                  <a:srgbClr val="FF0000"/>
                </a:solidFill>
              </a:rPr>
              <a:t/>
            </a:r>
            <a:br>
              <a:rPr lang="ru-RU" sz="3100" i="1" dirty="0" smtClean="0">
                <a:solidFill>
                  <a:srgbClr val="FF0000"/>
                </a:solidFill>
              </a:rPr>
            </a:br>
            <a:r>
              <a:rPr lang="ru-RU" sz="3100" i="1" dirty="0" smtClean="0">
                <a:solidFill>
                  <a:schemeClr val="accent6"/>
                </a:solidFill>
              </a:rPr>
              <a:t> </a:t>
            </a:r>
            <a:r>
              <a:rPr lang="ru-RU" sz="2200" dirty="0" smtClean="0">
                <a:solidFill>
                  <a:schemeClr val="accent6"/>
                </a:solidFill>
              </a:rPr>
              <a:t>От степени сокращения сердца зависит объем </a:t>
            </a:r>
            <a:br>
              <a:rPr lang="ru-RU" sz="2200" dirty="0" smtClean="0">
                <a:solidFill>
                  <a:schemeClr val="accent6"/>
                </a:solidFill>
              </a:rPr>
            </a:br>
            <a:r>
              <a:rPr lang="ru-RU" sz="2200" dirty="0" smtClean="0">
                <a:solidFill>
                  <a:schemeClr val="accent6"/>
                </a:solidFill>
              </a:rPr>
              <a:t>выбрасываемой крови.</a:t>
            </a:r>
            <a:endParaRPr lang="ru-RU" sz="22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642918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Средние показатели давления, систолического и минутного объема крови</a:t>
            </a:r>
            <a:endParaRPr lang="ru-RU" sz="2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596" y="642918"/>
            <a:ext cx="83582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Влияние возраста на систолическое кровяное давление.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1571612"/>
          <a:ext cx="6429420" cy="4114800"/>
        </p:xfrm>
        <a:graphic>
          <a:graphicData uri="http://schemas.openxmlformats.org/drawingml/2006/table">
            <a:tbl>
              <a:tblPr/>
              <a:tblGrid>
                <a:gridCol w="2142916"/>
                <a:gridCol w="2142916"/>
                <a:gridCol w="214358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Возраст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Систолическое  давление (в мм </a:t>
                      </a:r>
                      <a:r>
                        <a:rPr lang="ru-RU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рт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. ст.)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Мужчины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Женщины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Новорожденный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60-64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17-20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21-23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70 и более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2285992"/>
          <a:ext cx="8215369" cy="2560320"/>
        </p:xfrm>
        <a:graphic>
          <a:graphicData uri="http://schemas.openxmlformats.org/drawingml/2006/table">
            <a:tbl>
              <a:tblPr/>
              <a:tblGrid>
                <a:gridCol w="1643074"/>
                <a:gridCol w="2357454"/>
                <a:gridCol w="1857388"/>
                <a:gridCol w="235745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</a:rPr>
                        <a:t>Возраст</a:t>
                      </a:r>
                      <a:endParaRPr lang="ru-RU" sz="28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</a:rPr>
                        <a:t>Частота сердцебиений в мин.</a:t>
                      </a:r>
                      <a:endParaRPr lang="ru-RU" sz="28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</a:rPr>
                        <a:t>Возраст</a:t>
                      </a:r>
                      <a:endParaRPr lang="ru-RU" sz="28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</a:rPr>
                        <a:t>Частота сердцебиений в мин.</a:t>
                      </a:r>
                      <a:endParaRPr lang="ru-RU" sz="28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</a:rPr>
                        <a:t>До 1 года</a:t>
                      </a:r>
                      <a:endParaRPr lang="ru-RU" sz="28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</a:rPr>
                        <a:t>120 – 140</a:t>
                      </a:r>
                      <a:endParaRPr lang="ru-RU" sz="28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</a:rPr>
                        <a:t>6 – 10</a:t>
                      </a:r>
                      <a:endParaRPr lang="ru-RU" sz="28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</a:rPr>
                        <a:t>90 </a:t>
                      </a:r>
                      <a:r>
                        <a:rPr lang="ru-RU" sz="2800" b="1" dirty="0" smtClean="0">
                          <a:latin typeface="Times New Roman"/>
                        </a:rPr>
                        <a:t>- 95</a:t>
                      </a:r>
                      <a:endParaRPr lang="ru-RU" sz="28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</a:rPr>
                        <a:t>1 – 2</a:t>
                      </a:r>
                      <a:endParaRPr lang="ru-RU" sz="28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</a:rPr>
                        <a:t>110 – 120</a:t>
                      </a:r>
                      <a:endParaRPr lang="ru-RU" sz="28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</a:rPr>
                        <a:t>11 – 20</a:t>
                      </a:r>
                      <a:endParaRPr lang="ru-RU" sz="28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</a:rPr>
                        <a:t>65 -75</a:t>
                      </a:r>
                      <a:endParaRPr lang="ru-RU" sz="28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</a:rPr>
                        <a:t>4 - 6</a:t>
                      </a:r>
                      <a:endParaRPr lang="ru-RU" sz="28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</a:rPr>
                        <a:t>100</a:t>
                      </a:r>
                      <a:endParaRPr lang="ru-RU" sz="28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</a:rPr>
                        <a:t>Свыше 60</a:t>
                      </a:r>
                      <a:endParaRPr lang="ru-RU" sz="28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</a:rPr>
                        <a:t>80</a:t>
                      </a:r>
                      <a:endParaRPr lang="ru-RU" sz="28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85720" y="854999"/>
            <a:ext cx="6072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Частота сердцебиений и возраст человека.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2285992"/>
          <a:ext cx="7429551" cy="2194560"/>
        </p:xfrm>
        <a:graphic>
          <a:graphicData uri="http://schemas.openxmlformats.org/drawingml/2006/table">
            <a:tbl>
              <a:tblPr/>
              <a:tblGrid>
                <a:gridCol w="3714388"/>
                <a:gridCol w="371516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</a:rPr>
                        <a:t>Число сокращений в минуту</a:t>
                      </a:r>
                      <a:endParaRPr lang="ru-RU" sz="2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</a:rPr>
                        <a:t>В лежачем положении</a:t>
                      </a:r>
                      <a:endParaRPr lang="ru-RU" sz="2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</a:rPr>
                        <a:t>65 – 75</a:t>
                      </a:r>
                      <a:endParaRPr lang="ru-RU" sz="2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</a:rPr>
                        <a:t>При стоянии</a:t>
                      </a:r>
                      <a:endParaRPr lang="ru-RU" sz="2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</a:rPr>
                        <a:t>75 -85</a:t>
                      </a:r>
                      <a:endParaRPr lang="ru-RU" sz="2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</a:rPr>
                        <a:t>При ходьбе</a:t>
                      </a:r>
                      <a:endParaRPr lang="ru-RU" sz="2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</a:rPr>
                        <a:t>80 – 90</a:t>
                      </a:r>
                      <a:endParaRPr lang="ru-RU" sz="2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</a:rPr>
                        <a:t>При физической работе</a:t>
                      </a:r>
                      <a:endParaRPr lang="ru-RU" sz="2400" b="1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</a:rPr>
                        <a:t>90 -100 – 140 и выше</a:t>
                      </a:r>
                      <a:endParaRPr lang="ru-RU" sz="2400" b="1" dirty="0"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57158" y="854999"/>
            <a:ext cx="792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Частота сердцебиений человека при разных условиях.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928670"/>
            <a:ext cx="3700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        Расчет степени</a:t>
            </a:r>
          </a:p>
          <a:p>
            <a:r>
              <a:rPr lang="ru-RU" sz="2400" b="1" dirty="0" smtClean="0">
                <a:solidFill>
                  <a:schemeClr val="accent6"/>
                </a:solidFill>
              </a:rPr>
              <a:t> тренированности сердца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714884"/>
            <a:ext cx="7429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Т-тренированность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2400" b="1" baseline="-250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sz="2400" b="1" baseline="-250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-частота пульса в положении сидя</a:t>
            </a:r>
          </a:p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    П</a:t>
            </a:r>
            <a:r>
              <a:rPr lang="ru-RU" sz="2400" b="1" baseline="-25000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-частота пульса после 10 приседаний  </a:t>
            </a:r>
          </a:p>
          <a:p>
            <a:endParaRPr lang="ru-RU" dirty="0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81389" y="3071810"/>
            <a:ext cx="1304925" cy="8667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894174" y="3214686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Т=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786314" y="3286124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∙100%</a:t>
            </a:r>
            <a:endParaRPr lang="ru-RU" sz="2400" dirty="0"/>
          </a:p>
        </p:txBody>
      </p:sp>
      <p:pic>
        <p:nvPicPr>
          <p:cNvPr id="8" name="Picture 6" descr="C:\Documents and Settings\Admin\Мои документы\Мои рисунки\Безимени-1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-642966"/>
            <a:ext cx="5397500" cy="539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14950"/>
            <a:ext cx="8358246" cy="9572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2" name="Picture 2" descr="http://www.funnyanatomy.in.ua/wp-content/uploads/2012/09/memo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4286250" cy="38957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357826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Памятник</a:t>
            </a:r>
            <a:r>
              <a:rPr lang="ru-RU" sz="2400" dirty="0" smtClean="0">
                <a:solidFill>
                  <a:schemeClr val="accent6"/>
                </a:solidFill>
              </a:rPr>
              <a:t> </a:t>
            </a:r>
            <a:r>
              <a:rPr lang="ru-RU" sz="2400" b="1" dirty="0" smtClean="0">
                <a:solidFill>
                  <a:schemeClr val="accent6"/>
                </a:solidFill>
              </a:rPr>
              <a:t>сердцу</a:t>
            </a:r>
            <a:r>
              <a:rPr lang="ru-RU" sz="2400" dirty="0" smtClean="0">
                <a:solidFill>
                  <a:schemeClr val="accent6"/>
                </a:solidFill>
              </a:rPr>
              <a:t> украшает двор института </a:t>
            </a:r>
            <a:r>
              <a:rPr lang="ru-RU" sz="2400" b="1" dirty="0" smtClean="0">
                <a:solidFill>
                  <a:schemeClr val="accent6"/>
                </a:solidFill>
              </a:rPr>
              <a:t>сердца</a:t>
            </a:r>
            <a:r>
              <a:rPr lang="ru-RU" sz="2400" dirty="0" smtClean="0">
                <a:solidFill>
                  <a:schemeClr val="accent6"/>
                </a:solidFill>
              </a:rPr>
              <a:t> в Перми. </a:t>
            </a:r>
            <a:endParaRPr lang="ru-RU" sz="2400" dirty="0">
              <a:solidFill>
                <a:schemeClr val="accent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1643050"/>
            <a:ext cx="4357686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>Камень твердый?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>Яблоко с багрово-красной кожей?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>Может быть, меж ребер и аортой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>Бьется шар, на шар земной похожий?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>Так или иначе, все земное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>Умещается в его пределы,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>Потому что нет ему покоя,</a:t>
            </a:r>
            <a:endParaRPr lang="ru-RU" sz="14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ea typeface="Calibri"/>
                <a:cs typeface="Times New Roman"/>
              </a:rPr>
              <a:t>До всего есть дело.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1000108"/>
            <a:ext cx="2879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«ЧТО ТАКОЕ СЕРДЦЕ» 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4357694"/>
            <a:ext cx="16698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Э. МЕЖЕЛАЙТИС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86256"/>
            <a:ext cx="4675960" cy="18859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Сравните!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На каком рисунке изображено сердце тренированного человека.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18" y="671606"/>
            <a:ext cx="3820414" cy="54006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9668395"/>
              </p:ext>
            </p:extLst>
          </p:nvPr>
        </p:nvGraphicFramePr>
        <p:xfrm>
          <a:off x="173812" y="714356"/>
          <a:ext cx="5112568" cy="2983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3240360"/>
              </a:tblGrid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в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Тренированность сердца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Меньше 30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Хорошая. Сердце усиливает работу за счет систолического объема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31-45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Недостаточная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Больше 45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Низкая. Сердце усиливает работу за счет частоты сокращений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473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2"/>
            <a:ext cx="76438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/>
                </a:solidFill>
              </a:rPr>
              <a:t>Задача.</a:t>
            </a:r>
            <a:r>
              <a:rPr lang="ru-RU" sz="2800" dirty="0" smtClean="0"/>
              <a:t>                                                                                                       </a:t>
            </a:r>
          </a:p>
          <a:p>
            <a:r>
              <a:rPr lang="ru-RU" sz="2800" dirty="0" smtClean="0"/>
              <a:t> На сколько отличается давление крови на уровне макушки и у подошвы человека ростом 1,6 м, стоящего прямо.                                                                                                                         </a:t>
            </a:r>
            <a:r>
              <a:rPr lang="ru-RU" sz="2800" i="1" dirty="0" smtClean="0"/>
              <a:t>Решение:</a:t>
            </a:r>
            <a:r>
              <a:rPr lang="ru-RU" sz="2800" dirty="0" smtClean="0"/>
              <a:t> </a:t>
            </a:r>
          </a:p>
          <a:p>
            <a:r>
              <a:rPr lang="el-GR" sz="2800" dirty="0" smtClean="0"/>
              <a:t>Δ</a:t>
            </a:r>
            <a:r>
              <a:rPr lang="en-US" sz="2800" dirty="0" smtClean="0"/>
              <a:t>p</a:t>
            </a:r>
            <a:r>
              <a:rPr lang="ru-RU" sz="2800" dirty="0" smtClean="0"/>
              <a:t> = </a:t>
            </a:r>
            <a:r>
              <a:rPr lang="el-GR" sz="2800" dirty="0" smtClean="0"/>
              <a:t>ρ</a:t>
            </a:r>
            <a:r>
              <a:rPr lang="en-US" sz="2800" dirty="0" err="1" smtClean="0"/>
              <a:t>gh</a:t>
            </a:r>
            <a:r>
              <a:rPr lang="ru-RU" sz="2800" dirty="0" smtClean="0"/>
              <a:t> – разность давлений, обусловленная перепадом высот между ступнями ног человека и его головой.                                                                                                                </a:t>
            </a:r>
            <a:r>
              <a:rPr lang="ru-RU" sz="2800" dirty="0" err="1" smtClean="0"/>
              <a:t>ρ</a:t>
            </a:r>
            <a:r>
              <a:rPr lang="ru-RU" sz="2800" baseline="-25000" dirty="0" err="1" smtClean="0"/>
              <a:t>крови </a:t>
            </a:r>
            <a:r>
              <a:rPr lang="ru-RU" sz="2800" dirty="0" smtClean="0"/>
              <a:t>= 1,05</a:t>
            </a:r>
            <a:r>
              <a:rPr lang="el-GR" sz="2800" dirty="0" smtClean="0"/>
              <a:t>∙</a:t>
            </a:r>
            <a:r>
              <a:rPr lang="ru-RU" sz="2800" dirty="0" smtClean="0"/>
              <a:t>10</a:t>
            </a:r>
            <a:r>
              <a:rPr lang="ru-RU" sz="2800" baseline="30000" dirty="0" smtClean="0"/>
              <a:t>3</a:t>
            </a:r>
            <a:r>
              <a:rPr lang="ru-RU" sz="2800" dirty="0" smtClean="0"/>
              <a:t> кг/м</a:t>
            </a:r>
            <a:r>
              <a:rPr lang="ru-RU" sz="2800" baseline="30000" dirty="0" smtClean="0"/>
              <a:t>3</a:t>
            </a:r>
            <a:r>
              <a:rPr lang="ru-RU" sz="2800" dirty="0" smtClean="0"/>
              <a:t> </a:t>
            </a:r>
          </a:p>
          <a:p>
            <a:r>
              <a:rPr lang="el-GR" sz="2800" dirty="0" smtClean="0"/>
              <a:t>Δ</a:t>
            </a:r>
            <a:r>
              <a:rPr lang="en-US" sz="2800" dirty="0" smtClean="0"/>
              <a:t>p</a:t>
            </a:r>
            <a:r>
              <a:rPr lang="ru-RU" sz="2800" dirty="0" smtClean="0"/>
              <a:t> = 1,05∙10</a:t>
            </a:r>
            <a:r>
              <a:rPr lang="ru-RU" sz="2800" baseline="30000" dirty="0" smtClean="0"/>
              <a:t>3  </a:t>
            </a:r>
            <a:r>
              <a:rPr lang="en-US" sz="2800" dirty="0" smtClean="0"/>
              <a:t>∙</a:t>
            </a:r>
            <a:r>
              <a:rPr lang="ru-RU" sz="2800" dirty="0" smtClean="0"/>
              <a:t> 9,8 ∙ 1,6 = 16,8 (кПа)                                                                                                             Ответ: </a:t>
            </a:r>
            <a:r>
              <a:rPr lang="el-GR" sz="2800" dirty="0" smtClean="0"/>
              <a:t>Δ</a:t>
            </a:r>
            <a:r>
              <a:rPr lang="ru-RU" sz="2800" dirty="0" err="1" smtClean="0"/>
              <a:t>р</a:t>
            </a:r>
            <a:r>
              <a:rPr lang="ru-RU" sz="2800" dirty="0" smtClean="0"/>
              <a:t> = 16,8 кПа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7626424" cy="179279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+mn-lt"/>
              </a:rPr>
              <a:t>Домашнее задание:</a:t>
            </a: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dirty="0" smtClean="0"/>
              <a:t> </a:t>
            </a:r>
            <a:r>
              <a:rPr lang="ru-RU" sz="3100" dirty="0" smtClean="0">
                <a:latin typeface="+mn-lt"/>
              </a:rPr>
              <a:t>Выполнить практическую работу  по определению своего артериального давления, систолического и минутного объема крови.</a:t>
            </a:r>
            <a:endParaRPr lang="ru-RU" sz="3100" dirty="0">
              <a:latin typeface="+mn-lt"/>
            </a:endParaRPr>
          </a:p>
        </p:txBody>
      </p:sp>
      <p:pic>
        <p:nvPicPr>
          <p:cNvPr id="2050" name="Picture 2" descr="http://us.123rf.com/400wm/400/400/ggprophoto/ggprophoto1008/ggprophoto100800038/7537407-measuring-blood-pressure-isolated-on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857496"/>
            <a:ext cx="4643470" cy="3157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97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929066"/>
            <a:ext cx="6143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Сердце – это душа, настроение, взгляд,</a:t>
            </a:r>
            <a:br>
              <a:rPr lang="ru-RU" sz="2400" b="1" dirty="0" smtClean="0">
                <a:solidFill>
                  <a:schemeClr val="accent6"/>
                </a:solidFill>
              </a:rPr>
            </a:br>
            <a:r>
              <a:rPr lang="ru-RU" sz="2400" b="1" dirty="0" smtClean="0">
                <a:solidFill>
                  <a:schemeClr val="accent6"/>
                </a:solidFill>
              </a:rPr>
              <a:t>Это ум, это мысль, это Света заряд;</a:t>
            </a:r>
            <a:br>
              <a:rPr lang="ru-RU" sz="2400" b="1" dirty="0" smtClean="0">
                <a:solidFill>
                  <a:schemeClr val="accent6"/>
                </a:solidFill>
              </a:rPr>
            </a:br>
            <a:r>
              <a:rPr lang="ru-RU" sz="2400" b="1" dirty="0" smtClean="0">
                <a:solidFill>
                  <a:schemeClr val="accent6"/>
                </a:solidFill>
              </a:rPr>
              <a:t>Избегайте тоски и чрезмерных волнений!</a:t>
            </a:r>
            <a:br>
              <a:rPr lang="ru-RU" sz="2400" b="1" dirty="0" smtClean="0">
                <a:solidFill>
                  <a:schemeClr val="accent6"/>
                </a:solidFill>
              </a:rPr>
            </a:br>
            <a:r>
              <a:rPr lang="ru-RU" sz="2400" b="1" dirty="0" smtClean="0">
                <a:solidFill>
                  <a:schemeClr val="accent6"/>
                </a:solidFill>
              </a:rPr>
              <a:t>Берегите сердца от любых поражений!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pic>
        <p:nvPicPr>
          <p:cNvPr id="1029" name="Picture 5" descr="http://vsr.mil.by/wp-content/uploads/2011/12/246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42" y="3696238"/>
            <a:ext cx="2786114" cy="2545811"/>
          </a:xfrm>
          <a:prstGeom prst="rect">
            <a:avLst/>
          </a:prstGeom>
          <a:noFill/>
        </p:spPr>
      </p:pic>
      <p:pic>
        <p:nvPicPr>
          <p:cNvPr id="4" name="Picture 3" descr="C:\Documents and Settings\Admin\Мои документы\Мои рисунки\serdce_b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71480"/>
            <a:ext cx="3543461" cy="2603956"/>
          </a:xfrm>
          <a:prstGeom prst="rect">
            <a:avLst/>
          </a:prstGeom>
          <a:noFill/>
        </p:spPr>
      </p:pic>
      <p:pic>
        <p:nvPicPr>
          <p:cNvPr id="1032" name="Picture 8" descr="C:\Documents and Settings\Admin\Мои документы\Мои рисунки\Безимени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14478" y="-285776"/>
            <a:ext cx="6753225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6781800" cy="10150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Строение сердца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428604"/>
            <a:ext cx="7056784" cy="4968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0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70168"/>
            <a:ext cx="7609051" cy="5595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22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6781800" cy="792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/>
                </a:solidFill>
              </a:rPr>
              <a:t>Сердечный цикл</a:t>
            </a:r>
            <a:endParaRPr lang="ru-RU" sz="3200" dirty="0">
              <a:solidFill>
                <a:schemeClr val="accent6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8576057"/>
              </p:ext>
            </p:extLst>
          </p:nvPr>
        </p:nvGraphicFramePr>
        <p:xfrm>
          <a:off x="539552" y="1556792"/>
          <a:ext cx="828092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03884"/>
                <a:gridCol w="2010054"/>
                <a:gridCol w="225075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Систола предсердий 0,1 сек.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Систола желудочков 0,3сек.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Диастола</a:t>
                      </a:r>
                    </a:p>
                    <a:p>
                      <a:r>
                        <a:rPr lang="ru-RU" sz="2400" dirty="0" smtClean="0"/>
                        <a:t>0,4 сек.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Предсердия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Сокращены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Расслаблены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Расслаблены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Желудочки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Расслаблены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Сокращены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Расслаблены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Створчатые клапаны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Открыты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Закрыты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Открыты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Полулунные клапаны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Закрыты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Открыты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Закрыты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Куда течет кровь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В желудочки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В сосуды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+mn-lt"/>
                        </a:rPr>
                        <a:t>В предсердия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6875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45224"/>
            <a:ext cx="6781800" cy="726976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</a:rPr>
              <a:t>Автоматия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 сердца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42" y="928670"/>
            <a:ext cx="5453799" cy="4276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15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496"/>
            <a:ext cx="7997448" cy="107157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                                                               </a:t>
            </a:r>
            <a:br>
              <a:rPr lang="ru-RU" sz="2400" b="1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всю жизнь сердце выбрасывает в аорту столько крови, что ею можно наполнить канал длиной 5 км, по которому прошел бы волжский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теплоход.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1809736" cy="189070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00298" y="428604"/>
            <a:ext cx="3657600" cy="1285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Размеры и границы сердца определяются путем перкуссии.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Documents and Settings\Admin\Мои документы\Мои рисунки\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1714512" cy="1828482"/>
          </a:xfrm>
          <a:prstGeom prst="rect">
            <a:avLst/>
          </a:prstGeom>
          <a:noFill/>
        </p:spPr>
      </p:pic>
      <p:pic>
        <p:nvPicPr>
          <p:cNvPr id="16386" name="Picture 2" descr="C:\Documents and Settings\Admin\Мои документы\Мои рисунки\lygn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2095500" cy="16383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86182" y="171448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сутки сердце делает 100 тысяч ударов /прокачивает 10 т крови/, за год – 40 млн., а за всю жизнь……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4071942"/>
            <a:ext cx="4945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Сердце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ыжника на дистанции  100 км 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прокачивает (за 8,5 часов) до 30 т крови  </a:t>
            </a:r>
          </a:p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(целую цистерну).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6390" name="Picture 6" descr="http://pda.fedpress.ru/sites/fedpress/files/nancy/news/cis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4714884"/>
            <a:ext cx="1857388" cy="1393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08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74" y="642918"/>
            <a:ext cx="36122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Устройство поршневого </a:t>
            </a:r>
          </a:p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насоса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C:\Documents and Settings\Admin\Мои документы\Мои рисунки\shema_porshnevogo_naso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500042"/>
            <a:ext cx="4429156" cy="5443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571480"/>
            <a:ext cx="7167787" cy="46434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5572140"/>
            <a:ext cx="7245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Взаимосвязь функции сердца и нервной системы.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674</Words>
  <Application>Microsoft Office PowerPoint</Application>
  <PresentationFormat>Экран (4:3)</PresentationFormat>
  <Paragraphs>193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NewsPrint</vt:lpstr>
      <vt:lpstr>Бинарный урок:  биология-физика.   9 класс.  Лицей №179 Санкт-Петербург Учитель биологии: Петрова Л.Н. Учитель физики: Бова Н.Л.</vt:lpstr>
      <vt:lpstr>Слайд 2</vt:lpstr>
      <vt:lpstr>Строение сердца</vt:lpstr>
      <vt:lpstr>Слайд 4</vt:lpstr>
      <vt:lpstr>Сердечный цикл</vt:lpstr>
      <vt:lpstr>Автоматия сердца</vt:lpstr>
      <vt:lpstr>                                                                                                                       За всю жизнь сердце выбрасывает в аорту столько крови, что ею можно наполнить канал длиной 5 км, по которому прошел бы волжский теплоход.</vt:lpstr>
      <vt:lpstr>Слайд 8</vt:lpstr>
      <vt:lpstr>Слайд 9</vt:lpstr>
      <vt:lpstr>Слайд 10</vt:lpstr>
      <vt:lpstr>Слайд 11</vt:lpstr>
      <vt:lpstr>Слайд 12</vt:lpstr>
      <vt:lpstr>Взаимосвязь общего сечения сосудов и  скорости движения крови</vt:lpstr>
      <vt:lpstr>Слайд 14</vt:lpstr>
      <vt:lpstr>           От степени сокращения сердца зависит объем  выбрасываемой крови.</vt:lpstr>
      <vt:lpstr>Слайд 16</vt:lpstr>
      <vt:lpstr>Слайд 17</vt:lpstr>
      <vt:lpstr>Слайд 18</vt:lpstr>
      <vt:lpstr>Слайд 19</vt:lpstr>
      <vt:lpstr>Сравните! На каком рисунке изображено сердце тренированного человека.</vt:lpstr>
      <vt:lpstr>Слайд 21</vt:lpstr>
      <vt:lpstr>Домашнее задание:  Выполнить практическую работу  по определению своего артериального давления, систолического и минутного объема крови.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Кровеносная система.</dc:title>
  <dc:creator>Ludmila</dc:creator>
  <cp:lastModifiedBy>bova_nl</cp:lastModifiedBy>
  <cp:revision>120</cp:revision>
  <dcterms:created xsi:type="dcterms:W3CDTF">2011-03-22T13:33:58Z</dcterms:created>
  <dcterms:modified xsi:type="dcterms:W3CDTF">2014-01-13T10:42:22Z</dcterms:modified>
</cp:coreProperties>
</file>