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1" r:id="rId3"/>
    <p:sldId id="258" r:id="rId4"/>
    <p:sldId id="260" r:id="rId5"/>
    <p:sldId id="286" r:id="rId6"/>
    <p:sldId id="262" r:id="rId7"/>
    <p:sldId id="263" r:id="rId8"/>
    <p:sldId id="266" r:id="rId9"/>
    <p:sldId id="264" r:id="rId10"/>
    <p:sldId id="289" r:id="rId11"/>
    <p:sldId id="290" r:id="rId12"/>
    <p:sldId id="268" r:id="rId13"/>
    <p:sldId id="269" r:id="rId14"/>
    <p:sldId id="292" r:id="rId15"/>
    <p:sldId id="270" r:id="rId16"/>
    <p:sldId id="293" r:id="rId17"/>
    <p:sldId id="296" r:id="rId18"/>
    <p:sldId id="297" r:id="rId19"/>
    <p:sldId id="272" r:id="rId20"/>
    <p:sldId id="299" r:id="rId21"/>
    <p:sldId id="300" r:id="rId22"/>
    <p:sldId id="273" r:id="rId23"/>
    <p:sldId id="298" r:id="rId24"/>
    <p:sldId id="301" r:id="rId25"/>
    <p:sldId id="274" r:id="rId26"/>
    <p:sldId id="278" r:id="rId27"/>
    <p:sldId id="304" r:id="rId28"/>
    <p:sldId id="306" r:id="rId29"/>
    <p:sldId id="303" r:id="rId30"/>
    <p:sldId id="276" r:id="rId31"/>
    <p:sldId id="277" r:id="rId32"/>
    <p:sldId id="275" r:id="rId33"/>
    <p:sldId id="294" r:id="rId34"/>
    <p:sldId id="295" r:id="rId35"/>
    <p:sldId id="283" r:id="rId36"/>
    <p:sldId id="282" r:id="rId37"/>
    <p:sldId id="287" r:id="rId38"/>
    <p:sldId id="302" r:id="rId39"/>
    <p:sldId id="284" r:id="rId40"/>
    <p:sldId id="280" r:id="rId41"/>
    <p:sldId id="285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1641F"/>
    <a:srgbClr val="FF99CC"/>
    <a:srgbClr val="EE12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930A-5FB5-4D94-BC0B-5CBCC737F511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37C1-F317-43C4-BD32-3409E2F2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067616-CCCC-4207-A8B8-B4549A70A7A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65163F-6D43-46E5-A728-9D98F47D9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52;&#1080;&#1092;%20&#1080;%20&#1086;&#1087;&#1077;&#1088;&#1072;%205%20&#1082;&#1083;\&#1042;&#1072;&#1083;&#1100;&#1089;%20&#1062;&#1074;&#1077;&#1090;&#1086;&#1074;(&#1063;&#1072;&#1081;&#1082;&#1086;&#1074;&#1089;&#1082;&#1080;&#1081;%20&#1041;&#1072;&#1083;&#1077;&#1090;%20&#1065;&#1077;&#1083;&#1082;&#1091;&#1085;&#1095;&#1080;&#1082;)%20&#1074;&#1089;&#1090;&#1091;&#1087;&#1083;.mp3" TargetMode="Externa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52;&#1080;&#1092;%20&#1080;%20&#1086;&#1087;&#1077;&#1088;&#1072;\&#1043;&#1083;&#1102;&#1082;%20-%20&#1052;&#1045;&#1051;&#1054;&#1044;&#1048;&#1071;%20&#1048;&#1047;%20&#1054;&#1055;&#1045;&#1056;&#1067;%20&#1054;&#1056;&#1060;&#1045;&#1049;%20&#1048;%20&#1069;&#1042;&#1056;&#1048;&#1044;&#1048;&#1050;&#1040;%20%20(audiopoisk.com).mp3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21.dl28se-narod.yandex.ru/disk/63081173001/h989a9bf8718b0fbffd4d314ae32127b0/" TargetMode="External"/><Relationship Id="rId7" Type="http://schemas.openxmlformats.org/officeDocument/2006/relationships/hyperlink" Target="http://data.iplayer.fm/file/rl7ce40/-22398598/113296152/Drakon_-_Agat_Horsa_svirel_(iPlayer.fm).mp3" TargetMode="External"/><Relationship Id="rId2" Type="http://schemas.openxmlformats.org/officeDocument/2006/relationships/hyperlink" Target="http://galusikn.ucoz.net/load/video/video_k_urokam/quot_mif_ob_orfee_quot/23-1-0-2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zofon.com/search/" TargetMode="External"/><Relationship Id="rId5" Type="http://schemas.openxmlformats.org/officeDocument/2006/relationships/hyperlink" Target="http://muzofon.com/search" TargetMode="External"/><Relationship Id="rId4" Type="http://schemas.openxmlformats.org/officeDocument/2006/relationships/hyperlink" Target="http://images.yandex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1%83%D0%B7%D1%8B%D0%BA%D0%B0%D0%BB%D1%8C%D0%BD%D1%8B%D0%B9_%D0%B8%D0%BD%D1%81%D1%82%D1%80%D1%83%D0%BC%D0%B5%D0%BD%D1%82" TargetMode="External"/><Relationship Id="rId3" Type="http://schemas.openxmlformats.org/officeDocument/2006/relationships/hyperlink" Target="http://ru.wikipedia.org/wiki/%D0%A1%D1%82%D1%80%D1%83%D0%BD%D0%BD%D1%8B%D0%B5_%D0%BC%D1%83%D0%B7%D1%8B%D0%BA%D0%B0%D0%BB%D1%8C%D0%BD%D1%8B%D0%B5_%D0%B8%D0%BD%D1%81%D1%82%D1%80%D1%83%D0%BC%D0%B5%D0%BD%D1%82%D1%8B" TargetMode="External"/><Relationship Id="rId7" Type="http://schemas.openxmlformats.org/officeDocument/2006/relationships/hyperlink" Target="http://ru.wikipedia.org/wiki/%D0%A9%D0%B8%D0%BF%D0%BA%D0%BE%D0%B2%D1%8B%D0%B5_%D1%81%D1%82%D1%80%D1%83%D0%BD%D0%BD%D1%8B%D0%B5_%D0%BC%D1%83%D0%B7%D1%8B%D0%BA%D0%B0%D0%BB%D1%8C%D0%BD%D1%8B%D0%B5_%D0%B8%D0%BD%D1%81%D1%82%D1%80%D1%83%D0%BC%D0%B5%D0%BD%D1%82%D1%8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1%80%D0%B5%D0%B2%D0%BD%D1%8F%D1%8F_%D0%93%D1%80%D0%B5%D1%86%D0%B8%D1%8F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ru.wikipedia.org/wiki/%D0%9B%D0%B0%D1%82%D0%B8%D0%BD%D1%81%D0%BA%D0%B8%D0%B9_%D1%8F%D0%B7%D1%8B%D0%BA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9" Type="http://schemas.openxmlformats.org/officeDocument/2006/relationships/hyperlink" Target="http://ru.wikipedia.org/wiki/%D0%9B%D0%B8%D1%80%D0%B0_(%D0%BC%D1%83%D0%B7%D1%8B%D0%BA%D0%B0%D0%BB%D1%8C%D0%BD%D1%8B%D0%B9_%D0%B8%D0%BD%D1%81%D1%82%D1%80%D1%83%D0%BC%D0%B5%D0%BD%D1%82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2%D0%B8%D1%80%D0%B5%D0%BB%D1%8C" TargetMode="External"/><Relationship Id="rId5" Type="http://schemas.openxmlformats.org/officeDocument/2006/relationships/hyperlink" Target="http://ru.wikipedia.org/wiki/%D0%94%D1%83%D1%85%D0%BE%D0%B2%D0%BE%D0%B9_%D0%BC%D1%83%D0%B7%D1%8B%D0%BA%D0%B0%D0%BB%D1%8C%D0%BD%D1%8B%D0%B9_%D0%B8%D0%BD%D1%81%D1%82%D1%80%D1%83%D0%BC%D0%B5%D0%BD%D1%82" TargetMode="External"/><Relationship Id="rId4" Type="http://schemas.openxmlformats.org/officeDocument/2006/relationships/hyperlink" Target="http://ru.wikipedia.org/wiki/%D0%93%D1%80%D0%B5%D1%87%D0%B5%D1%81%D0%BA%D0%B8%D0%B9_%D1%8F%D0%B7%D1%8B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56793"/>
            <a:ext cx="8458200" cy="1296143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«Миф  и  Опера»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478904"/>
          </a:xfrm>
        </p:spPr>
        <p:txBody>
          <a:bodyPr/>
          <a:lstStyle/>
          <a:p>
            <a:pPr algn="r"/>
            <a:r>
              <a:rPr lang="ru-RU" dirty="0" smtClean="0"/>
              <a:t>  «Музыкальные сюжеты в литературе»   5 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МКОУ «Средняя общеобразовательная школа №15»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725144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музыки:  </a:t>
            </a:r>
            <a:r>
              <a:rPr lang="ru-RU" dirty="0" err="1" smtClean="0"/>
              <a:t>Гоглачева</a:t>
            </a:r>
            <a:r>
              <a:rPr lang="ru-RU" dirty="0" smtClean="0"/>
              <a:t> Н.В.</a:t>
            </a:r>
          </a:p>
          <a:p>
            <a:r>
              <a:rPr lang="ru-RU" sz="1200" dirty="0" smtClean="0"/>
              <a:t>первой  квалификационной категории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Шадринск 2013</a:t>
            </a:r>
            <a:endParaRPr lang="ru-RU" dirty="0"/>
          </a:p>
        </p:txBody>
      </p:sp>
      <p:pic>
        <p:nvPicPr>
          <p:cNvPr id="7" name="Содержимое 5" descr="2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0042" t="9573" r="20274" b="14828"/>
          <a:stretch>
            <a:fillRect/>
          </a:stretch>
        </p:blipFill>
        <p:spPr>
          <a:xfrm>
            <a:off x="611560" y="3501008"/>
            <a:ext cx="1728192" cy="230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ЖАНРЫ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476672"/>
            <a:ext cx="8640960" cy="628985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556792"/>
            <a:ext cx="6264696" cy="487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симфония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                                    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рассказ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романс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                                           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былина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повесть                                          балет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                                 </a:t>
            </a:r>
          </a:p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басня                                             соната</a:t>
            </a:r>
          </a:p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увертюра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                                        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миф</a:t>
            </a:r>
          </a:p>
          <a:p>
            <a:pPr marL="381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сказка                                             песня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marL="38100"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ACER\Downloads\ezuOzuyVe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56490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algn="ctr"/>
            <a:r>
              <a:rPr lang="ru-RU" dirty="0" smtClean="0"/>
              <a:t>ЖАНРЫ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67544" y="1268760"/>
            <a:ext cx="3816424" cy="5184576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644008" y="1196752"/>
            <a:ext cx="4176464" cy="525658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844824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Литература: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сказка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рассказ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былина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повесть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басня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миф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191683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Музыка: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увертюра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соната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песня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симфония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романс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опера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36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678" y="620688"/>
            <a:ext cx="4275770" cy="5688632"/>
          </a:xfrm>
          <a:ln w="571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54868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Что такое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миф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268760"/>
            <a:ext cx="4176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Слово </a:t>
            </a:r>
            <a:r>
              <a:rPr lang="ru-RU" sz="2300" b="1" dirty="0" smtClean="0"/>
              <a:t>  </a:t>
            </a:r>
            <a:r>
              <a:rPr lang="ru-RU" sz="2800" b="1" i="1" dirty="0" smtClean="0"/>
              <a:t>«миф»    </a:t>
            </a:r>
            <a:r>
              <a:rPr lang="ru-RU" sz="2300" b="1" dirty="0" smtClean="0"/>
              <a:t>- </a:t>
            </a:r>
          </a:p>
          <a:p>
            <a:r>
              <a:rPr lang="ru-RU" sz="2300" dirty="0" smtClean="0"/>
              <a:t>(</a:t>
            </a:r>
            <a:r>
              <a:rPr lang="ru-RU" sz="2300" dirty="0"/>
              <a:t>от греч. </a:t>
            </a:r>
            <a:r>
              <a:rPr lang="ru-RU" sz="2300" dirty="0" err="1"/>
              <a:t>mythos</a:t>
            </a:r>
            <a:r>
              <a:rPr lang="ru-RU" sz="2300" dirty="0"/>
              <a:t> — слово, сказание, предание) - </a:t>
            </a:r>
            <a:r>
              <a:rPr lang="ru-RU" sz="2300" b="1" dirty="0"/>
              <a:t> </a:t>
            </a:r>
            <a:r>
              <a:rPr lang="ru-RU" sz="2300" b="1" dirty="0" smtClean="0"/>
              <a:t>  сказание</a:t>
            </a:r>
            <a:r>
              <a:rPr lang="ru-RU" sz="2300" b="1" dirty="0"/>
              <a:t>, повествование. </a:t>
            </a:r>
            <a:endParaRPr lang="ru-RU" sz="2300" b="1" dirty="0" smtClean="0"/>
          </a:p>
          <a:p>
            <a:endParaRPr lang="ru-RU" sz="2300" b="1" dirty="0"/>
          </a:p>
          <a:p>
            <a:r>
              <a:rPr lang="ru-RU" sz="2300" b="1" i="1" dirty="0" smtClean="0"/>
              <a:t>Миф </a:t>
            </a:r>
            <a:r>
              <a:rPr lang="ru-RU" sz="2300" b="1" dirty="0"/>
              <a:t>– </a:t>
            </a:r>
            <a:r>
              <a:rPr lang="ru-RU" sz="2300" i="1" dirty="0"/>
              <a:t>это древнейшее сказание </a:t>
            </a:r>
            <a:endParaRPr lang="ru-RU" sz="2300" i="1" dirty="0" smtClean="0"/>
          </a:p>
          <a:p>
            <a:r>
              <a:rPr lang="ru-RU" sz="2300" i="1" dirty="0" smtClean="0"/>
              <a:t>о </a:t>
            </a:r>
            <a:r>
              <a:rPr lang="ru-RU" sz="2300" i="1" dirty="0"/>
              <a:t>происхождении мира и человека, </a:t>
            </a:r>
            <a:endParaRPr lang="ru-RU" sz="2300" i="1" dirty="0" smtClean="0"/>
          </a:p>
          <a:p>
            <a:r>
              <a:rPr lang="ru-RU" sz="2300" i="1" dirty="0" smtClean="0"/>
              <a:t>о </a:t>
            </a:r>
            <a:r>
              <a:rPr lang="ru-RU" sz="2300" i="1" dirty="0" err="1"/>
              <a:t>первопредках</a:t>
            </a:r>
            <a:r>
              <a:rPr lang="ru-RU" sz="2300" i="1" dirty="0"/>
              <a:t> человека, </a:t>
            </a:r>
            <a:endParaRPr lang="ru-RU" sz="2300" i="1" dirty="0" smtClean="0"/>
          </a:p>
          <a:p>
            <a:r>
              <a:rPr lang="ru-RU" sz="2300" i="1" dirty="0" smtClean="0"/>
              <a:t>о </a:t>
            </a:r>
            <a:r>
              <a:rPr lang="ru-RU" sz="2300" i="1" dirty="0"/>
              <a:t>том, как возник существующий порядок вещей, о богах и героях, </a:t>
            </a:r>
            <a:endParaRPr lang="ru-RU" sz="2300" i="1" dirty="0" smtClean="0"/>
          </a:p>
          <a:p>
            <a:r>
              <a:rPr lang="ru-RU" sz="2300" i="1" dirty="0" smtClean="0"/>
              <a:t>о </a:t>
            </a:r>
            <a:r>
              <a:rPr lang="ru-RU" sz="2300" i="1" dirty="0"/>
              <a:t>происхождении жизни, явлениях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«Миф об </a:t>
            </a:r>
            <a:r>
              <a:rPr lang="ru-RU" dirty="0" err="1" smtClean="0"/>
              <a:t>орфее</a:t>
            </a:r>
            <a:r>
              <a:rPr lang="ru-RU" dirty="0" smtClean="0"/>
              <a:t>  и  </a:t>
            </a:r>
            <a:r>
              <a:rPr lang="ru-RU" dirty="0" err="1" smtClean="0"/>
              <a:t>эвридике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6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16" t="6203" r="7913" b="6073"/>
          <a:stretch>
            <a:fillRect/>
          </a:stretch>
        </p:blipFill>
        <p:spPr>
          <a:xfrm>
            <a:off x="2195736" y="1340768"/>
            <a:ext cx="4832056" cy="5328592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/>
          <a:lstStyle/>
          <a:p>
            <a:pPr algn="ctr"/>
            <a:r>
              <a:rPr lang="ru-RU" dirty="0" smtClean="0"/>
              <a:t>«Миф об </a:t>
            </a:r>
            <a:r>
              <a:rPr lang="ru-RU" dirty="0" err="1" smtClean="0"/>
              <a:t>орфее</a:t>
            </a:r>
            <a:r>
              <a:rPr lang="ru-RU" dirty="0" smtClean="0"/>
              <a:t>  и  </a:t>
            </a:r>
            <a:r>
              <a:rPr lang="ru-RU" dirty="0" err="1" smtClean="0"/>
              <a:t>эвридике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Users\ACER\Downloads\64044_1.jpg"/>
          <p:cNvPicPr>
            <a:picLocks noChangeAspect="1" noChangeArrowheads="1"/>
          </p:cNvPicPr>
          <p:nvPr/>
        </p:nvPicPr>
        <p:blipFill>
          <a:blip r:embed="rId2" cstate="print"/>
          <a:srcRect l="13337" t="13337" r="1706" b="2955"/>
          <a:stretch>
            <a:fillRect/>
          </a:stretch>
        </p:blipFill>
        <p:spPr bwMode="auto">
          <a:xfrm>
            <a:off x="1547664" y="1268760"/>
            <a:ext cx="5328592" cy="5250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umbnail300_orfeo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2834"/>
          </a:xfrm>
        </p:spPr>
      </p:pic>
      <p:sp>
        <p:nvSpPr>
          <p:cNvPr id="5" name="TextBox 4"/>
          <p:cNvSpPr txBox="1"/>
          <p:nvPr/>
        </p:nvSpPr>
        <p:spPr>
          <a:xfrm>
            <a:off x="5580112" y="260648"/>
            <a:ext cx="28803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«Орфей  и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Эвридика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orpheus5125.jpg"/>
          <p:cNvPicPr>
            <a:picLocks noChangeAspect="1"/>
          </p:cNvPicPr>
          <p:nvPr/>
        </p:nvPicPr>
        <p:blipFill>
          <a:blip r:embed="rId2" cstate="print">
            <a:lum/>
          </a:blip>
          <a:srcRect t="16773" b="4340"/>
          <a:stretch>
            <a:fillRect/>
          </a:stretch>
        </p:blipFill>
        <p:spPr>
          <a:xfrm>
            <a:off x="1187624" y="0"/>
            <a:ext cx="73448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321005224_orfej-u-mogily-yevrid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068" y="260648"/>
            <a:ext cx="429605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6609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9435" b="2891"/>
          <a:stretch>
            <a:fillRect/>
          </a:stretch>
        </p:blipFill>
        <p:spPr>
          <a:xfrm>
            <a:off x="0" y="1313384"/>
            <a:ext cx="424721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Arial Narrow" pitchFamily="34" charset="0"/>
              </a:rPr>
              <a:t>Орфей</a:t>
            </a:r>
            <a:endParaRPr lang="ru-RU" sz="4000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a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08641" cy="6278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7632855_4000491_mon_orfei_prishel_v_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5292080" y="188640"/>
            <a:ext cx="29523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Орфей в царстве мертвых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Новая папка (4)\05.jpg"/>
          <p:cNvPicPr>
            <a:picLocks noChangeAspect="1" noChangeArrowheads="1"/>
          </p:cNvPicPr>
          <p:nvPr/>
        </p:nvPicPr>
        <p:blipFill>
          <a:blip r:embed="rId2" cstate="print">
            <a:lum bright="4000" contrast="24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571500" y="203249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9100" algn="l"/>
              </a:tabLst>
              <a:defRPr/>
            </a:pPr>
            <a:r>
              <a:rPr lang="ru-RU" sz="7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Monotype Corsiva" pitchFamily="66" charset="0"/>
                <a:cs typeface="Times New Roman" pitchFamily="18" charset="0"/>
              </a:rPr>
              <a:t>Древняя  Греция</a:t>
            </a:r>
            <a:endParaRPr lang="ru-RU" sz="7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4617B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Ay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56784" cy="6858000"/>
          </a:xfrm>
        </p:spPr>
      </p:pic>
      <p:pic>
        <p:nvPicPr>
          <p:cNvPr id="5" name="Содержимое 3" descr="6609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764704"/>
            <a:ext cx="3528392" cy="565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4d2b6_e6ecc36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05"/>
          <a:stretch>
            <a:fillRect/>
          </a:stretch>
        </p:blipFill>
        <p:spPr>
          <a:xfrm>
            <a:off x="1403648" y="0"/>
            <a:ext cx="623569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phey&amp;Evrid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</a:rPr>
              <a:t>Мы  идем  тропой мятежной,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</a:rPr>
              <a:t>К   жизни   мертвенной тропой…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А.Блок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pheus5125.jpg"/>
          <p:cNvPicPr>
            <a:picLocks noChangeAspect="1"/>
          </p:cNvPicPr>
          <p:nvPr/>
        </p:nvPicPr>
        <p:blipFill>
          <a:blip r:embed="rId2" cstate="print"/>
          <a:srcRect t="16773" b="4340"/>
          <a:stretch>
            <a:fillRect/>
          </a:stretch>
        </p:blipFill>
        <p:spPr>
          <a:xfrm>
            <a:off x="1043608" y="0"/>
            <a:ext cx="734481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860032" cy="6881461"/>
          </a:xfrm>
        </p:spPr>
      </p:pic>
      <p:sp>
        <p:nvSpPr>
          <p:cNvPr id="6" name="TextBox 5"/>
          <p:cNvSpPr txBox="1"/>
          <p:nvPr/>
        </p:nvSpPr>
        <p:spPr>
          <a:xfrm>
            <a:off x="5364088" y="1340768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Верь мне! верь мне! у порога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Встретишь ты, как я, весну!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Я, заклявший лирой - бога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Песней жизнь в тебя вдохну!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           А.Блок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«Орфей  и  </a:t>
            </a:r>
            <a:r>
              <a:rPr lang="ru-RU" dirty="0" err="1" smtClean="0"/>
              <a:t>Эвридика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66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87" t="13666" r="3125" b="8209"/>
          <a:stretch>
            <a:fillRect/>
          </a:stretch>
        </p:blipFill>
        <p:spPr>
          <a:xfrm>
            <a:off x="4119950" y="1196752"/>
            <a:ext cx="4484498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6609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87118"/>
            <a:ext cx="3528392" cy="565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6" name="Содержимое 5" descr="03d11df38e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605609" cy="5029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76937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50"/>
            <a:ext cx="8665604" cy="6456110"/>
          </a:xfrm>
        </p:spPr>
      </p:pic>
      <p:sp>
        <p:nvSpPr>
          <p:cNvPr id="6" name="TextBox 5"/>
          <p:cNvSpPr txBox="1"/>
          <p:nvPr/>
        </p:nvSpPr>
        <p:spPr>
          <a:xfrm>
            <a:off x="755576" y="692696"/>
            <a:ext cx="482453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«Бабочка»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Вальс Цветов(Чайковский Балет Щелкунчик) вступ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75002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«Миф об </a:t>
            </a:r>
            <a:r>
              <a:rPr lang="ru-RU" dirty="0" err="1" smtClean="0"/>
              <a:t>орфее</a:t>
            </a:r>
            <a:r>
              <a:rPr lang="ru-RU" dirty="0" smtClean="0"/>
              <a:t>  и  </a:t>
            </a:r>
            <a:r>
              <a:rPr lang="ru-RU" dirty="0" err="1" smtClean="0"/>
              <a:t>эвридике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6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16" t="6203" r="7913" b="6073"/>
          <a:stretch>
            <a:fillRect/>
          </a:stretch>
        </p:blipFill>
        <p:spPr>
          <a:xfrm>
            <a:off x="2195736" y="1340768"/>
            <a:ext cx="4832056" cy="5328592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48072"/>
          </a:xfrm>
        </p:spPr>
        <p:txBody>
          <a:bodyPr/>
          <a:lstStyle/>
          <a:p>
            <a:pPr algn="ctr"/>
            <a:r>
              <a:rPr lang="ru-RU" dirty="0" smtClean="0"/>
              <a:t>Фрагмент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2276872"/>
            <a:ext cx="7643192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Фрагмент передачи «Абсолютный слух»</a:t>
            </a:r>
          </a:p>
          <a:p>
            <a:pPr>
              <a:buNone/>
            </a:pPr>
            <a:r>
              <a:rPr lang="ru-RU" dirty="0" smtClean="0"/>
              <a:t>                          «Миф об Орфее»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8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«Орфей  и  </a:t>
            </a:r>
            <a:r>
              <a:rPr lang="ru-RU" dirty="0" err="1" smtClean="0"/>
              <a:t>Эвридика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34-77653-22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5373216"/>
            <a:ext cx="3413760" cy="1264920"/>
          </a:xfrm>
          <a:ln w="38100">
            <a:solidFill>
              <a:schemeClr val="accent1"/>
            </a:solidFill>
          </a:ln>
        </p:spPr>
      </p:pic>
      <p:pic>
        <p:nvPicPr>
          <p:cNvPr id="5" name="Содержимое 3" descr="15052085.jpg"/>
          <p:cNvPicPr>
            <a:picLocks noChangeAspect="1"/>
          </p:cNvPicPr>
          <p:nvPr/>
        </p:nvPicPr>
        <p:blipFill>
          <a:blip r:embed="rId3" cstate="print"/>
          <a:srcRect l="6069" r="6433" b="9804"/>
          <a:stretch>
            <a:fillRect/>
          </a:stretch>
        </p:blipFill>
        <p:spPr>
          <a:xfrm>
            <a:off x="611560" y="1412776"/>
            <a:ext cx="1800200" cy="25405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Содержимое 5" descr="concert_icon-big-17-5062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060848"/>
            <a:ext cx="2078731" cy="252912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Содержимое 8" descr="220px-Claudio_Montever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516216" y="1556792"/>
            <a:ext cx="1980220" cy="24482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568" y="4221088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Якопо</a:t>
            </a:r>
            <a:r>
              <a:rPr lang="ru-RU" dirty="0" smtClean="0"/>
              <a:t> Пери </a:t>
            </a:r>
          </a:p>
          <a:p>
            <a:r>
              <a:rPr lang="ru-RU" dirty="0" smtClean="0"/>
              <a:t>(1561 - 1633)</a:t>
            </a:r>
          </a:p>
          <a:p>
            <a:r>
              <a:rPr lang="ru-RU" dirty="0" smtClean="0"/>
              <a:t>итальянский певец и композитор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29309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Клаудио Монтеверди</a:t>
            </a:r>
          </a:p>
          <a:p>
            <a:r>
              <a:rPr lang="ru-RU" dirty="0" smtClean="0"/>
              <a:t> (1567 - 1643)</a:t>
            </a:r>
          </a:p>
          <a:p>
            <a:r>
              <a:rPr lang="ru-RU" dirty="0"/>
              <a:t>и</a:t>
            </a:r>
            <a:r>
              <a:rPr lang="ru-RU" dirty="0" smtClean="0"/>
              <a:t>тальянский композитор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8691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 Журбин (род 1945)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h04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176464" cy="5568619"/>
          </a:xfrm>
          <a:ln w="5715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32040" y="4766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Глюк</a:t>
            </a:r>
            <a:r>
              <a:rPr lang="ru-RU" sz="3600" dirty="0"/>
              <a:t>  </a:t>
            </a:r>
            <a:r>
              <a:rPr lang="ru-RU" sz="3600" dirty="0" smtClean="0"/>
              <a:t>Кристоф </a:t>
            </a:r>
            <a:r>
              <a:rPr lang="ru-RU" sz="3600" dirty="0" err="1"/>
              <a:t>Виллибальд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2400" dirty="0" smtClean="0"/>
              <a:t>(1714— 1787) – </a:t>
            </a:r>
          </a:p>
          <a:p>
            <a:r>
              <a:rPr lang="ru-RU" sz="2400" dirty="0" smtClean="0"/>
              <a:t>австрийский </a:t>
            </a:r>
            <a:r>
              <a:rPr lang="ru-RU" sz="2400" dirty="0"/>
              <a:t>композитор</a:t>
            </a:r>
          </a:p>
        </p:txBody>
      </p:sp>
      <p:pic>
        <p:nvPicPr>
          <p:cNvPr id="14" name="Содержимое 7" descr="cf434fca47181377ef4944edba251a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45918">
            <a:off x="4936695" y="4189498"/>
            <a:ext cx="2099585" cy="194421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Содержимое 5" descr="97c2b2238815d486dc13061a74fd4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5553">
            <a:off x="7227895" y="4381077"/>
            <a:ext cx="1596976" cy="20448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04048" y="27089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»  написана </a:t>
            </a:r>
          </a:p>
          <a:p>
            <a:r>
              <a:rPr lang="ru-RU" dirty="0" smtClean="0"/>
              <a:t>в  1762 году и поставлена  «</a:t>
            </a:r>
            <a:r>
              <a:rPr lang="ru-RU" dirty="0" err="1" smtClean="0"/>
              <a:t>Бургтеатре</a:t>
            </a:r>
            <a:r>
              <a:rPr lang="ru-RU" dirty="0" smtClean="0"/>
              <a:t>»  в Вене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78942--45230736-m750x740-udcff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23528" y="476671"/>
            <a:ext cx="4752528" cy="6054721"/>
          </a:xfrm>
          <a:ln w="38100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220072" y="1340768"/>
            <a:ext cx="3744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Жалоба  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Эвридики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Мелодия.  </a:t>
            </a:r>
          </a:p>
          <a:p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Из оперы 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«Орфей 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Эвридика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Глюк - МЕЛОДИЯ ИЗ ОПЕРЫ ОРФЕЙ И ЭВРИДИ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5733256"/>
            <a:ext cx="720080" cy="720080"/>
          </a:xfrm>
          <a:prstGeom prst="rect">
            <a:avLst/>
          </a:prstGeom>
        </p:spPr>
      </p:pic>
      <p:pic>
        <p:nvPicPr>
          <p:cNvPr id="5" name="Содержимое 5" descr="44608339_1243958304_33494234_f634b8b6de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93096"/>
            <a:ext cx="3312368" cy="242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939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Фрагмент из оперы «</a:t>
            </a:r>
            <a:r>
              <a:rPr lang="ru-RU" dirty="0" err="1" smtClean="0"/>
              <a:t>орфей</a:t>
            </a:r>
            <a:r>
              <a:rPr lang="ru-RU" dirty="0" smtClean="0"/>
              <a:t> и </a:t>
            </a:r>
            <a:r>
              <a:rPr lang="ru-RU" dirty="0" err="1" smtClean="0"/>
              <a:t>Эвридика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57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Видеофрагмент из оперы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c4477baf180efeb267755e9d50fa3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</a:blip>
          <a:srcRect l="36441" t="26250" r="33898" b="37001"/>
          <a:stretch>
            <a:fillRect/>
          </a:stretch>
        </p:blipFill>
        <p:spPr>
          <a:xfrm>
            <a:off x="2987824" y="2204864"/>
            <a:ext cx="2664296" cy="27404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Овал 4"/>
          <p:cNvSpPr/>
          <p:nvPr/>
        </p:nvSpPr>
        <p:spPr>
          <a:xfrm rot="2881161">
            <a:off x="4560052" y="5097233"/>
            <a:ext cx="2547096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Гармония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9349737">
            <a:off x="1321009" y="4948730"/>
            <a:ext cx="2566463" cy="121556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Темп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1073353">
            <a:off x="841333" y="2589082"/>
            <a:ext cx="2304256" cy="130080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Тембр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7761185">
            <a:off x="3651501" y="334702"/>
            <a:ext cx="2605437" cy="1341644"/>
          </a:xfrm>
          <a:prstGeom prst="ellipse">
            <a:avLst/>
          </a:prstGeom>
          <a:solidFill>
            <a:srgbClr val="E164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Ритм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9502092">
            <a:off x="5161913" y="1277243"/>
            <a:ext cx="2736304" cy="141277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Интонация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976453">
            <a:off x="5721369" y="3431696"/>
            <a:ext cx="2789988" cy="1407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Мелодия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824242">
            <a:off x="1162182" y="691194"/>
            <a:ext cx="2679310" cy="13105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Динамика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4408" y="0"/>
            <a:ext cx="847348" cy="71014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63121" cy="616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Цветик</a:t>
            </a:r>
            <a:endParaRPr lang="ru-RU" sz="4000" b="1" i="1" dirty="0"/>
          </a:p>
        </p:txBody>
      </p:sp>
      <p:pic>
        <p:nvPicPr>
          <p:cNvPr id="14" name="Содержимое 3" descr="1277770172_notes-32-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30326">
            <a:off x="-46855" y="4880171"/>
            <a:ext cx="2360392" cy="145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4608512" cy="33158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Содержимое 3" descr="thumbnail300_orfeo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81" r="2381"/>
          <a:stretch>
            <a:fillRect/>
          </a:stretch>
        </p:blipFill>
        <p:spPr>
          <a:xfrm>
            <a:off x="5076056" y="1124744"/>
            <a:ext cx="3685895" cy="4176464"/>
          </a:xfrm>
          <a:ln w="381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Миф  и опера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089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Миф  «Орфей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Эвридика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Опера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«Орфей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Эвридика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u="sng" dirty="0" err="1" smtClean="0"/>
              <a:t>Синквейн</a:t>
            </a:r>
            <a:endParaRPr lang="ru-RU" b="1" i="1" u="sng" dirty="0" smtClean="0"/>
          </a:p>
          <a:p>
            <a:pPr>
              <a:buNone/>
            </a:pPr>
            <a:r>
              <a:rPr lang="ru-RU" dirty="0" smtClean="0"/>
              <a:t>   существительное (понятие)</a:t>
            </a:r>
            <a:br>
              <a:rPr lang="ru-RU" dirty="0" smtClean="0"/>
            </a:br>
            <a:r>
              <a:rPr lang="ru-RU" dirty="0" smtClean="0"/>
              <a:t>два прилагательных</a:t>
            </a:r>
            <a:br>
              <a:rPr lang="ru-RU" dirty="0" smtClean="0"/>
            </a:br>
            <a:r>
              <a:rPr lang="ru-RU" dirty="0" smtClean="0"/>
              <a:t>три глагола</a:t>
            </a:r>
            <a:br>
              <a:rPr lang="ru-RU" dirty="0" smtClean="0"/>
            </a:br>
            <a:r>
              <a:rPr lang="ru-RU" dirty="0" smtClean="0"/>
              <a:t>простое предложение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Темы: опера, миф, мелодия, музыка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132856"/>
            <a:ext cx="2373128" cy="178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Музыка Г. Струве     Слова Иры Исаковой   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/>
              <a:t>Я хочу увидеть музыку, </a:t>
            </a:r>
            <a:br>
              <a:rPr lang="ru-RU" sz="8000" b="1" dirty="0" smtClean="0"/>
            </a:br>
            <a:r>
              <a:rPr lang="ru-RU" sz="8000" b="1" dirty="0" smtClean="0"/>
              <a:t>Я хочу услышать музыку. </a:t>
            </a:r>
            <a:br>
              <a:rPr lang="ru-RU" sz="8000" b="1" dirty="0" smtClean="0"/>
            </a:br>
            <a:r>
              <a:rPr lang="ru-RU" sz="8000" b="1" dirty="0" smtClean="0"/>
              <a:t>Что такое это музыка? </a:t>
            </a:r>
            <a:br>
              <a:rPr lang="ru-RU" sz="8000" b="1" dirty="0" smtClean="0"/>
            </a:br>
            <a:r>
              <a:rPr lang="ru-RU" sz="8000" b="1" dirty="0" smtClean="0"/>
              <a:t>Расскажите мне скорей! </a:t>
            </a:r>
            <a:br>
              <a:rPr lang="ru-RU" sz="8000" b="1" dirty="0" smtClean="0"/>
            </a:br>
            <a:r>
              <a:rPr lang="ru-RU" sz="8000" b="1" dirty="0" smtClean="0"/>
              <a:t>Птичьи трели — это музыка, </a:t>
            </a:r>
            <a:br>
              <a:rPr lang="ru-RU" sz="8000" b="1" dirty="0" smtClean="0"/>
            </a:br>
            <a:r>
              <a:rPr lang="ru-RU" sz="8000" b="1" dirty="0" smtClean="0"/>
              <a:t>И капели — это музыка, </a:t>
            </a:r>
            <a:br>
              <a:rPr lang="ru-RU" sz="8000" b="1" dirty="0" smtClean="0"/>
            </a:br>
            <a:r>
              <a:rPr lang="ru-RU" sz="8000" b="1" dirty="0" smtClean="0"/>
              <a:t>Есть особенная музыка </a:t>
            </a:r>
            <a:br>
              <a:rPr lang="ru-RU" sz="8000" b="1" dirty="0" smtClean="0"/>
            </a:br>
            <a:r>
              <a:rPr lang="ru-RU" sz="8000" b="1" dirty="0" smtClean="0"/>
              <a:t>В тихом шелесте ветвей. </a:t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Видишь, лист кленовый кружится, </a:t>
            </a:r>
            <a:br>
              <a:rPr lang="ru-RU" sz="8000" b="1" dirty="0" smtClean="0"/>
            </a:br>
            <a:r>
              <a:rPr lang="ru-RU" sz="8000" b="1" dirty="0" smtClean="0"/>
              <a:t>Тихо кружится под музыку, </a:t>
            </a:r>
            <a:br>
              <a:rPr lang="ru-RU" sz="8000" b="1" dirty="0" smtClean="0"/>
            </a:br>
            <a:r>
              <a:rPr lang="ru-RU" sz="8000" b="1" dirty="0" smtClean="0"/>
              <a:t>- Видишь, тучка в небе хмурится — </a:t>
            </a:r>
            <a:br>
              <a:rPr lang="ru-RU" sz="8000" b="1" dirty="0" smtClean="0"/>
            </a:br>
            <a:r>
              <a:rPr lang="ru-RU" sz="8000" b="1" dirty="0" smtClean="0"/>
              <a:t>Будет музыка дождя. </a:t>
            </a:r>
            <a:br>
              <a:rPr lang="ru-RU" sz="8000" b="1" dirty="0" smtClean="0"/>
            </a:br>
            <a:r>
              <a:rPr lang="ru-RU" sz="8000" b="1" dirty="0" smtClean="0"/>
              <a:t>И у ветра, и у солнышка, </a:t>
            </a:r>
            <a:br>
              <a:rPr lang="ru-RU" sz="8000" b="1" dirty="0" smtClean="0"/>
            </a:br>
            <a:r>
              <a:rPr lang="ru-RU" sz="8000" b="1" dirty="0" smtClean="0"/>
              <a:t>И у тучки, и у дождика, </a:t>
            </a:r>
            <a:br>
              <a:rPr lang="ru-RU" sz="8000" b="1" dirty="0" smtClean="0"/>
            </a:br>
            <a:r>
              <a:rPr lang="ru-RU" sz="8000" b="1" dirty="0" smtClean="0"/>
              <a:t>И у маленького зернышка — </a:t>
            </a:r>
            <a:br>
              <a:rPr lang="ru-RU" sz="8000" b="1" dirty="0" smtClean="0"/>
            </a:br>
            <a:r>
              <a:rPr lang="ru-RU" sz="8000" b="1" dirty="0" smtClean="0"/>
              <a:t>Тоже музыка своя. </a:t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Я хочу увидеть музыку, </a:t>
            </a:r>
            <a:br>
              <a:rPr lang="ru-RU" sz="8000" b="1" dirty="0" smtClean="0"/>
            </a:br>
            <a:r>
              <a:rPr lang="ru-RU" sz="8000" b="1" dirty="0" smtClean="0"/>
              <a:t>Я хочу услышать музыку...</a:t>
            </a:r>
          </a:p>
          <a:p>
            <a:endParaRPr lang="ru-RU" dirty="0"/>
          </a:p>
        </p:txBody>
      </p:sp>
      <p:pic>
        <p:nvPicPr>
          <p:cNvPr id="4" name="Содержимое 11" descr="66195316_6948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816424" cy="50920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Нарисовать  иллюстрацию  к  мифу «Орфей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Придумать кроссворд по теме «Культура Древней Греции»</a:t>
            </a:r>
            <a:endParaRPr lang="ru-RU" dirty="0"/>
          </a:p>
        </p:txBody>
      </p:sp>
      <p:pic>
        <p:nvPicPr>
          <p:cNvPr id="53250" name="Picture 2" descr="C:\Users\ACER\Desktop\Орфей 1\tig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0522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orfei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6" y="188640"/>
            <a:ext cx="8805549" cy="64087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2780928"/>
            <a:ext cx="6048672" cy="331236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Творенье может пережить творца: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Творец  уйдет, природой      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побежденный,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Однако образ, им запечатленный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Веками будет согревать сердца!</a:t>
            </a:r>
          </a:p>
          <a:p>
            <a:pPr>
              <a:buNone/>
            </a:pPr>
            <a:r>
              <a:rPr lang="ru-RU" i="1" dirty="0" smtClean="0"/>
              <a:t>                         </a:t>
            </a:r>
            <a:r>
              <a:rPr lang="ru-RU" i="1" dirty="0" smtClean="0">
                <a:latin typeface="Monotype Corsiva" pitchFamily="66" charset="0"/>
              </a:rPr>
              <a:t>Микеланджело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ACER\Desktop\Орфей 1\78942--45230731-m750x740-ud9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539564" cy="46085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Содержимое 5" descr="2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0042" t="9573" r="20274" b="14828"/>
          <a:stretch>
            <a:fillRect/>
          </a:stretch>
        </p:blipFill>
        <p:spPr>
          <a:xfrm>
            <a:off x="3203848" y="1268760"/>
            <a:ext cx="954106" cy="127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740080" cy="1080120"/>
          </a:xfrm>
        </p:spPr>
        <p:txBody>
          <a:bodyPr/>
          <a:lstStyle/>
          <a:p>
            <a:pPr algn="ctr"/>
            <a:r>
              <a:rPr lang="ru-RU" dirty="0" smtClean="0"/>
              <a:t>Спасибо   за   внимание!</a:t>
            </a:r>
            <a:endParaRPr lang="ru-RU" dirty="0"/>
          </a:p>
        </p:txBody>
      </p:sp>
      <p:pic>
        <p:nvPicPr>
          <p:cNvPr id="4" name="Содержимое 9" descr="8e7b9b0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284984"/>
            <a:ext cx="4313853" cy="2871409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Интернет – ресурсы: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92696"/>
            <a:ext cx="8928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Фрагмент передачи «Абсолютный слух»  «Миф об Орфее» </a:t>
            </a:r>
            <a:r>
              <a:rPr lang="en-US" dirty="0" smtClean="0">
                <a:hlinkClick r:id="rId2"/>
              </a:rPr>
              <a:t>http://galusikn.ucoz.net/load/video/video_k_urokam/quot_mif_ob_orfee_quot/23-1-0-278</a:t>
            </a:r>
            <a:endParaRPr lang="ru-RU" dirty="0" smtClean="0"/>
          </a:p>
          <a:p>
            <a:r>
              <a:rPr lang="ru-RU" dirty="0" smtClean="0"/>
              <a:t>Видео «Орфей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» </a:t>
            </a:r>
            <a:r>
              <a:rPr lang="en-US" dirty="0" smtClean="0">
                <a:hlinkClick r:id="rId3"/>
              </a:rPr>
              <a:t>http://21.dl28se-narod.yandex.ru/disk/63081173001/h989a9bf8718b0fbffd4d314ae32127b0/</a:t>
            </a:r>
            <a:r>
              <a:rPr lang="ru-RU" dirty="0" smtClean="0"/>
              <a:t>...</a:t>
            </a:r>
          </a:p>
          <a:p>
            <a:r>
              <a:rPr lang="ru-RU" dirty="0" smtClean="0"/>
              <a:t>Картинки  «Орфей  и  </a:t>
            </a:r>
            <a:r>
              <a:rPr lang="ru-RU" dirty="0" err="1" smtClean="0"/>
              <a:t>Эвридика</a:t>
            </a:r>
            <a:r>
              <a:rPr lang="ru-RU" dirty="0" smtClean="0"/>
              <a:t>» </a:t>
            </a:r>
            <a:r>
              <a:rPr lang="en-US" dirty="0" smtClean="0">
                <a:hlinkClick r:id="rId4"/>
              </a:rPr>
              <a:t>http://images.yandex.ru/</a:t>
            </a:r>
            <a:endParaRPr lang="ru-RU" dirty="0" smtClean="0"/>
          </a:p>
          <a:p>
            <a:r>
              <a:rPr lang="ru-RU" dirty="0" smtClean="0"/>
              <a:t>Мелодия из оперы «Орфей  и  </a:t>
            </a:r>
            <a:r>
              <a:rPr lang="ru-RU" dirty="0" err="1" smtClean="0"/>
              <a:t>Эвридика</a:t>
            </a:r>
            <a:r>
              <a:rPr lang="ru-RU" dirty="0" smtClean="0"/>
              <a:t>»  </a:t>
            </a:r>
            <a:r>
              <a:rPr lang="en-US" dirty="0" smtClean="0">
                <a:hlinkClick r:id="rId5"/>
              </a:rPr>
              <a:t>http://muzofon.com/search</a:t>
            </a:r>
            <a:endParaRPr lang="ru-RU" dirty="0" smtClean="0"/>
          </a:p>
          <a:p>
            <a:r>
              <a:rPr lang="ru-RU" dirty="0" smtClean="0"/>
              <a:t>Звуки лиры </a:t>
            </a:r>
            <a:r>
              <a:rPr lang="en-US" dirty="0" smtClean="0">
                <a:hlinkClick r:id="rId6"/>
              </a:rPr>
              <a:t>http://muzofon.com/search/</a:t>
            </a:r>
            <a:r>
              <a:rPr lang="ru-RU" dirty="0" smtClean="0"/>
              <a:t>...</a:t>
            </a:r>
          </a:p>
          <a:p>
            <a:r>
              <a:rPr lang="ru-RU" dirty="0" smtClean="0"/>
              <a:t>Звуки  свирели </a:t>
            </a:r>
            <a:r>
              <a:rPr lang="en-US" dirty="0" smtClean="0">
                <a:hlinkClick r:id="rId7"/>
              </a:rPr>
              <a:t>http://data.iplayer.fm/file/rl7ce40/-22398598/113296152/Drakon_-_Agat_Horsa_svirel_(iPlayer.fm).mp3</a:t>
            </a:r>
            <a:endParaRPr lang="ru-RU" dirty="0" smtClean="0"/>
          </a:p>
          <a:p>
            <a:r>
              <a:rPr lang="ru-RU" dirty="0" smtClean="0"/>
              <a:t>Ария Орфея </a:t>
            </a:r>
            <a:r>
              <a:rPr lang="en-US" dirty="0" smtClean="0"/>
              <a:t>http://muzofon.com/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875984" cy="4163293"/>
          </a:xfrm>
        </p:spPr>
        <p:txBody>
          <a:bodyPr/>
          <a:lstStyle/>
          <a:p>
            <a:r>
              <a:rPr lang="ru-RU" dirty="0" smtClean="0"/>
              <a:t>Архитекторы</a:t>
            </a:r>
          </a:p>
          <a:p>
            <a:r>
              <a:rPr lang="ru-RU" dirty="0" smtClean="0"/>
              <a:t>Музыковеды</a:t>
            </a:r>
          </a:p>
          <a:p>
            <a:r>
              <a:rPr lang="ru-RU" dirty="0" smtClean="0"/>
              <a:t>Литературоведы</a:t>
            </a:r>
          </a:p>
          <a:p>
            <a:r>
              <a:rPr lang="ru-RU" dirty="0" smtClean="0"/>
              <a:t>Театроведы</a:t>
            </a:r>
            <a:endParaRPr lang="ru-RU" dirty="0"/>
          </a:p>
        </p:txBody>
      </p:sp>
      <p:pic>
        <p:nvPicPr>
          <p:cNvPr id="1026" name="Picture 2" descr="C:\Users\ACER\Downloads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6096" y="4149080"/>
            <a:ext cx="2664296" cy="200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5" descr="2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0042" t="9573" r="20274" b="14828"/>
          <a:stretch>
            <a:fillRect/>
          </a:stretch>
        </p:blipFill>
        <p:spPr>
          <a:xfrm>
            <a:off x="5436096" y="1916832"/>
            <a:ext cx="1512168" cy="2016222"/>
          </a:xfrm>
          <a:prstGeom prst="rect">
            <a:avLst/>
          </a:prstGeom>
        </p:spPr>
      </p:pic>
      <p:pic>
        <p:nvPicPr>
          <p:cNvPr id="1027" name="Picture 3" descr="C:\Users\ACER\Downloads\i 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119" r="33738" b="6188"/>
          <a:stretch>
            <a:fillRect/>
          </a:stretch>
        </p:blipFill>
        <p:spPr bwMode="auto">
          <a:xfrm>
            <a:off x="7262954" y="1196753"/>
            <a:ext cx="1485510" cy="2304256"/>
          </a:xfrm>
          <a:prstGeom prst="rect">
            <a:avLst/>
          </a:prstGeom>
          <a:noFill/>
        </p:spPr>
      </p:pic>
      <p:pic>
        <p:nvPicPr>
          <p:cNvPr id="1028" name="Picture 4" descr="C:\Users\ACER\Downloads\7477-teatralnaya_maska_spektakl_komediya_i_tragediy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437112"/>
            <a:ext cx="197926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3928.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09" t="1649" r="16341" b="7664"/>
          <a:stretch>
            <a:fillRect/>
          </a:stretch>
        </p:blipFill>
        <p:spPr>
          <a:xfrm>
            <a:off x="1475656" y="260648"/>
            <a:ext cx="5976664" cy="6336704"/>
          </a:xfrm>
          <a:ln w="571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3744416" cy="86409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Храм  искусств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Задание </a:t>
            </a:r>
            <a:r>
              <a:rPr lang="ru-RU" dirty="0" smtClean="0"/>
              <a:t>: </a:t>
            </a:r>
            <a:r>
              <a:rPr lang="ru-RU" sz="2000" dirty="0" smtClean="0"/>
              <a:t>выбрать  музыкальные  инструменты  Древней  Греции</a:t>
            </a:r>
            <a:endParaRPr lang="ru-RU" sz="2000" dirty="0"/>
          </a:p>
        </p:txBody>
      </p:sp>
      <p:pic>
        <p:nvPicPr>
          <p:cNvPr id="4" name="Содержимое 3" descr="0012-047-Kto-ljubit-muzyku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1611815" cy="1948748"/>
          </a:xfrm>
        </p:spPr>
      </p:pic>
      <p:pic>
        <p:nvPicPr>
          <p:cNvPr id="6" name="Содержимое 5" descr="77035968_trumpe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97875">
            <a:off x="740114" y="3368138"/>
            <a:ext cx="2150477" cy="1126628"/>
          </a:xfrm>
          <a:prstGeom prst="rect">
            <a:avLst/>
          </a:prstGeom>
        </p:spPr>
      </p:pic>
      <p:pic>
        <p:nvPicPr>
          <p:cNvPr id="7" name="Содержимое 7" descr="Balalay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5" t="6422" r="5651" b="2891"/>
          <a:stretch>
            <a:fillRect/>
          </a:stretch>
        </p:blipFill>
        <p:spPr>
          <a:xfrm>
            <a:off x="2987824" y="980728"/>
            <a:ext cx="1227926" cy="1944216"/>
          </a:xfrm>
          <a:prstGeom prst="rect">
            <a:avLst/>
          </a:prstGeom>
        </p:spPr>
      </p:pic>
      <p:pic>
        <p:nvPicPr>
          <p:cNvPr id="8" name="Содержимое 9" descr="gusli_15_enl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65" b="28405"/>
          <a:stretch>
            <a:fillRect/>
          </a:stretch>
        </p:blipFill>
        <p:spPr>
          <a:xfrm rot="856901">
            <a:off x="6329159" y="5263540"/>
            <a:ext cx="2736304" cy="979527"/>
          </a:xfrm>
          <a:prstGeom prst="rect">
            <a:avLst/>
          </a:prstGeom>
        </p:spPr>
      </p:pic>
      <p:pic>
        <p:nvPicPr>
          <p:cNvPr id="9" name="Содержимое 11" descr="lute-1daws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66907">
            <a:off x="6403716" y="3297288"/>
            <a:ext cx="1843089" cy="1023938"/>
          </a:xfrm>
          <a:prstGeom prst="rect">
            <a:avLst/>
          </a:prstGeom>
        </p:spPr>
      </p:pic>
      <p:pic>
        <p:nvPicPr>
          <p:cNvPr id="10" name="Содержимое 13" descr="vp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63" b="6589"/>
          <a:stretch>
            <a:fillRect/>
          </a:stretch>
        </p:blipFill>
        <p:spPr>
          <a:xfrm>
            <a:off x="3635896" y="4581128"/>
            <a:ext cx="1934716" cy="2088232"/>
          </a:xfrm>
          <a:prstGeom prst="rect">
            <a:avLst/>
          </a:prstGeom>
        </p:spPr>
      </p:pic>
      <p:pic>
        <p:nvPicPr>
          <p:cNvPr id="12" name="Содержимое 19" descr="77331_clipped-00330b0c058ec6a3fe7f2ee44451511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3284984"/>
            <a:ext cx="1700960" cy="1008112"/>
          </a:xfrm>
          <a:prstGeom prst="rect">
            <a:avLst/>
          </a:prstGeom>
        </p:spPr>
      </p:pic>
      <p:pic>
        <p:nvPicPr>
          <p:cNvPr id="13" name="Содержимое 21" descr="1a532edf518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653136"/>
            <a:ext cx="1990611" cy="1990611"/>
          </a:xfrm>
          <a:prstGeom prst="rect">
            <a:avLst/>
          </a:prstGeom>
        </p:spPr>
      </p:pic>
      <p:pic>
        <p:nvPicPr>
          <p:cNvPr id="14" name="Picture 2" descr="C:\Users\ACER\Downloads\musicmail9900498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00808"/>
            <a:ext cx="1578257" cy="1152128"/>
          </a:xfrm>
          <a:prstGeom prst="rect">
            <a:avLst/>
          </a:prstGeom>
          <a:noFill/>
        </p:spPr>
      </p:pic>
      <p:pic>
        <p:nvPicPr>
          <p:cNvPr id="16" name="Содержимое 4" descr="avlo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73890">
            <a:off x="6660232" y="1196752"/>
            <a:ext cx="142875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Лира  или кифара</a:t>
            </a:r>
            <a:endParaRPr lang="ru-RU" dirty="0"/>
          </a:p>
        </p:txBody>
      </p:sp>
      <p:pic>
        <p:nvPicPr>
          <p:cNvPr id="7" name="Содержимое 6" descr="1a532edf518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83" r="23632"/>
          <a:stretch>
            <a:fillRect/>
          </a:stretch>
        </p:blipFill>
        <p:spPr>
          <a:xfrm rot="1464143">
            <a:off x="4642225" y="3551495"/>
            <a:ext cx="1539311" cy="2764321"/>
          </a:xfrm>
        </p:spPr>
      </p:pic>
      <p:sp>
        <p:nvSpPr>
          <p:cNvPr id="8" name="TextBox 7"/>
          <p:cNvSpPr txBox="1"/>
          <p:nvPr/>
        </p:nvSpPr>
        <p:spPr>
          <a:xfrm>
            <a:off x="4572000" y="16288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Ли́ра</a:t>
            </a:r>
            <a:r>
              <a:rPr lang="ru-RU" dirty="0"/>
              <a:t> (греч. </a:t>
            </a:r>
            <a:r>
              <a:rPr lang="ru-RU" dirty="0" err="1"/>
              <a:t>λύρα, </a:t>
            </a:r>
            <a:r>
              <a:rPr lang="ru-RU" dirty="0"/>
              <a:t>лат. </a:t>
            </a:r>
            <a:r>
              <a:rPr lang="ru-RU" dirty="0" err="1"/>
              <a:t>lyra</a:t>
            </a:r>
            <a:r>
              <a:rPr lang="ru-RU" dirty="0"/>
              <a:t>) — </a:t>
            </a:r>
            <a:r>
              <a:rPr lang="ru-RU" u="sng" dirty="0">
                <a:hlinkClick r:id="rId3" tooltip="Струнные музыкальные инструменты"/>
              </a:rPr>
              <a:t>струнный щипковый инструмент</a:t>
            </a:r>
            <a:r>
              <a:rPr lang="ru-RU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234888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Кифа́ра</a:t>
            </a:r>
            <a:r>
              <a:rPr lang="ru-RU" dirty="0"/>
              <a:t> (</a:t>
            </a:r>
            <a:r>
              <a:rPr lang="ru-RU" u="sng" dirty="0">
                <a:hlinkClick r:id="rId4" tooltip="Древнегреческий язык"/>
              </a:rPr>
              <a:t>др.греч.</a:t>
            </a:r>
            <a:r>
              <a:rPr lang="ru-RU" dirty="0"/>
              <a:t> </a:t>
            </a:r>
            <a:r>
              <a:rPr lang="ru-RU" dirty="0" err="1"/>
              <a:t>κιθάρα, </a:t>
            </a:r>
            <a:r>
              <a:rPr lang="ru-RU" u="sng" dirty="0">
                <a:hlinkClick r:id="rId5" tooltip="Латинский язык"/>
              </a:rPr>
              <a:t>лат.</a:t>
            </a:r>
            <a:r>
              <a:rPr lang="ru-RU" dirty="0"/>
              <a:t> </a:t>
            </a:r>
            <a:r>
              <a:rPr lang="la-Latn" i="1" dirty="0"/>
              <a:t>cithăra</a:t>
            </a:r>
            <a:r>
              <a:rPr lang="ru-RU" dirty="0" smtClean="0"/>
              <a:t>)</a:t>
            </a:r>
          </a:p>
          <a:p>
            <a:r>
              <a:rPr lang="ru-RU" u="sng" dirty="0" smtClean="0">
                <a:hlinkClick r:id="rId6" tooltip="Древняя Греция"/>
              </a:rPr>
              <a:t>древнегреческий</a:t>
            </a:r>
            <a:r>
              <a:rPr lang="ru-RU" dirty="0"/>
              <a:t> </a:t>
            </a:r>
            <a:r>
              <a:rPr lang="ru-RU" u="sng" dirty="0">
                <a:hlinkClick r:id="rId3" tooltip="Струнные музыкальные инструменты"/>
              </a:rPr>
              <a:t>струнный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u="sng" dirty="0" smtClean="0">
                <a:hlinkClick r:id="rId7" tooltip="Щипковые струнные музыкальные инструменты"/>
              </a:rPr>
              <a:t>щипковый</a:t>
            </a:r>
            <a:r>
              <a:rPr lang="ru-RU" dirty="0"/>
              <a:t> </a:t>
            </a:r>
            <a:r>
              <a:rPr lang="ru-RU" u="sng" dirty="0">
                <a:hlinkClick r:id="rId8" tooltip="Музыкальный инструмент"/>
              </a:rPr>
              <a:t>музыкальный инструмент</a:t>
            </a:r>
            <a:r>
              <a:rPr lang="ru-RU" dirty="0"/>
              <a:t>; </a:t>
            </a:r>
          </a:p>
          <a:p>
            <a:r>
              <a:rPr lang="ru-RU" dirty="0"/>
              <a:t> разновидность </a:t>
            </a:r>
            <a:r>
              <a:rPr lang="ru-RU" u="sng" dirty="0">
                <a:hlinkClick r:id="rId9" tooltip="Лира (музыкальный инструмент)"/>
              </a:rPr>
              <a:t>лиры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" name="Содержимое 3" descr="78942--45230707-m750x740-ub8d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340768"/>
            <a:ext cx="3713213" cy="504056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Содержимое 7" descr="8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3906" y="3401275"/>
            <a:ext cx="1728574" cy="32680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Авлос  или  свирель</a:t>
            </a:r>
            <a:endParaRPr lang="ru-RU" dirty="0"/>
          </a:p>
        </p:txBody>
      </p:sp>
      <p:pic>
        <p:nvPicPr>
          <p:cNvPr id="6" name="Содержимое 5" descr="78942--45230692-m750x740-u0539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11180" cy="4824536"/>
          </a:xfrm>
          <a:ln w="57150">
            <a:solidFill>
              <a:schemeClr val="accent1"/>
            </a:solidFill>
          </a:ln>
        </p:spPr>
      </p:pic>
      <p:pic>
        <p:nvPicPr>
          <p:cNvPr id="7" name="Содержимое 5" descr="av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66455" y="3366593"/>
            <a:ext cx="2520281" cy="3797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5567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А́влос</a:t>
            </a:r>
            <a:r>
              <a:rPr lang="ru-RU" dirty="0"/>
              <a:t> (</a:t>
            </a:r>
            <a:r>
              <a:rPr lang="ru-RU" u="sng" dirty="0">
                <a:hlinkClick r:id="rId4" tooltip="Греческий язык"/>
              </a:rPr>
              <a:t>греч.</a:t>
            </a:r>
            <a:r>
              <a:rPr lang="ru-RU" dirty="0"/>
              <a:t> </a:t>
            </a:r>
            <a:r>
              <a:rPr lang="el-GR" dirty="0"/>
              <a:t>αὐλός</a:t>
            </a:r>
            <a:r>
              <a:rPr lang="ru-RU" dirty="0"/>
              <a:t> — «трубочка») — древнегреческий </a:t>
            </a:r>
            <a:r>
              <a:rPr lang="ru-RU" u="sng" dirty="0">
                <a:hlinkClick r:id="rId5" tooltip="Духовой музыкальный инструмент"/>
              </a:rPr>
              <a:t>духовой музыкальный инструмент</a:t>
            </a:r>
            <a:r>
              <a:rPr lang="ru-RU" dirty="0"/>
              <a:t>, род </a:t>
            </a:r>
            <a:r>
              <a:rPr lang="ru-RU" u="sng" dirty="0">
                <a:hlinkClick r:id="rId6" tooltip="Свирель"/>
              </a:rPr>
              <a:t>свирели</a:t>
            </a:r>
            <a:endParaRPr lang="ru-RU" dirty="0"/>
          </a:p>
        </p:txBody>
      </p:sp>
      <p:pic>
        <p:nvPicPr>
          <p:cNvPr id="9" name="Содержимое 9" descr="57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46072" y="2636912"/>
            <a:ext cx="1721442" cy="24482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1141</TotalTime>
  <Words>482</Words>
  <Application>Microsoft Office PowerPoint</Application>
  <PresentationFormat>Экран (4:3)</PresentationFormat>
  <Paragraphs>131</Paragraphs>
  <Slides>42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«Миф  и  Опера»</vt:lpstr>
      <vt:lpstr>Слайд 2</vt:lpstr>
      <vt:lpstr>Слайд 3</vt:lpstr>
      <vt:lpstr>Слайд 4</vt:lpstr>
      <vt:lpstr>Исследователи:</vt:lpstr>
      <vt:lpstr>Храм  искусств</vt:lpstr>
      <vt:lpstr>Задание : выбрать  музыкальные  инструменты  Древней  Греции</vt:lpstr>
      <vt:lpstr>Лира  или кифара</vt:lpstr>
      <vt:lpstr>Авлос  или  свирель</vt:lpstr>
      <vt:lpstr>ЖАНРЫ</vt:lpstr>
      <vt:lpstr>ЖАНРЫ</vt:lpstr>
      <vt:lpstr>Слайд 12</vt:lpstr>
      <vt:lpstr>«Миф об орфее  и  эвридике»</vt:lpstr>
      <vt:lpstr>«Миф об орфее  и  эвридике»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«Орфей  и  Эвридика»</vt:lpstr>
      <vt:lpstr>Физминутка</vt:lpstr>
      <vt:lpstr>Слайд 27</vt:lpstr>
      <vt:lpstr>«Миф об орфее  и  эвридике»</vt:lpstr>
      <vt:lpstr>Фрагмент</vt:lpstr>
      <vt:lpstr>«Орфей  и  Эвридика»</vt:lpstr>
      <vt:lpstr>Слайд 31</vt:lpstr>
      <vt:lpstr>Слайд 32</vt:lpstr>
      <vt:lpstr>Фрагмент из оперы «орфей и Эвридика»</vt:lpstr>
      <vt:lpstr>Слайд 34</vt:lpstr>
      <vt:lpstr>Слайд 35</vt:lpstr>
      <vt:lpstr>Рефлексия</vt:lpstr>
      <vt:lpstr>Музыка</vt:lpstr>
      <vt:lpstr>Домашнее  задание</vt:lpstr>
      <vt:lpstr>Слайд 39</vt:lpstr>
      <vt:lpstr>Слайд 40</vt:lpstr>
      <vt:lpstr>Спасибо   за   внимание!</vt:lpstr>
      <vt:lpstr>Интернет –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«Миф  и  Опера»</dc:title>
  <dc:creator>ACER</dc:creator>
  <cp:lastModifiedBy>ACER</cp:lastModifiedBy>
  <cp:revision>164</cp:revision>
  <dcterms:created xsi:type="dcterms:W3CDTF">2013-02-24T12:56:04Z</dcterms:created>
  <dcterms:modified xsi:type="dcterms:W3CDTF">2014-01-19T17:10:07Z</dcterms:modified>
</cp:coreProperties>
</file>