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08" r:id="rId3"/>
    <p:sldMasterId id="2147483780" r:id="rId4"/>
    <p:sldMasterId id="2147483804" r:id="rId5"/>
  </p:sldMasterIdLst>
  <p:notesMasterIdLst>
    <p:notesMasterId r:id="rId38"/>
  </p:notesMasterIdLst>
  <p:sldIdLst>
    <p:sldId id="270" r:id="rId6"/>
    <p:sldId id="262" r:id="rId7"/>
    <p:sldId id="256" r:id="rId8"/>
    <p:sldId id="275" r:id="rId9"/>
    <p:sldId id="261" r:id="rId10"/>
    <p:sldId id="277" r:id="rId11"/>
    <p:sldId id="276" r:id="rId12"/>
    <p:sldId id="278" r:id="rId13"/>
    <p:sldId id="280" r:id="rId14"/>
    <p:sldId id="279" r:id="rId15"/>
    <p:sldId id="282" r:id="rId16"/>
    <p:sldId id="273" r:id="rId17"/>
    <p:sldId id="284" r:id="rId18"/>
    <p:sldId id="290" r:id="rId19"/>
    <p:sldId id="283" r:id="rId20"/>
    <p:sldId id="301" r:id="rId21"/>
    <p:sldId id="285" r:id="rId22"/>
    <p:sldId id="292" r:id="rId23"/>
    <p:sldId id="287" r:id="rId24"/>
    <p:sldId id="302" r:id="rId25"/>
    <p:sldId id="293" r:id="rId26"/>
    <p:sldId id="286" r:id="rId27"/>
    <p:sldId id="288" r:id="rId28"/>
    <p:sldId id="303" r:id="rId29"/>
    <p:sldId id="296" r:id="rId30"/>
    <p:sldId id="281" r:id="rId31"/>
    <p:sldId id="289" r:id="rId32"/>
    <p:sldId id="291" r:id="rId33"/>
    <p:sldId id="295" r:id="rId34"/>
    <p:sldId id="294" r:id="rId35"/>
    <p:sldId id="297" r:id="rId36"/>
    <p:sldId id="304" r:id="rId3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800000"/>
    <a:srgbClr val="FFFFCC"/>
    <a:srgbClr val="D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 varScale="1">
        <p:scale>
          <a:sx n="42" d="100"/>
          <a:sy n="42" d="100"/>
        </p:scale>
        <p:origin x="-117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8A6DB9F-990F-4EBF-B38C-573C6C264724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1DF518A-2B4F-44B8-A1B7-B32C8F70238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ED635-A149-41A9-B65D-92F742458713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EED16-1C57-4DE7-8959-CC96CFB4FC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28D3F-A433-4719-B651-3F4EA026E257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E4AD2A-ED01-4D95-87D4-547CFEF9F4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18EA9-2B19-4E10-AFD5-AF2CF5AD4371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470AB-25C3-4BF4-93B1-3BE5600698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979DF-DDB5-4BA2-A9C0-7DD0A6C57F05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C1ECF-3154-4C76-AE93-21D47741B31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227FB-7002-4921-B88B-BF9B1EC91BB8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7A1B5-9DCE-4052-8356-5B12A841B1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3A81E-348B-4368-9179-BF37C04B247A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1227A-47DC-4B8E-B21B-0535A6C028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3BE06-7ECC-4712-AA3A-4C1BC2B49FB6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768DD-7871-4849-A616-AF514FEC0A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C2221-7598-4205-AC53-7F4C0796AA75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75EA8-1FD1-4C54-B083-5D11C145B3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9DAE3-12AB-44A4-928E-AFBCD6C44BF4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C52522-51D1-4F6B-ABE3-B877067986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2B57E-0F89-408E-B1FB-640D10C7337C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E1E95-B122-4FCB-9936-E6BBC2C1AD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484F3-38B6-412F-8627-DD677CD5E34E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05A64-1997-48A5-A795-A878D6BDD0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4EB24-7B76-4DD4-A028-56489C2BCFC0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E82FE-148E-4AE8-B811-63E566F34D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77C62-0245-444B-8A10-BA2052CF6858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12D8EB-3388-4244-9E69-73C70D0378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80BA7-F6CB-4058-8488-5D74621D501D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6B8D3-71DA-4F1F-8907-0F536892876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C129E-2605-4F9F-8AB4-2ADB98740C43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7E1F8-1E53-4D40-A78F-2CEE3ACE14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CF0FC-1341-432A-AA0D-9E7F6DF532E8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66146D-D0BC-47E8-86A0-17BEC2C678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BB318-99C9-46FE-A9C1-9EAA529C35AE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070478-9A57-4D9E-9A0E-EBFAD7C89D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C9808-D187-4BC7-8DBC-312FE61D2E39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0AFA4-9E62-4EC9-A734-5FD8A4A8ED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BB05F-0D2E-4DA2-A9F8-731D8165DC6A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0CF23D-5E0A-4406-86A5-F193453C52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9E023-A1C7-4D6C-9935-08A274F145BD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7886C-FFE3-4857-97F2-E49BE66D58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CBCF4-ACD3-4B47-B032-DE1385A11BB8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57721-794D-4BF9-B4A5-7E12211420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C0336-6F49-4909-B36D-5C978EE88A2B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6BD3D-AEF4-4EE3-8043-E793390AC1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DD7AF-26DD-4779-A4E5-FE6304DEE51A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E4C6FC-7BEF-4918-BF8E-C34EE74D96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DB3BC-22D7-4B74-9E4B-0F247BBA4817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4BB02-0468-493C-A33C-3948D8606C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ADB5B-E636-4724-960C-17DD05E8F9A4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D58807-F533-4B86-93E5-84E313E367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E75AA-DB7A-490D-BDFB-DB744D60D6C5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0F897-97AD-4288-BFD8-FB04660A9B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CCF54-003C-4892-84B1-138B52420921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BDA05-C048-46AF-BC0A-FD9B8DDE7F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1881C-6E39-4ABB-A2C4-6C97C196B06E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78092-7901-4D20-A1C6-A45D6425FB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0AF94-B292-4BBD-A948-FBADA25522F3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D12739-10E5-42EC-A96B-899D7CAC5CD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7954D-1178-4F42-88FA-E0755845245E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64C18E-7FA2-452B-B8FE-72552EC1F8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207D9-B300-44A3-8B82-0C1C6750C29C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F54B7-83B8-4093-B31A-09D1BE6DC1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0B906-7724-4AB6-BA12-488260F8B338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9729A-4DF7-4866-9092-4C9770BF5D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B20AD-27A1-4F08-8C58-10AF26A82EB7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E11B98-7CD5-4FE8-A6E9-74833E1090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1809B-FB07-44BD-AEBA-24347310E537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59DF01-E091-4F4E-A147-0B0DF6FB08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CB828-9CE9-4C47-86E6-89057230890F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03B3A6-8FE7-49A0-B0D0-134D605253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9B1D1-8522-4FDF-9CCA-4F0F32E9E9EF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54F5C9-DF30-40D2-B3F5-5973A6589B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9A743-36B2-4A86-80E7-77F84187C4AA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9835A-8A37-4C05-BA8D-BB9648E93A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63C8D-FD00-4C6A-B18B-C374D3138526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D0EE8-2712-4ECC-BA68-5056173842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C0FD0-7537-4F6A-9838-A42E2DA1716F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66A93-77BF-43C5-94F0-23E3FCA47B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C1AC7-8747-4B7B-89EF-032D35958D6F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07479A-45FC-46B6-834A-4E17BBC301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94B32-194E-473B-BDDC-FC9A9B02C8AF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05366-A2EE-48FE-8E15-A3EAADC10A1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CD455-C742-40BC-A09A-6A0E587CDFBC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3F6B1-DBF2-4903-87A9-1828E0EA00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BA220-F78B-43EB-B960-7495344D1F6B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CE53F-FCF3-4132-B070-2D50878C74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C884A-B3CB-4C31-B3C8-9113CEC85024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4A42C0-C737-492A-8621-0B72C2EB8B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39AFD-8580-499D-AB76-48F8E2FA2CC9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E53BBE-EB22-4C29-AD69-1D0E9BD2F1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49BE9-22B5-4E13-A1EE-A9720B1E04B2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0F17E3-AB5F-4AB9-8634-0199CDFF17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68773-BC0E-49BE-953E-975FF37C769A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641C2-1125-48E8-AFC2-EDA2708DD6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AD8F0-9803-4628-B505-D85B5F62B8CD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7D577-E034-413C-B682-8068488553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A31A1-7F47-416F-B5DF-A85318A6499A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F9EA6-9E78-49A4-B889-37B53F184B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E23CB-F0E6-4CFE-ACEA-A706091F794B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38D382-9351-4845-851F-4F4BA8A2DE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AFAF0-FD9B-4C38-8EC3-6DE0E9B29746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6A872-A0F9-45D2-8D31-666278C2A1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7CA1D-769B-4D07-BDD9-4A9E295D5397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BB0F1-3E98-4862-8CC1-DC67209706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691E2-8830-4C53-A546-1B369EAAB3E3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803B7-3883-4824-95A4-2A6CE4C655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32B29-E1A8-445D-92FD-C6FD546D9149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F3351-597D-4E13-AC00-3325BE467F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5E9AF-5B8F-4203-B21C-7B4E366D065C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62F2C-B6AE-45D1-BC4E-C2B91CBBC2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7B8402-5DE0-4379-B81A-EA25DB785755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D933EDA-D2D2-4884-8274-FC1212B0988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37E701-B957-4AD9-AA23-52590A910501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3698BEC-2640-41A9-99F2-993D22C2DD6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203AE8-E33D-4260-8CB6-42D5CCB6A7AA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8BC9E63C-EE3B-427C-91F0-20ABD6E1B9F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3A4805-1925-470F-A317-BD7C1F64489D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80D2D53F-82D2-4DE8-8C56-7566CEC2103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86A4AF-B70F-4DC3-8E90-DF33E44524DA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EED8ED60-D6A2-466D-8AF5-8AD7B6FC785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7.jpe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3.png"/><Relationship Id="rId4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8.png"/><Relationship Id="rId7" Type="http://schemas.openxmlformats.org/officeDocument/2006/relationships/image" Target="../media/image9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0.png"/><Relationship Id="rId5" Type="http://schemas.openxmlformats.org/officeDocument/2006/relationships/image" Target="../media/image85.png"/><Relationship Id="rId4" Type="http://schemas.openxmlformats.org/officeDocument/2006/relationships/image" Target="../media/image89.png"/><Relationship Id="rId9" Type="http://schemas.openxmlformats.org/officeDocument/2006/relationships/image" Target="../media/image9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5.png"/><Relationship Id="rId4" Type="http://schemas.openxmlformats.org/officeDocument/2006/relationships/image" Target="../media/image9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7.png"/><Relationship Id="rId4" Type="http://schemas.openxmlformats.org/officeDocument/2006/relationships/image" Target="../media/image8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Relationship Id="rId9" Type="http://schemas.openxmlformats.org/officeDocument/2006/relationships/image" Target="../media/image11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27.png"/><Relationship Id="rId7" Type="http://schemas.openxmlformats.org/officeDocument/2006/relationships/image" Target="../media/image1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0.png"/><Relationship Id="rId11" Type="http://schemas.openxmlformats.org/officeDocument/2006/relationships/image" Target="../media/image134.png"/><Relationship Id="rId5" Type="http://schemas.openxmlformats.org/officeDocument/2006/relationships/image" Target="../media/image129.png"/><Relationship Id="rId10" Type="http://schemas.openxmlformats.org/officeDocument/2006/relationships/image" Target="../media/image133.png"/><Relationship Id="rId4" Type="http://schemas.openxmlformats.org/officeDocument/2006/relationships/image" Target="../media/image128.png"/><Relationship Id="rId9" Type="http://schemas.openxmlformats.org/officeDocument/2006/relationships/image" Target="../media/image1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Группа 1"/>
          <p:cNvGrpSpPr>
            <a:grpSpLocks/>
          </p:cNvGrpSpPr>
          <p:nvPr/>
        </p:nvGrpSpPr>
        <p:grpSpPr bwMode="auto">
          <a:xfrm>
            <a:off x="-3175" y="260350"/>
            <a:ext cx="9197975" cy="6577013"/>
            <a:chOff x="-3175" y="260350"/>
            <a:chExt cx="9197975" cy="6577013"/>
          </a:xfrm>
        </p:grpSpPr>
        <p:pic>
          <p:nvPicPr>
            <p:cNvPr id="7171" name="Рисунок 7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3175" y="5211763"/>
              <a:ext cx="2058988" cy="1585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2" name="Рисунок 11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7477125" y="5516563"/>
              <a:ext cx="1717675" cy="1317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3" name="Picture 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349375" y="260350"/>
              <a:ext cx="6480175" cy="132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174" name="TextBox 2"/>
            <p:cNvSpPr txBox="1">
              <a:spLocks noChangeArrowheads="1"/>
            </p:cNvSpPr>
            <p:nvPr/>
          </p:nvSpPr>
          <p:spPr bwMode="auto">
            <a:xfrm>
              <a:off x="1655763" y="4737293"/>
              <a:ext cx="5903912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b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Презентацию</a:t>
              </a:r>
            </a:p>
            <a:p>
              <a:pPr algn="ctr" eaLnBrk="1" hangingPunct="1"/>
              <a:r>
                <a:rPr lang="ru-RU" b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подготовили</a:t>
              </a:r>
            </a:p>
            <a:p>
              <a:pPr algn="ctr" eaLnBrk="1" hangingPunct="1"/>
              <a:r>
                <a:rPr lang="ru-RU" b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учитель физики Ноздрина Л.Д.</a:t>
              </a:r>
            </a:p>
            <a:p>
              <a:pPr algn="ctr" eaLnBrk="1" hangingPunct="1"/>
              <a:r>
                <a:rPr lang="ru-RU" b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учитель литературы Костина Н.М</a:t>
              </a:r>
              <a:r>
                <a:rPr lang="ru-RU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67075" y="6007100"/>
              <a:ext cx="2482850" cy="8302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chemeClr val="accent2">
                      <a:lumMod val="50000"/>
                    </a:schemeClr>
                  </a:solidFill>
                  <a:latin typeface="+mj-lt"/>
                  <a:cs typeface="+mn-cs"/>
                </a:rPr>
                <a:t>Москва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chemeClr val="accent2">
                      <a:lumMod val="50000"/>
                    </a:schemeClr>
                  </a:solidFill>
                  <a:latin typeface="+mj-lt"/>
                  <a:cs typeface="+mn-cs"/>
                </a:rPr>
                <a:t>2013-2014 уч. год</a:t>
              </a:r>
            </a:p>
          </p:txBody>
        </p:sp>
        <p:pic>
          <p:nvPicPr>
            <p:cNvPr id="10" name="Рисунок 9" descr="p9300628.jp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2051050" y="1511300"/>
              <a:ext cx="5113338" cy="31003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Группа 1"/>
          <p:cNvGrpSpPr>
            <a:grpSpLocks/>
          </p:cNvGrpSpPr>
          <p:nvPr/>
        </p:nvGrpSpPr>
        <p:grpSpPr bwMode="auto">
          <a:xfrm>
            <a:off x="0" y="115888"/>
            <a:ext cx="9118600" cy="6718300"/>
            <a:chOff x="0" y="116632"/>
            <a:chExt cx="9119092" cy="6717133"/>
          </a:xfrm>
        </p:grpSpPr>
        <p:pic>
          <p:nvPicPr>
            <p:cNvPr id="16387" name="Рисунок 7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5939258"/>
              <a:ext cx="1160642" cy="894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88" name="Рисунок 11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8136784" y="6018871"/>
              <a:ext cx="982308" cy="752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4" name="Picture 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355798" y="1553069"/>
              <a:ext cx="6096329" cy="4571206"/>
            </a:xfrm>
            <a:prstGeom prst="rect">
              <a:avLst/>
            </a:prstGeom>
            <a:noFill/>
            <a:ln w="28575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179512" y="116632"/>
              <a:ext cx="8784976" cy="144655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400" b="1" dirty="0">
                  <a:ln w="1905"/>
                  <a:gradFill>
                    <a:gsLst>
                      <a:gs pos="0">
                        <a:srgbClr val="F79646">
                          <a:shade val="20000"/>
                          <a:satMod val="200000"/>
                        </a:srgbClr>
                      </a:gs>
                      <a:gs pos="78000">
                        <a:srgbClr val="F79646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F79646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cs typeface="+mn-cs"/>
                </a:rPr>
                <a:t>Санкт-Петербургский стекольный завод</a:t>
              </a:r>
            </a:p>
          </p:txBody>
        </p:sp>
        <p:sp>
          <p:nvSpPr>
            <p:cNvPr id="15366" name="Прямоугольник 4"/>
            <p:cNvSpPr>
              <a:spLocks noChangeArrowheads="1"/>
            </p:cNvSpPr>
            <p:nvPr/>
          </p:nvSpPr>
          <p:spPr bwMode="auto">
            <a:xfrm>
              <a:off x="928738" y="6230620"/>
              <a:ext cx="7287018" cy="523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ru-RU" sz="28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Музей М. В. Ломоносова. Санкт-Петербург.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Группа 2"/>
          <p:cNvGrpSpPr>
            <a:grpSpLocks/>
          </p:cNvGrpSpPr>
          <p:nvPr/>
        </p:nvGrpSpPr>
        <p:grpSpPr bwMode="auto">
          <a:xfrm>
            <a:off x="179388" y="158750"/>
            <a:ext cx="8964612" cy="6599238"/>
            <a:chOff x="179512" y="159346"/>
            <a:chExt cx="8964488" cy="6598263"/>
          </a:xfrm>
        </p:grpSpPr>
        <p:pic>
          <p:nvPicPr>
            <p:cNvPr id="17411" name="Рисунок 7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79512" y="5936877"/>
              <a:ext cx="1006910" cy="776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2" name="Рисунок 11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8032231" y="5904075"/>
              <a:ext cx="1111769" cy="853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Прямоугольник 1"/>
            <p:cNvSpPr/>
            <p:nvPr/>
          </p:nvSpPr>
          <p:spPr>
            <a:xfrm>
              <a:off x="1547813" y="159346"/>
              <a:ext cx="6120680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cs typeface="+mn-cs"/>
                </a:rPr>
                <a:t>М. В. Ломоносов</a:t>
              </a:r>
            </a:p>
          </p:txBody>
        </p:sp>
        <p:sp>
          <p:nvSpPr>
            <p:cNvPr id="17414" name="TextBox 3"/>
            <p:cNvSpPr txBox="1">
              <a:spLocks noChangeArrowheads="1"/>
            </p:cNvSpPr>
            <p:nvPr/>
          </p:nvSpPr>
          <p:spPr bwMode="auto">
            <a:xfrm>
              <a:off x="4716463" y="1255713"/>
              <a:ext cx="4248150" cy="2862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sz="3600" b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«Один опыт </a:t>
              </a:r>
            </a:p>
            <a:p>
              <a:pPr algn="ctr" eaLnBrk="1" hangingPunct="1"/>
              <a:r>
                <a:rPr lang="ru-RU" sz="3600" b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я ставлю </a:t>
              </a:r>
            </a:p>
            <a:p>
              <a:pPr algn="ctr" eaLnBrk="1" hangingPunct="1"/>
              <a:r>
                <a:rPr lang="ru-RU" sz="3600" b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выше 1000 мнений, </a:t>
              </a:r>
            </a:p>
            <a:p>
              <a:pPr algn="ctr" eaLnBrk="1" hangingPunct="1"/>
              <a:r>
                <a:rPr lang="ru-RU" sz="3600" b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рожденных воображением»</a:t>
              </a:r>
            </a:p>
          </p:txBody>
        </p:sp>
        <p:pic>
          <p:nvPicPr>
            <p:cNvPr id="16390" name="Picture 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81133" y="1306939"/>
              <a:ext cx="4033781" cy="4364980"/>
            </a:xfrm>
            <a:prstGeom prst="rect">
              <a:avLst/>
            </a:prstGeom>
            <a:noFill/>
            <a:ln w="28575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391" name="Picture 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5075294" y="4621150"/>
              <a:ext cx="2790786" cy="2053921"/>
            </a:xfrm>
            <a:prstGeom prst="rect">
              <a:avLst/>
            </a:prstGeom>
            <a:noFill/>
            <a:ln w="28575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Группа 2"/>
          <p:cNvGrpSpPr>
            <a:grpSpLocks/>
          </p:cNvGrpSpPr>
          <p:nvPr/>
        </p:nvGrpSpPr>
        <p:grpSpPr bwMode="auto">
          <a:xfrm>
            <a:off x="0" y="1588"/>
            <a:ext cx="9086850" cy="6772275"/>
            <a:chOff x="0" y="1341"/>
            <a:chExt cx="9087585" cy="6772264"/>
          </a:xfrm>
        </p:grpSpPr>
        <p:pic>
          <p:nvPicPr>
            <p:cNvPr id="18435" name="Рисунок 7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5797790"/>
              <a:ext cx="1206373" cy="929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36" name="Рисунок 11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7755945" y="5752073"/>
              <a:ext cx="1331640" cy="1021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Прямоугольник 1"/>
            <p:cNvSpPr/>
            <p:nvPr/>
          </p:nvSpPr>
          <p:spPr>
            <a:xfrm>
              <a:off x="395288" y="1341"/>
              <a:ext cx="8640960" cy="1754326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cs typeface="+mn-cs"/>
                </a:rPr>
                <a:t>Работа в группах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cs typeface="+mn-cs"/>
                </a:rPr>
                <a:t>по инструктивным картам</a:t>
              </a:r>
            </a:p>
          </p:txBody>
        </p:sp>
        <p:sp>
          <p:nvSpPr>
            <p:cNvPr id="17413" name="Прямоугольник 2"/>
            <p:cNvSpPr>
              <a:spLocks noChangeArrowheads="1"/>
            </p:cNvSpPr>
            <p:nvPr/>
          </p:nvSpPr>
          <p:spPr bwMode="auto">
            <a:xfrm>
              <a:off x="395320" y="1993650"/>
              <a:ext cx="8065152" cy="4400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28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Группа№1 </a:t>
              </a:r>
              <a:r>
                <a:rPr lang="ru-RU" sz="2800" b="1" dirty="0" smtClean="0">
                  <a:solidFill>
                    <a:srgbClr val="00008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 Прозрачность, твердость, </a:t>
              </a:r>
            </a:p>
            <a:p>
              <a:pPr algn="ctr" eaLnBrk="1" hangingPunct="1">
                <a:defRPr/>
              </a:pPr>
              <a:r>
                <a:rPr lang="ru-RU" sz="2800" b="1" dirty="0" smtClean="0">
                  <a:solidFill>
                    <a:srgbClr val="00008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прочность, хрупкость стекла»</a:t>
              </a:r>
            </a:p>
            <a:p>
              <a:pPr eaLnBrk="1" hangingPunct="1">
                <a:defRPr/>
              </a:pPr>
              <a:endPara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defRPr/>
              </a:pPr>
              <a:r>
                <a:rPr lang="ru-RU" sz="28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ru-RU" sz="28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Группа №2 </a:t>
              </a:r>
              <a:r>
                <a:rPr lang="ru-RU" sz="2800" b="1" dirty="0" smtClean="0">
                  <a:solidFill>
                    <a:srgbClr val="00008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«Теплопроводность стекла»</a:t>
              </a:r>
            </a:p>
            <a:p>
              <a:pPr eaLnBrk="1" hangingPunct="1">
                <a:defRPr/>
              </a:pPr>
              <a:endPara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defRPr/>
              </a:pPr>
              <a:r>
                <a:rPr lang="ru-RU" sz="28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r>
                <a:rPr lang="ru-RU" sz="28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Группа №3  </a:t>
              </a:r>
              <a:r>
                <a:rPr lang="ru-RU" sz="2800" b="1" dirty="0" smtClean="0">
                  <a:solidFill>
                    <a:srgbClr val="00008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«Отражательная способность </a:t>
              </a:r>
            </a:p>
            <a:p>
              <a:pPr algn="ctr" eaLnBrk="1" hangingPunct="1">
                <a:defRPr/>
              </a:pPr>
              <a:r>
                <a:rPr lang="ru-RU" sz="2800" b="1" dirty="0" smtClean="0">
                  <a:solidFill>
                    <a:srgbClr val="00008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стекла»</a:t>
              </a:r>
            </a:p>
            <a:p>
              <a:pPr algn="ctr" eaLnBrk="1" hangingPunct="1">
                <a:defRPr/>
              </a:pPr>
              <a:endPara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defRPr/>
              </a:pPr>
              <a:r>
                <a:rPr lang="ru-RU" sz="28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</a:t>
              </a:r>
              <a:r>
                <a:rPr lang="ru-RU" sz="28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Группа №4  </a:t>
              </a:r>
              <a:r>
                <a:rPr lang="ru-RU" sz="2800" b="1" dirty="0" smtClean="0">
                  <a:solidFill>
                    <a:srgbClr val="00008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«Способность стекла </a:t>
              </a:r>
            </a:p>
            <a:p>
              <a:pPr algn="ctr" eaLnBrk="1" hangingPunct="1">
                <a:defRPr/>
              </a:pPr>
              <a:r>
                <a:rPr lang="ru-RU" sz="2800" b="1" dirty="0" smtClean="0">
                  <a:solidFill>
                    <a:srgbClr val="00008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преломлять свет»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Группа 2"/>
          <p:cNvGrpSpPr>
            <a:grpSpLocks/>
          </p:cNvGrpSpPr>
          <p:nvPr/>
        </p:nvGrpSpPr>
        <p:grpSpPr bwMode="auto">
          <a:xfrm>
            <a:off x="-109538" y="-57150"/>
            <a:ext cx="9258301" cy="6915150"/>
            <a:chOff x="-109538" y="-57386"/>
            <a:chExt cx="9257556" cy="6915386"/>
          </a:xfrm>
        </p:grpSpPr>
        <p:pic>
          <p:nvPicPr>
            <p:cNvPr id="19459" name="Рисунок 7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20917" y="5805264"/>
              <a:ext cx="1365948" cy="1052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0" name="Прямоугольник 2"/>
            <p:cNvSpPr>
              <a:spLocks noChangeArrowheads="1"/>
            </p:cNvSpPr>
            <p:nvPr/>
          </p:nvSpPr>
          <p:spPr bwMode="auto">
            <a:xfrm>
              <a:off x="654858" y="1277781"/>
              <a:ext cx="7610475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 sz="3600" b="1">
                  <a:solidFill>
                    <a:srgbClr val="C00000"/>
                  </a:solidFill>
                  <a:latin typeface="Times New Roman" pitchFamily="18" charset="0"/>
                </a:rPr>
                <a:t>Физические свойства стекла.</a:t>
              </a:r>
            </a:p>
          </p:txBody>
        </p:sp>
        <p:pic>
          <p:nvPicPr>
            <p:cNvPr id="19461" name="Picture 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-109538" y="-57386"/>
              <a:ext cx="9257556" cy="1614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462" name="Прямоугольник 4"/>
            <p:cNvSpPr>
              <a:spLocks noChangeArrowheads="1"/>
            </p:cNvSpPr>
            <p:nvPr/>
          </p:nvSpPr>
          <p:spPr bwMode="auto">
            <a:xfrm>
              <a:off x="1618120" y="2098249"/>
              <a:ext cx="6173787" cy="3970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 sz="2800" b="1">
                  <a:solidFill>
                    <a:srgbClr val="800000"/>
                  </a:solidFill>
                  <a:latin typeface="Times New Roman" pitchFamily="18" charset="0"/>
                </a:rPr>
                <a:t>-  Прозрачность.</a:t>
              </a:r>
            </a:p>
            <a:p>
              <a:pPr eaLnBrk="1" hangingPunct="1"/>
              <a:endParaRPr lang="ru-RU" sz="2800" b="1">
                <a:solidFill>
                  <a:srgbClr val="800000"/>
                </a:solidFill>
                <a:latin typeface="Times New Roman" pitchFamily="18" charset="0"/>
              </a:endParaRPr>
            </a:p>
            <a:p>
              <a:pPr eaLnBrk="1" hangingPunct="1"/>
              <a:r>
                <a:rPr lang="ru-RU" sz="2800" b="1">
                  <a:solidFill>
                    <a:srgbClr val="800000"/>
                  </a:solidFill>
                  <a:latin typeface="Times New Roman" pitchFamily="18" charset="0"/>
                </a:rPr>
                <a:t>-  Прочность.</a:t>
              </a:r>
            </a:p>
            <a:p>
              <a:pPr eaLnBrk="1" hangingPunct="1"/>
              <a:endParaRPr lang="ru-RU" sz="2800" b="1">
                <a:solidFill>
                  <a:srgbClr val="800000"/>
                </a:solidFill>
                <a:latin typeface="Times New Roman" pitchFamily="18" charset="0"/>
              </a:endParaRPr>
            </a:p>
            <a:p>
              <a:pPr eaLnBrk="1" hangingPunct="1"/>
              <a:r>
                <a:rPr lang="ru-RU" sz="2800" b="1">
                  <a:solidFill>
                    <a:srgbClr val="800000"/>
                  </a:solidFill>
                  <a:latin typeface="Times New Roman" pitchFamily="18" charset="0"/>
                </a:rPr>
                <a:t>-  Упругость.</a:t>
              </a:r>
            </a:p>
            <a:p>
              <a:pPr eaLnBrk="1" hangingPunct="1"/>
              <a:endParaRPr lang="ru-RU" sz="2800" b="1">
                <a:solidFill>
                  <a:srgbClr val="800000"/>
                </a:solidFill>
                <a:latin typeface="Times New Roman" pitchFamily="18" charset="0"/>
              </a:endParaRPr>
            </a:p>
            <a:p>
              <a:pPr eaLnBrk="1" hangingPunct="1"/>
              <a:r>
                <a:rPr lang="ru-RU" sz="2800" b="1">
                  <a:solidFill>
                    <a:srgbClr val="800000"/>
                  </a:solidFill>
                  <a:latin typeface="Times New Roman" pitchFamily="18" charset="0"/>
                </a:rPr>
                <a:t>- Твердость.</a:t>
              </a:r>
            </a:p>
            <a:p>
              <a:pPr eaLnBrk="1" hangingPunct="1"/>
              <a:endParaRPr lang="ru-RU" sz="2800" b="1">
                <a:solidFill>
                  <a:srgbClr val="800000"/>
                </a:solidFill>
                <a:latin typeface="Times New Roman" pitchFamily="18" charset="0"/>
              </a:endParaRPr>
            </a:p>
            <a:p>
              <a:pPr eaLnBrk="1" hangingPunct="1"/>
              <a:r>
                <a:rPr lang="ru-RU" sz="2800" b="1">
                  <a:solidFill>
                    <a:srgbClr val="800000"/>
                  </a:solidFill>
                  <a:latin typeface="Times New Roman" pitchFamily="18" charset="0"/>
                </a:rPr>
                <a:t>-  Хрупкость.</a:t>
              </a:r>
            </a:p>
          </p:txBody>
        </p:sp>
        <p:pic>
          <p:nvPicPr>
            <p:cNvPr id="18438" name="Picture 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519240" y="3867048"/>
              <a:ext cx="3325544" cy="2494048"/>
            </a:xfrm>
            <a:prstGeom prst="rect">
              <a:avLst/>
            </a:prstGeom>
            <a:noFill/>
            <a:ln w="28575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5" name="Picture 5" descr="http://www.salon-bogemia.ru/images/crystal/fuger/new/144.jp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6282811" y="1966746"/>
              <a:ext cx="1782620" cy="1714559"/>
            </a:xfrm>
            <a:prstGeom prst="rect">
              <a:avLst/>
            </a:prstGeom>
            <a:ln>
              <a:solidFill>
                <a:schemeClr val="accent6">
                  <a:lumMod val="50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65" name="Picture 6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7931392" y="5927309"/>
              <a:ext cx="1216626" cy="930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Группа 1"/>
          <p:cNvGrpSpPr>
            <a:grpSpLocks/>
          </p:cNvGrpSpPr>
          <p:nvPr/>
        </p:nvGrpSpPr>
        <p:grpSpPr bwMode="auto">
          <a:xfrm>
            <a:off x="-134938" y="-55563"/>
            <a:ext cx="9528176" cy="6838951"/>
            <a:chOff x="-134938" y="-55870"/>
            <a:chExt cx="9528176" cy="6838949"/>
          </a:xfrm>
        </p:grpSpPr>
        <p:pic>
          <p:nvPicPr>
            <p:cNvPr id="20483" name="Рисунок 7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6001359"/>
              <a:ext cx="1014927" cy="78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4" name="Рисунок 11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8166894" y="5983717"/>
              <a:ext cx="1042987" cy="799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5" name="Picture 6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-134938" y="-55870"/>
              <a:ext cx="9528176" cy="159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486" name="Прямоугольник 2"/>
            <p:cNvSpPr>
              <a:spLocks noChangeArrowheads="1"/>
            </p:cNvSpPr>
            <p:nvPr/>
          </p:nvSpPr>
          <p:spPr bwMode="auto">
            <a:xfrm>
              <a:off x="730679" y="1388663"/>
              <a:ext cx="6289593" cy="1631216"/>
            </a:xfrm>
            <a:prstGeom prst="rect">
              <a:avLst/>
            </a:prstGeom>
            <a:solidFill>
              <a:srgbClr val="FFFFCC">
                <a:alpha val="65097"/>
              </a:srgbClr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 sz="2000" b="1">
                  <a:solidFill>
                    <a:srgbClr val="800000"/>
                  </a:solidFill>
                  <a:latin typeface="Times New Roman" pitchFamily="18" charset="0"/>
                </a:rPr>
                <a:t>Из чистого Стекла мы пьем вино и пиво</a:t>
              </a:r>
            </a:p>
            <a:p>
              <a:pPr eaLnBrk="1" hangingPunct="1"/>
              <a:r>
                <a:rPr lang="ru-RU" sz="2000" b="1">
                  <a:solidFill>
                    <a:srgbClr val="800000"/>
                  </a:solidFill>
                  <a:latin typeface="Times New Roman" pitchFamily="18" charset="0"/>
                </a:rPr>
                <a:t>И видим в нем пример бесхитростных сердец:</a:t>
              </a:r>
            </a:p>
            <a:p>
              <a:pPr eaLnBrk="1" hangingPunct="1"/>
              <a:r>
                <a:rPr lang="ru-RU" sz="2000" b="1">
                  <a:solidFill>
                    <a:srgbClr val="800000"/>
                  </a:solidFill>
                  <a:latin typeface="Times New Roman" pitchFamily="18" charset="0"/>
                </a:rPr>
                <a:t>Кого льзя видеть сквозь, тот подлинно не льстец.</a:t>
              </a:r>
            </a:p>
            <a:p>
              <a:pPr eaLnBrk="1" hangingPunct="1"/>
              <a:r>
                <a:rPr lang="ru-RU" sz="2000" b="1">
                  <a:solidFill>
                    <a:srgbClr val="800000"/>
                  </a:solidFill>
                  <a:latin typeface="Times New Roman" pitchFamily="18" charset="0"/>
                </a:rPr>
                <a:t>Стекло в напитках нам не может скрыть примесу;   </a:t>
              </a:r>
            </a:p>
            <a:p>
              <a:pPr eaLnBrk="1" hangingPunct="1"/>
              <a:r>
                <a:rPr lang="ru-RU" sz="2000" b="1">
                  <a:solidFill>
                    <a:srgbClr val="800000"/>
                  </a:solidFill>
                  <a:latin typeface="Times New Roman" pitchFamily="18" charset="0"/>
                </a:rPr>
                <a:t> И чиста совесть рвет притворств гнилу завесу.</a:t>
              </a:r>
              <a:endParaRPr lang="ru-RU" sz="2000">
                <a:solidFill>
                  <a:srgbClr val="800000"/>
                </a:solidFill>
              </a:endParaRPr>
            </a:p>
          </p:txBody>
        </p:sp>
        <p:sp>
          <p:nvSpPr>
            <p:cNvPr id="20487" name="Прямоугольник 4"/>
            <p:cNvSpPr>
              <a:spLocks noChangeArrowheads="1"/>
            </p:cNvSpPr>
            <p:nvPr/>
          </p:nvSpPr>
          <p:spPr bwMode="auto">
            <a:xfrm>
              <a:off x="1295401" y="3215964"/>
              <a:ext cx="5868887" cy="1323439"/>
            </a:xfrm>
            <a:prstGeom prst="rect">
              <a:avLst/>
            </a:prstGeom>
            <a:solidFill>
              <a:srgbClr val="FFFFCC">
                <a:alpha val="65097"/>
              </a:srgbClr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 sz="2000" b="1">
                  <a:solidFill>
                    <a:srgbClr val="800000"/>
                  </a:solidFill>
                  <a:latin typeface="Times New Roman" pitchFamily="18" charset="0"/>
                </a:rPr>
                <a:t> Лекарства, что в Стекле хранят и составляют;</a:t>
              </a:r>
            </a:p>
            <a:p>
              <a:pPr eaLnBrk="1" hangingPunct="1"/>
              <a:r>
                <a:rPr lang="ru-RU" sz="2000" b="1">
                  <a:solidFill>
                    <a:srgbClr val="800000"/>
                  </a:solidFill>
                  <a:latin typeface="Times New Roman" pitchFamily="18" charset="0"/>
                </a:rPr>
                <a:t> В Стекле одном оне безвредны пребывают,</a:t>
              </a:r>
            </a:p>
            <a:p>
              <a:pPr eaLnBrk="1" hangingPunct="1"/>
              <a:r>
                <a:rPr lang="ru-RU" sz="2000" b="1">
                  <a:solidFill>
                    <a:srgbClr val="800000"/>
                  </a:solidFill>
                  <a:latin typeface="Times New Roman" pitchFamily="18" charset="0"/>
                </a:rPr>
                <a:t> Мы должны здравия и жизни часть Стеклу:</a:t>
              </a:r>
            </a:p>
            <a:p>
              <a:pPr eaLnBrk="1" hangingPunct="1"/>
              <a:r>
                <a:rPr lang="ru-RU" sz="2000" b="1">
                  <a:solidFill>
                    <a:srgbClr val="800000"/>
                  </a:solidFill>
                  <a:latin typeface="Times New Roman" pitchFamily="18" charset="0"/>
                </a:rPr>
                <a:t> Какую надлежит ему принесть хвалу!</a:t>
              </a:r>
              <a:endParaRPr lang="ru-RU" sz="2000">
                <a:solidFill>
                  <a:srgbClr val="800000"/>
                </a:solidFill>
              </a:endParaRPr>
            </a:p>
          </p:txBody>
        </p:sp>
        <p:sp>
          <p:nvSpPr>
            <p:cNvPr id="20488" name="Прямоугольник 5"/>
            <p:cNvSpPr>
              <a:spLocks noChangeArrowheads="1"/>
            </p:cNvSpPr>
            <p:nvPr/>
          </p:nvSpPr>
          <p:spPr bwMode="auto">
            <a:xfrm>
              <a:off x="798429" y="4735488"/>
              <a:ext cx="6117888" cy="1323439"/>
            </a:xfrm>
            <a:prstGeom prst="rect">
              <a:avLst/>
            </a:prstGeom>
            <a:solidFill>
              <a:srgbClr val="FFFFCC">
                <a:alpha val="65097"/>
              </a:srgbClr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 sz="2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ru-RU" sz="2000" b="1">
                  <a:solidFill>
                    <a:srgbClr val="800000"/>
                  </a:solidFill>
                  <a:latin typeface="Times New Roman" pitchFamily="18" charset="0"/>
                </a:rPr>
                <a:t>Имеет от Стекла часть крепости Фарфор;</a:t>
              </a:r>
            </a:p>
            <a:p>
              <a:pPr eaLnBrk="1" hangingPunct="1"/>
              <a:r>
                <a:rPr lang="ru-RU" sz="2000" b="1">
                  <a:solidFill>
                    <a:srgbClr val="800000"/>
                  </a:solidFill>
                  <a:latin typeface="Times New Roman" pitchFamily="18" charset="0"/>
                </a:rPr>
                <a:t> Но тое, что на нем увеселяет взор,</a:t>
              </a:r>
            </a:p>
            <a:p>
              <a:pPr eaLnBrk="1" hangingPunct="1"/>
              <a:r>
                <a:rPr lang="ru-RU" sz="2000" b="1">
                  <a:solidFill>
                    <a:srgbClr val="800000"/>
                  </a:solidFill>
                  <a:latin typeface="Times New Roman" pitchFamily="18" charset="0"/>
                </a:rPr>
                <a:t> Сады, гульбы, пиры и всё, что есть прекрасно,</a:t>
              </a:r>
            </a:p>
            <a:p>
              <a:pPr eaLnBrk="1" hangingPunct="1"/>
              <a:r>
                <a:rPr lang="ru-RU" sz="2000" b="1">
                  <a:solidFill>
                    <a:srgbClr val="800000"/>
                  </a:solidFill>
                  <a:latin typeface="Times New Roman" pitchFamily="18" charset="0"/>
                </a:rPr>
                <a:t> Стекло являет нам приятно, чисто, ясно.</a:t>
              </a:r>
              <a:endParaRPr lang="ru-RU" sz="2000">
                <a:solidFill>
                  <a:srgbClr val="800000"/>
                </a:solidFill>
              </a:endParaRPr>
            </a:p>
          </p:txBody>
        </p:sp>
        <p:pic>
          <p:nvPicPr>
            <p:cNvPr id="19464" name="Picture 8" descr="http://krsvadba.ru/uploads/posts/2013-07/1373831479_35-oformlenie-svadebnyh-bokalov-foto.jp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7678738" y="1433206"/>
              <a:ext cx="1076325" cy="1585912"/>
            </a:xfrm>
            <a:prstGeom prst="rect">
              <a:avLst/>
            </a:prstGeom>
            <a:noFill/>
            <a:ln w="28575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65" name="Picture 10" descr="http://pfizer.org.ua/pic/19794.jp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7667625" y="3877955"/>
              <a:ext cx="1065213" cy="1063625"/>
            </a:xfrm>
            <a:prstGeom prst="rect">
              <a:avLst/>
            </a:prstGeom>
            <a:noFill/>
            <a:ln w="28575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Группа 2"/>
          <p:cNvGrpSpPr>
            <a:grpSpLocks/>
          </p:cNvGrpSpPr>
          <p:nvPr/>
        </p:nvGrpSpPr>
        <p:grpSpPr bwMode="auto">
          <a:xfrm>
            <a:off x="4763" y="115888"/>
            <a:ext cx="9109075" cy="6707187"/>
            <a:chOff x="4950" y="116632"/>
            <a:chExt cx="9108234" cy="6706681"/>
          </a:xfrm>
        </p:grpSpPr>
        <p:pic>
          <p:nvPicPr>
            <p:cNvPr id="21507" name="Рисунок 7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950" y="6245509"/>
              <a:ext cx="749713" cy="5778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08" name="Рисунок 11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8388424" y="6168298"/>
              <a:ext cx="724760" cy="555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Прямоугольник 1"/>
            <p:cNvSpPr/>
            <p:nvPr/>
          </p:nvSpPr>
          <p:spPr>
            <a:xfrm>
              <a:off x="179512" y="116632"/>
              <a:ext cx="8712968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cs typeface="+mn-cs"/>
                </a:rPr>
                <a:t>Исследования группы №1</a:t>
              </a:r>
            </a:p>
          </p:txBody>
        </p:sp>
        <p:sp>
          <p:nvSpPr>
            <p:cNvPr id="21510" name="Прямоугольник 2"/>
            <p:cNvSpPr>
              <a:spLocks noChangeArrowheads="1"/>
            </p:cNvSpPr>
            <p:nvPr/>
          </p:nvSpPr>
          <p:spPr bwMode="auto">
            <a:xfrm>
              <a:off x="495269" y="1058254"/>
              <a:ext cx="808145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b="1">
                  <a:solidFill>
                    <a:srgbClr val="00008B"/>
                  </a:solidFill>
                  <a:latin typeface="Times New Roman" pitchFamily="18" charset="0"/>
                </a:rPr>
                <a:t> </a:t>
              </a:r>
              <a:r>
                <a:rPr lang="ru-RU" sz="2400" b="1">
                  <a:solidFill>
                    <a:srgbClr val="C00000"/>
                  </a:solidFill>
                  <a:latin typeface="Times New Roman" pitchFamily="18" charset="0"/>
                </a:rPr>
                <a:t>Прозрачность, твердость,  прочность, хрупкость стекла</a:t>
              </a:r>
            </a:p>
          </p:txBody>
        </p:sp>
        <p:sp>
          <p:nvSpPr>
            <p:cNvPr id="21511" name="Прямоугольник 4"/>
            <p:cNvSpPr>
              <a:spLocks noChangeArrowheads="1"/>
            </p:cNvSpPr>
            <p:nvPr/>
          </p:nvSpPr>
          <p:spPr bwMode="auto">
            <a:xfrm>
              <a:off x="634838" y="1760908"/>
              <a:ext cx="5301093" cy="1323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eaLnBrk="1" hangingPunct="1"/>
              <a:r>
                <a:rPr lang="ru-RU" sz="2000" b="1">
                  <a:solidFill>
                    <a:srgbClr val="00008B"/>
                  </a:solidFill>
                  <a:latin typeface="Times New Roman" pitchFamily="18" charset="0"/>
                </a:rPr>
                <a:t>Стекло:</a:t>
              </a:r>
              <a:r>
                <a:rPr lang="ru-RU" sz="2000" b="1">
                  <a:solidFill>
                    <a:srgbClr val="000000"/>
                  </a:solidFill>
                </a:rPr>
                <a:t> </a:t>
              </a:r>
              <a:r>
                <a:rPr lang="ru-RU" sz="2000" b="1">
                  <a:solidFill>
                    <a:srgbClr val="800000"/>
                  </a:solidFill>
                  <a:latin typeface="Times New Roman" pitchFamily="18" charset="0"/>
                </a:rPr>
                <a:t>структурно - аморфное вещество,</a:t>
              </a:r>
            </a:p>
            <a:p>
              <a:pPr algn="just" eaLnBrk="1" hangingPunct="1"/>
              <a:r>
                <a:rPr lang="ru-RU" sz="2000" b="1">
                  <a:solidFill>
                    <a:srgbClr val="800000"/>
                  </a:solidFill>
                  <a:latin typeface="Times New Roman" pitchFamily="18" charset="0"/>
                </a:rPr>
                <a:t>               агрегатно -  твёрдое тело,</a:t>
              </a:r>
              <a:r>
                <a:rPr lang="ru-RU" sz="2000">
                  <a:solidFill>
                    <a:srgbClr val="800000"/>
                  </a:solidFill>
                  <a:latin typeface="Times New Roman" pitchFamily="18" charset="0"/>
                </a:rPr>
                <a:t> </a:t>
              </a:r>
              <a:r>
                <a:rPr lang="ru-RU" sz="2000" b="1">
                  <a:solidFill>
                    <a:srgbClr val="800000"/>
                  </a:solidFill>
                  <a:latin typeface="Times New Roman" pitchFamily="18" charset="0"/>
                </a:rPr>
                <a:t>получают</a:t>
              </a:r>
            </a:p>
            <a:p>
              <a:pPr algn="just" eaLnBrk="1" hangingPunct="1"/>
              <a:r>
                <a:rPr lang="ru-RU" sz="2000" b="1">
                  <a:solidFill>
                    <a:srgbClr val="800000"/>
                  </a:solidFill>
                  <a:latin typeface="Times New Roman" pitchFamily="18" charset="0"/>
                </a:rPr>
                <a:t>               при плавлении смеси песка (SiO2),</a:t>
              </a:r>
            </a:p>
            <a:p>
              <a:pPr algn="just" eaLnBrk="1" hangingPunct="1"/>
              <a:r>
                <a:rPr lang="ru-RU" sz="2000" b="1">
                  <a:solidFill>
                    <a:srgbClr val="800000"/>
                  </a:solidFill>
                  <a:latin typeface="Times New Roman" pitchFamily="18" charset="0"/>
                </a:rPr>
                <a:t>               соды (Na2CO3) и извести (CaO).</a:t>
              </a:r>
            </a:p>
          </p:txBody>
        </p:sp>
        <p:sp>
          <p:nvSpPr>
            <p:cNvPr id="21512" name="Прямоугольник 5"/>
            <p:cNvSpPr>
              <a:spLocks noChangeArrowheads="1"/>
            </p:cNvSpPr>
            <p:nvPr/>
          </p:nvSpPr>
          <p:spPr bwMode="auto">
            <a:xfrm>
              <a:off x="618509" y="3110024"/>
              <a:ext cx="446462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eaLnBrk="1" hangingPunct="1"/>
              <a:r>
                <a:rPr lang="ru-RU" sz="2000" b="1">
                  <a:solidFill>
                    <a:srgbClr val="00008B"/>
                  </a:solidFill>
                  <a:latin typeface="Times New Roman" pitchFamily="18" charset="0"/>
                </a:rPr>
                <a:t>Плотность:</a:t>
              </a:r>
              <a:r>
                <a:rPr lang="ru-RU" sz="2000" b="1">
                  <a:solidFill>
                    <a:srgbClr val="000000"/>
                  </a:solidFill>
                </a:rPr>
                <a:t> </a:t>
              </a:r>
              <a:r>
                <a:rPr lang="ru-RU" sz="2000" b="1">
                  <a:solidFill>
                    <a:srgbClr val="800000"/>
                  </a:solidFill>
                  <a:latin typeface="Times New Roman" pitchFamily="18" charset="0"/>
                </a:rPr>
                <a:t>2 500 кг/м</a:t>
              </a:r>
              <a:r>
                <a:rPr lang="ru-RU" sz="2000" b="1" baseline="30000">
                  <a:solidFill>
                    <a:srgbClr val="800000"/>
                  </a:solidFill>
                  <a:latin typeface="Times New Roman" pitchFamily="18" charset="0"/>
                </a:rPr>
                <a:t>3 </a:t>
              </a:r>
              <a:r>
                <a:rPr lang="ru-RU" sz="2000" b="1">
                  <a:solidFill>
                    <a:srgbClr val="800000"/>
                  </a:solidFill>
                  <a:latin typeface="Times New Roman" pitchFamily="18" charset="0"/>
                </a:rPr>
                <a:t>- 2 800 кг/м</a:t>
              </a:r>
              <a:r>
                <a:rPr lang="ru-RU" sz="2000" b="1" baseline="30000">
                  <a:solidFill>
                    <a:srgbClr val="800000"/>
                  </a:solidFill>
                  <a:latin typeface="Times New Roman" pitchFamily="18" charset="0"/>
                </a:rPr>
                <a:t>3 </a:t>
              </a:r>
              <a:r>
                <a:rPr lang="ru-RU" sz="2000" b="1">
                  <a:solidFill>
                    <a:srgbClr val="000000"/>
                  </a:solidFill>
                  <a:latin typeface="Times New Roman" pitchFamily="18" charset="0"/>
                </a:rPr>
                <a:t>.</a:t>
              </a:r>
            </a:p>
          </p:txBody>
        </p:sp>
        <p:sp>
          <p:nvSpPr>
            <p:cNvPr id="21513" name="Прямоугольник 6"/>
            <p:cNvSpPr>
              <a:spLocks noChangeArrowheads="1"/>
            </p:cNvSpPr>
            <p:nvPr/>
          </p:nvSpPr>
          <p:spPr bwMode="auto">
            <a:xfrm>
              <a:off x="587733" y="3749462"/>
              <a:ext cx="208835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eaLnBrk="1" hangingPunct="1"/>
              <a:r>
                <a:rPr lang="ru-RU" sz="2000" b="1">
                  <a:solidFill>
                    <a:srgbClr val="00008B"/>
                  </a:solidFill>
                  <a:latin typeface="Times New Roman" pitchFamily="18" charset="0"/>
                </a:rPr>
                <a:t>Прозрачность</a:t>
              </a:r>
              <a:r>
                <a:rPr lang="ru-RU" b="1">
                  <a:solidFill>
                    <a:srgbClr val="00008B"/>
                  </a:solidFill>
                  <a:latin typeface="Times New Roman" pitchFamily="18" charset="0"/>
                </a:rPr>
                <a:t>:</a:t>
              </a:r>
            </a:p>
          </p:txBody>
        </p:sp>
        <p:sp>
          <p:nvSpPr>
            <p:cNvPr id="21514" name="Прямоугольник 8"/>
            <p:cNvSpPr>
              <a:spLocks noChangeArrowheads="1"/>
            </p:cNvSpPr>
            <p:nvPr/>
          </p:nvSpPr>
          <p:spPr bwMode="auto">
            <a:xfrm>
              <a:off x="647358" y="4489213"/>
              <a:ext cx="4896668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eaLnBrk="1" hangingPunct="1"/>
              <a:r>
                <a:rPr lang="ru-RU" sz="2000" b="1">
                  <a:solidFill>
                    <a:srgbClr val="00008B"/>
                  </a:solidFill>
                  <a:latin typeface="Times New Roman" pitchFamily="18" charset="0"/>
                </a:rPr>
                <a:t>Твердость: </a:t>
              </a:r>
              <a:r>
                <a:rPr lang="ru-RU" sz="2000" b="1">
                  <a:solidFill>
                    <a:srgbClr val="800000"/>
                  </a:solidFill>
                  <a:latin typeface="Times New Roman" pitchFamily="18" charset="0"/>
                </a:rPr>
                <a:t>зависит от примесей;</a:t>
              </a:r>
            </a:p>
            <a:p>
              <a:pPr algn="just" eaLnBrk="1" hangingPunct="1"/>
              <a:r>
                <a:rPr lang="ru-RU" sz="2000" b="1">
                  <a:solidFill>
                    <a:srgbClr val="800000"/>
                  </a:solidFill>
                  <a:latin typeface="Times New Roman" pitchFamily="18" charset="0"/>
                </a:rPr>
                <a:t>                     между апатитом и кварцем.</a:t>
              </a:r>
            </a:p>
          </p:txBody>
        </p:sp>
        <p:sp>
          <p:nvSpPr>
            <p:cNvPr id="21515" name="Прямоугольник 9"/>
            <p:cNvSpPr>
              <a:spLocks noChangeArrowheads="1"/>
            </p:cNvSpPr>
            <p:nvPr/>
          </p:nvSpPr>
          <p:spPr bwMode="auto">
            <a:xfrm>
              <a:off x="595003" y="5283959"/>
              <a:ext cx="5472732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eaLnBrk="1" hangingPunct="1"/>
              <a:r>
                <a:rPr lang="ru-RU" sz="2000" b="1">
                  <a:solidFill>
                    <a:srgbClr val="00008B"/>
                  </a:solidFill>
                  <a:latin typeface="Times New Roman" pitchFamily="18" charset="0"/>
                </a:rPr>
                <a:t>Прочность: </a:t>
              </a:r>
              <a:r>
                <a:rPr lang="ru-RU" sz="2000" b="1">
                  <a:solidFill>
                    <a:srgbClr val="800000"/>
                  </a:solidFill>
                  <a:latin typeface="Times New Roman" pitchFamily="18" charset="0"/>
                </a:rPr>
                <a:t>на сжатие от 500 до 2000 МПа,</a:t>
              </a:r>
              <a:r>
                <a:rPr lang="ru-RU" sz="2000">
                  <a:solidFill>
                    <a:srgbClr val="800000"/>
                  </a:solidFill>
                  <a:latin typeface="Times New Roman" pitchFamily="18" charset="0"/>
                </a:rPr>
                <a:t> </a:t>
              </a:r>
            </a:p>
            <a:p>
              <a:pPr algn="just" eaLnBrk="1" hangingPunct="1"/>
              <a:r>
                <a:rPr lang="ru-RU" sz="2000">
                  <a:solidFill>
                    <a:srgbClr val="800000"/>
                  </a:solidFill>
                  <a:latin typeface="Times New Roman" pitchFamily="18" charset="0"/>
                </a:rPr>
                <a:t>                      </a:t>
              </a:r>
              <a:r>
                <a:rPr lang="ru-RU" sz="2000" b="1">
                  <a:solidFill>
                    <a:srgbClr val="800000"/>
                  </a:solidFill>
                  <a:latin typeface="Times New Roman" pitchFamily="18" charset="0"/>
                </a:rPr>
                <a:t>на растяжение от 35 до 100 МПа</a:t>
              </a:r>
              <a:r>
                <a:rPr lang="ru-RU" b="1">
                  <a:solidFill>
                    <a:srgbClr val="800000"/>
                  </a:solidFill>
                  <a:latin typeface="Times New Roman" pitchFamily="18" charset="0"/>
                </a:rPr>
                <a:t>.</a:t>
              </a:r>
            </a:p>
          </p:txBody>
        </p:sp>
        <p:sp>
          <p:nvSpPr>
            <p:cNvPr id="21516" name="Прямоугольник 10"/>
            <p:cNvSpPr>
              <a:spLocks noChangeArrowheads="1"/>
            </p:cNvSpPr>
            <p:nvPr/>
          </p:nvSpPr>
          <p:spPr bwMode="auto">
            <a:xfrm>
              <a:off x="618509" y="6003143"/>
              <a:ext cx="5256212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eaLnBrk="1" hangingPunct="1"/>
              <a:r>
                <a:rPr lang="ru-RU" sz="2000" b="1">
                  <a:solidFill>
                    <a:srgbClr val="00008B"/>
                  </a:solidFill>
                  <a:latin typeface="Times New Roman" pitchFamily="18" charset="0"/>
                </a:rPr>
                <a:t>Хрупкость: </a:t>
              </a:r>
              <a:r>
                <a:rPr lang="ru-RU" sz="2000" b="1">
                  <a:solidFill>
                    <a:srgbClr val="800000"/>
                  </a:solidFill>
                  <a:latin typeface="Times New Roman" pitchFamily="18" charset="0"/>
                </a:rPr>
                <a:t>идеально хрупкий материал</a:t>
              </a:r>
              <a:r>
                <a:rPr lang="ru-RU" b="1">
                  <a:solidFill>
                    <a:srgbClr val="800000"/>
                  </a:solidFill>
                  <a:latin typeface="Times New Roman" pitchFamily="18" charset="0"/>
                </a:rPr>
                <a:t>.</a:t>
              </a:r>
            </a:p>
          </p:txBody>
        </p:sp>
        <p:pic>
          <p:nvPicPr>
            <p:cNvPr id="21517" name="Picture 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6238271" y="2109934"/>
              <a:ext cx="2644973" cy="3528037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ffectLst/>
          </p:spPr>
        </p:pic>
        <p:pic>
          <p:nvPicPr>
            <p:cNvPr id="21518" name="Picture 5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676089" y="3757612"/>
              <a:ext cx="2564910" cy="576263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Группа 1"/>
          <p:cNvGrpSpPr>
            <a:grpSpLocks/>
          </p:cNvGrpSpPr>
          <p:nvPr/>
        </p:nvGrpSpPr>
        <p:grpSpPr bwMode="auto">
          <a:xfrm>
            <a:off x="0" y="77788"/>
            <a:ext cx="9144000" cy="6780212"/>
            <a:chOff x="0" y="77261"/>
            <a:chExt cx="9144000" cy="6780739"/>
          </a:xfrm>
        </p:grpSpPr>
        <p:pic>
          <p:nvPicPr>
            <p:cNvPr id="22531" name="Рисунок 7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6089105"/>
              <a:ext cx="997658" cy="768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Прямоугольник 3"/>
            <p:cNvSpPr/>
            <p:nvPr/>
          </p:nvSpPr>
          <p:spPr>
            <a:xfrm>
              <a:off x="369293" y="77261"/>
              <a:ext cx="8352928" cy="93610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>
                  <a:ln w="1905"/>
                  <a:gradFill>
                    <a:gsLst>
                      <a:gs pos="0">
                        <a:srgbClr val="F79646">
                          <a:shade val="20000"/>
                          <a:satMod val="200000"/>
                        </a:srgbClr>
                      </a:gs>
                      <a:gs pos="78000">
                        <a:srgbClr val="F79646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F79646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Исследования группы №1</a:t>
              </a:r>
            </a:p>
          </p:txBody>
        </p:sp>
        <p:sp>
          <p:nvSpPr>
            <p:cNvPr id="22533" name="Rectangle 5"/>
            <p:cNvSpPr>
              <a:spLocks noChangeArrowheads="1"/>
            </p:cNvSpPr>
            <p:nvPr/>
          </p:nvSpPr>
          <p:spPr bwMode="auto">
            <a:xfrm>
              <a:off x="323850" y="1125538"/>
              <a:ext cx="8424614" cy="2860675"/>
            </a:xfrm>
            <a:prstGeom prst="rect">
              <a:avLst/>
            </a:prstGeom>
            <a:solidFill>
              <a:srgbClr val="FFFFCC">
                <a:alpha val="65097"/>
              </a:srgbClr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lnSpc>
                  <a:spcPct val="150000"/>
                </a:lnSpc>
                <a:tabLst>
                  <a:tab pos="581025" algn="l"/>
                  <a:tab pos="1163638" algn="l"/>
                  <a:tab pos="1744663" algn="l"/>
                  <a:tab pos="2327275" algn="l"/>
                  <a:tab pos="2908300" algn="l"/>
                  <a:tab pos="3489325" algn="l"/>
                  <a:tab pos="4071938" algn="l"/>
                  <a:tab pos="4652963" algn="l"/>
                  <a:tab pos="5235575" algn="l"/>
                  <a:tab pos="5816600" algn="l"/>
                  <a:tab pos="6397625" algn="l"/>
                  <a:tab pos="6980238" algn="l"/>
                  <a:tab pos="7561263" algn="l"/>
                  <a:tab pos="8143875" algn="l"/>
                  <a:tab pos="8724900" algn="l"/>
                  <a:tab pos="9305925" algn="l"/>
                </a:tabLst>
              </a:pPr>
              <a:r>
                <a:rPr lang="ru-RU" sz="2400" b="1">
                  <a:solidFill>
                    <a:srgbClr val="800000"/>
                  </a:solidFill>
                  <a:cs typeface="Times New Roman" pitchFamily="18" charset="0"/>
                </a:rPr>
                <a:t>      </a:t>
              </a:r>
              <a:r>
                <a:rPr lang="ru-RU" sz="2400">
                  <a:solidFill>
                    <a:srgbClr val="800000"/>
                  </a:solidFill>
                  <a:cs typeface="Times New Roman" pitchFamily="18" charset="0"/>
                </a:rPr>
                <a:t> / И/</a:t>
              </a:r>
              <a:r>
                <a:rPr lang="ru-RU" sz="2400" b="1">
                  <a:solidFill>
                    <a:srgbClr val="800000"/>
                  </a:solidFill>
                  <a:cs typeface="Times New Roman" pitchFamily="18" charset="0"/>
                </a:rPr>
                <a:t>ме</a:t>
              </a:r>
              <a:r>
                <a:rPr lang="ru-RU" sz="2400">
                  <a:solidFill>
                    <a:srgbClr val="800000"/>
                  </a:solidFill>
                  <a:cs typeface="Times New Roman" pitchFamily="18" charset="0"/>
                </a:rPr>
                <a:t>/ет/ </a:t>
              </a:r>
              <a:r>
                <a:rPr lang="ru-RU" sz="2400" b="1">
                  <a:solidFill>
                    <a:srgbClr val="800000"/>
                  </a:solidFill>
                  <a:cs typeface="Times New Roman" pitchFamily="18" charset="0"/>
                </a:rPr>
                <a:t>от</a:t>
              </a:r>
              <a:r>
                <a:rPr lang="ru-RU" sz="2400">
                  <a:solidFill>
                    <a:srgbClr val="800000"/>
                  </a:solidFill>
                  <a:cs typeface="Times New Roman" pitchFamily="18" charset="0"/>
                </a:rPr>
                <a:t>/ Стек/</a:t>
              </a:r>
              <a:r>
                <a:rPr lang="ru-RU" sz="2400" b="1">
                  <a:solidFill>
                    <a:srgbClr val="800000"/>
                  </a:solidFill>
                  <a:cs typeface="Times New Roman" pitchFamily="18" charset="0"/>
                </a:rPr>
                <a:t>ла</a:t>
              </a:r>
              <a:r>
                <a:rPr lang="ru-RU" sz="2400">
                  <a:solidFill>
                    <a:srgbClr val="800000"/>
                  </a:solidFill>
                  <a:cs typeface="Times New Roman" pitchFamily="18" charset="0"/>
                </a:rPr>
                <a:t>/ часть/ </a:t>
              </a:r>
              <a:r>
                <a:rPr lang="ru-RU" sz="2400" b="1">
                  <a:solidFill>
                    <a:srgbClr val="800000"/>
                  </a:solidFill>
                  <a:cs typeface="Times New Roman" pitchFamily="18" charset="0"/>
                </a:rPr>
                <a:t>кре</a:t>
              </a:r>
              <a:r>
                <a:rPr lang="ru-RU" sz="2400">
                  <a:solidFill>
                    <a:srgbClr val="800000"/>
                  </a:solidFill>
                  <a:cs typeface="Times New Roman" pitchFamily="18" charset="0"/>
                </a:rPr>
                <a:t>/пос/</a:t>
              </a:r>
              <a:r>
                <a:rPr lang="ru-RU" sz="2400" b="1">
                  <a:solidFill>
                    <a:srgbClr val="800000"/>
                  </a:solidFill>
                  <a:cs typeface="Times New Roman" pitchFamily="18" charset="0"/>
                </a:rPr>
                <a:t>ти</a:t>
              </a:r>
              <a:r>
                <a:rPr lang="ru-RU" sz="2400">
                  <a:solidFill>
                    <a:srgbClr val="800000"/>
                  </a:solidFill>
                  <a:cs typeface="Times New Roman" pitchFamily="18" charset="0"/>
                </a:rPr>
                <a:t>/ Фар/</a:t>
              </a:r>
              <a:r>
                <a:rPr lang="ru-RU" sz="2400" b="1">
                  <a:solidFill>
                    <a:srgbClr val="800000"/>
                  </a:solidFill>
                  <a:cs typeface="Times New Roman" pitchFamily="18" charset="0"/>
                </a:rPr>
                <a:t>фор</a:t>
              </a:r>
              <a:r>
                <a:rPr lang="ru-RU" sz="2400">
                  <a:solidFill>
                    <a:srgbClr val="800000"/>
                  </a:solidFill>
                  <a:cs typeface="Times New Roman" pitchFamily="18" charset="0"/>
                </a:rPr>
                <a:t>/;</a:t>
              </a:r>
            </a:p>
            <a:p>
              <a:pPr>
                <a:lnSpc>
                  <a:spcPct val="150000"/>
                </a:lnSpc>
                <a:tabLst>
                  <a:tab pos="581025" algn="l"/>
                  <a:tab pos="1163638" algn="l"/>
                  <a:tab pos="1744663" algn="l"/>
                  <a:tab pos="2327275" algn="l"/>
                  <a:tab pos="2908300" algn="l"/>
                  <a:tab pos="3489325" algn="l"/>
                  <a:tab pos="4071938" algn="l"/>
                  <a:tab pos="4652963" algn="l"/>
                  <a:tab pos="5235575" algn="l"/>
                  <a:tab pos="5816600" algn="l"/>
                  <a:tab pos="6397625" algn="l"/>
                  <a:tab pos="6980238" algn="l"/>
                  <a:tab pos="7561263" algn="l"/>
                  <a:tab pos="8143875" algn="l"/>
                  <a:tab pos="8724900" algn="l"/>
                  <a:tab pos="9305925" algn="l"/>
                </a:tabLst>
              </a:pPr>
              <a:r>
                <a:rPr lang="ru-RU" sz="2400">
                  <a:solidFill>
                    <a:srgbClr val="800000"/>
                  </a:solidFill>
                  <a:cs typeface="Times New Roman" pitchFamily="18" charset="0"/>
                </a:rPr>
                <a:t>      / Но/ </a:t>
              </a:r>
              <a:r>
                <a:rPr lang="ru-RU" sz="2400" b="1">
                  <a:solidFill>
                    <a:srgbClr val="800000"/>
                  </a:solidFill>
                  <a:cs typeface="Times New Roman" pitchFamily="18" charset="0"/>
                </a:rPr>
                <a:t>то</a:t>
              </a:r>
              <a:r>
                <a:rPr lang="ru-RU" sz="2400">
                  <a:solidFill>
                    <a:srgbClr val="800000"/>
                  </a:solidFill>
                  <a:cs typeface="Times New Roman" pitchFamily="18" charset="0"/>
                </a:rPr>
                <a:t>/е/, </a:t>
              </a:r>
              <a:r>
                <a:rPr lang="ru-RU" sz="2400" b="1">
                  <a:solidFill>
                    <a:srgbClr val="800000"/>
                  </a:solidFill>
                  <a:cs typeface="Times New Roman" pitchFamily="18" charset="0"/>
                </a:rPr>
                <a:t>что</a:t>
              </a:r>
              <a:r>
                <a:rPr lang="ru-RU" sz="2400">
                  <a:solidFill>
                    <a:srgbClr val="800000"/>
                  </a:solidFill>
                  <a:cs typeface="Times New Roman" pitchFamily="18" charset="0"/>
                </a:rPr>
                <a:t>/ на/ </a:t>
              </a:r>
              <a:r>
                <a:rPr lang="ru-RU" sz="2400" b="1">
                  <a:solidFill>
                    <a:srgbClr val="800000"/>
                  </a:solidFill>
                  <a:cs typeface="Times New Roman" pitchFamily="18" charset="0"/>
                </a:rPr>
                <a:t>нем</a:t>
              </a:r>
              <a:r>
                <a:rPr lang="ru-RU" sz="2400">
                  <a:solidFill>
                    <a:srgbClr val="800000"/>
                  </a:solidFill>
                  <a:cs typeface="Times New Roman" pitchFamily="18" charset="0"/>
                </a:rPr>
                <a:t>/ у/</a:t>
              </a:r>
              <a:r>
                <a:rPr lang="ru-RU" sz="2400" b="1">
                  <a:solidFill>
                    <a:srgbClr val="800000"/>
                  </a:solidFill>
                  <a:cs typeface="Times New Roman" pitchFamily="18" charset="0"/>
                </a:rPr>
                <a:t>ве</a:t>
              </a:r>
              <a:r>
                <a:rPr lang="ru-RU" sz="2400">
                  <a:solidFill>
                    <a:srgbClr val="800000"/>
                  </a:solidFill>
                  <a:cs typeface="Times New Roman" pitchFamily="18" charset="0"/>
                </a:rPr>
                <a:t>/се/</a:t>
              </a:r>
              <a:r>
                <a:rPr lang="ru-RU" sz="2400" b="1">
                  <a:solidFill>
                    <a:srgbClr val="800000"/>
                  </a:solidFill>
                  <a:cs typeface="Times New Roman" pitchFamily="18" charset="0"/>
                </a:rPr>
                <a:t>ля</a:t>
              </a:r>
              <a:r>
                <a:rPr lang="ru-RU" sz="2400">
                  <a:solidFill>
                    <a:srgbClr val="800000"/>
                  </a:solidFill>
                  <a:cs typeface="Times New Roman" pitchFamily="18" charset="0"/>
                </a:rPr>
                <a:t>/ет/</a:t>
              </a:r>
              <a:r>
                <a:rPr lang="ru-RU" sz="2400" b="1">
                  <a:solidFill>
                    <a:srgbClr val="800000"/>
                  </a:solidFill>
                  <a:cs typeface="Times New Roman" pitchFamily="18" charset="0"/>
                </a:rPr>
                <a:t> взор</a:t>
              </a:r>
              <a:r>
                <a:rPr lang="ru-RU" sz="2400">
                  <a:solidFill>
                    <a:srgbClr val="800000"/>
                  </a:solidFill>
                  <a:cs typeface="Times New Roman" pitchFamily="18" charset="0"/>
                </a:rPr>
                <a:t>/,</a:t>
              </a:r>
            </a:p>
            <a:p>
              <a:pPr>
                <a:lnSpc>
                  <a:spcPct val="150000"/>
                </a:lnSpc>
                <a:tabLst>
                  <a:tab pos="581025" algn="l"/>
                  <a:tab pos="1163638" algn="l"/>
                  <a:tab pos="1744663" algn="l"/>
                  <a:tab pos="2327275" algn="l"/>
                  <a:tab pos="2908300" algn="l"/>
                  <a:tab pos="3489325" algn="l"/>
                  <a:tab pos="4071938" algn="l"/>
                  <a:tab pos="4652963" algn="l"/>
                  <a:tab pos="5235575" algn="l"/>
                  <a:tab pos="5816600" algn="l"/>
                  <a:tab pos="6397625" algn="l"/>
                  <a:tab pos="6980238" algn="l"/>
                  <a:tab pos="7561263" algn="l"/>
                  <a:tab pos="8143875" algn="l"/>
                  <a:tab pos="8724900" algn="l"/>
                  <a:tab pos="9305925" algn="l"/>
                </a:tabLst>
              </a:pPr>
              <a:r>
                <a:rPr lang="ru-RU" sz="2400">
                  <a:solidFill>
                    <a:srgbClr val="800000"/>
                  </a:solidFill>
                  <a:cs typeface="Times New Roman" pitchFamily="18" charset="0"/>
                </a:rPr>
                <a:t>      /Са/</a:t>
              </a:r>
              <a:r>
                <a:rPr lang="ru-RU" sz="2400" b="1">
                  <a:solidFill>
                    <a:srgbClr val="800000"/>
                  </a:solidFill>
                  <a:cs typeface="Times New Roman" pitchFamily="18" charset="0"/>
                </a:rPr>
                <a:t>ды</a:t>
              </a:r>
              <a:r>
                <a:rPr lang="ru-RU" sz="2400">
                  <a:solidFill>
                    <a:srgbClr val="800000"/>
                  </a:solidFill>
                  <a:cs typeface="Times New Roman" pitchFamily="18" charset="0"/>
                </a:rPr>
                <a:t>/, гуль</a:t>
              </a:r>
              <a:r>
                <a:rPr lang="ru-RU" sz="2400" b="1">
                  <a:solidFill>
                    <a:srgbClr val="800000"/>
                  </a:solidFill>
                  <a:cs typeface="Times New Roman" pitchFamily="18" charset="0"/>
                </a:rPr>
                <a:t>/бы</a:t>
              </a:r>
              <a:r>
                <a:rPr lang="ru-RU" sz="2400">
                  <a:solidFill>
                    <a:srgbClr val="800000"/>
                  </a:solidFill>
                  <a:cs typeface="Times New Roman" pitchFamily="18" charset="0"/>
                </a:rPr>
                <a:t>/, пи/</a:t>
              </a:r>
              <a:r>
                <a:rPr lang="ru-RU" sz="2400" b="1">
                  <a:solidFill>
                    <a:srgbClr val="800000"/>
                  </a:solidFill>
                  <a:cs typeface="Times New Roman" pitchFamily="18" charset="0"/>
                </a:rPr>
                <a:t>ры</a:t>
              </a:r>
              <a:r>
                <a:rPr lang="ru-RU" sz="2400">
                  <a:solidFill>
                    <a:srgbClr val="800000"/>
                  </a:solidFill>
                  <a:cs typeface="Times New Roman" pitchFamily="18" charset="0"/>
                </a:rPr>
                <a:t>/ и/</a:t>
              </a:r>
              <a:r>
                <a:rPr lang="ru-RU" sz="2400" b="1">
                  <a:solidFill>
                    <a:srgbClr val="800000"/>
                  </a:solidFill>
                  <a:cs typeface="Times New Roman" pitchFamily="18" charset="0"/>
                </a:rPr>
                <a:t> всё</a:t>
              </a:r>
              <a:r>
                <a:rPr lang="ru-RU" sz="2400">
                  <a:solidFill>
                    <a:srgbClr val="800000"/>
                  </a:solidFill>
                  <a:cs typeface="Times New Roman" pitchFamily="18" charset="0"/>
                </a:rPr>
                <a:t>/, что/ </a:t>
              </a:r>
              <a:r>
                <a:rPr lang="ru-RU" sz="2400" b="1">
                  <a:solidFill>
                    <a:srgbClr val="800000"/>
                  </a:solidFill>
                  <a:cs typeface="Times New Roman" pitchFamily="18" charset="0"/>
                </a:rPr>
                <a:t>есть</a:t>
              </a:r>
              <a:r>
                <a:rPr lang="ru-RU" sz="2400">
                  <a:solidFill>
                    <a:srgbClr val="800000"/>
                  </a:solidFill>
                  <a:cs typeface="Times New Roman" pitchFamily="18" charset="0"/>
                </a:rPr>
                <a:t>/пре/</a:t>
              </a:r>
              <a:r>
                <a:rPr lang="ru-RU" sz="2400" b="1">
                  <a:solidFill>
                    <a:srgbClr val="800000"/>
                  </a:solidFill>
                  <a:cs typeface="Times New Roman" pitchFamily="18" charset="0"/>
                </a:rPr>
                <a:t>крас</a:t>
              </a:r>
              <a:r>
                <a:rPr lang="ru-RU" sz="2400">
                  <a:solidFill>
                    <a:srgbClr val="800000"/>
                  </a:solidFill>
                  <a:cs typeface="Times New Roman" pitchFamily="18" charset="0"/>
                </a:rPr>
                <a:t>/но/,</a:t>
              </a:r>
            </a:p>
            <a:p>
              <a:pPr>
                <a:lnSpc>
                  <a:spcPct val="150000"/>
                </a:lnSpc>
                <a:tabLst>
                  <a:tab pos="581025" algn="l"/>
                  <a:tab pos="1163638" algn="l"/>
                  <a:tab pos="1744663" algn="l"/>
                  <a:tab pos="2327275" algn="l"/>
                  <a:tab pos="2908300" algn="l"/>
                  <a:tab pos="3489325" algn="l"/>
                  <a:tab pos="4071938" algn="l"/>
                  <a:tab pos="4652963" algn="l"/>
                  <a:tab pos="5235575" algn="l"/>
                  <a:tab pos="5816600" algn="l"/>
                  <a:tab pos="6397625" algn="l"/>
                  <a:tab pos="6980238" algn="l"/>
                  <a:tab pos="7561263" algn="l"/>
                  <a:tab pos="8143875" algn="l"/>
                  <a:tab pos="8724900" algn="l"/>
                  <a:tab pos="9305925" algn="l"/>
                </a:tabLst>
              </a:pPr>
              <a:r>
                <a:rPr lang="ru-RU" sz="2400">
                  <a:solidFill>
                    <a:srgbClr val="800000"/>
                  </a:solidFill>
                  <a:cs typeface="Times New Roman" pitchFamily="18" charset="0"/>
                </a:rPr>
                <a:t>      / Стек/</a:t>
              </a:r>
              <a:r>
                <a:rPr lang="ru-RU" sz="2400" b="1">
                  <a:solidFill>
                    <a:srgbClr val="800000"/>
                  </a:solidFill>
                  <a:cs typeface="Times New Roman" pitchFamily="18" charset="0"/>
                </a:rPr>
                <a:t>ло</a:t>
              </a:r>
              <a:r>
                <a:rPr lang="ru-RU" sz="2400">
                  <a:solidFill>
                    <a:srgbClr val="800000"/>
                  </a:solidFill>
                  <a:cs typeface="Times New Roman" pitchFamily="18" charset="0"/>
                </a:rPr>
                <a:t>/ яв</a:t>
              </a:r>
              <a:r>
                <a:rPr lang="ru-RU" sz="2400" b="1">
                  <a:solidFill>
                    <a:srgbClr val="800000"/>
                  </a:solidFill>
                  <a:cs typeface="Times New Roman" pitchFamily="18" charset="0"/>
                </a:rPr>
                <a:t>/ля</a:t>
              </a:r>
              <a:r>
                <a:rPr lang="ru-RU" sz="2400">
                  <a:solidFill>
                    <a:srgbClr val="800000"/>
                  </a:solidFill>
                  <a:cs typeface="Times New Roman" pitchFamily="18" charset="0"/>
                </a:rPr>
                <a:t>/ет/ </a:t>
              </a:r>
              <a:r>
                <a:rPr lang="ru-RU" sz="2400" b="1">
                  <a:solidFill>
                    <a:srgbClr val="800000"/>
                  </a:solidFill>
                  <a:cs typeface="Times New Roman" pitchFamily="18" charset="0"/>
                </a:rPr>
                <a:t>нам</a:t>
              </a:r>
              <a:r>
                <a:rPr lang="ru-RU" sz="2400">
                  <a:solidFill>
                    <a:srgbClr val="800000"/>
                  </a:solidFill>
                  <a:cs typeface="Times New Roman" pitchFamily="18" charset="0"/>
                </a:rPr>
                <a:t>/ при/</a:t>
              </a:r>
              <a:r>
                <a:rPr lang="ru-RU" sz="2400" b="1">
                  <a:solidFill>
                    <a:srgbClr val="800000"/>
                  </a:solidFill>
                  <a:cs typeface="Times New Roman" pitchFamily="18" charset="0"/>
                </a:rPr>
                <a:t>ят</a:t>
              </a:r>
              <a:r>
                <a:rPr lang="ru-RU" sz="2400">
                  <a:solidFill>
                    <a:srgbClr val="800000"/>
                  </a:solidFill>
                  <a:cs typeface="Times New Roman" pitchFamily="18" charset="0"/>
                </a:rPr>
                <a:t>/но/,</a:t>
              </a:r>
              <a:r>
                <a:rPr lang="ru-RU" sz="2400" b="1">
                  <a:solidFill>
                    <a:srgbClr val="800000"/>
                  </a:solidFill>
                  <a:cs typeface="Times New Roman" pitchFamily="18" charset="0"/>
                </a:rPr>
                <a:t> чис</a:t>
              </a:r>
              <a:r>
                <a:rPr lang="ru-RU" sz="2400">
                  <a:solidFill>
                    <a:srgbClr val="800000"/>
                  </a:solidFill>
                  <a:cs typeface="Times New Roman" pitchFamily="18" charset="0"/>
                </a:rPr>
                <a:t>/то/, </a:t>
              </a:r>
              <a:r>
                <a:rPr lang="ru-RU" sz="2400" b="1">
                  <a:solidFill>
                    <a:srgbClr val="800000"/>
                  </a:solidFill>
                  <a:cs typeface="Times New Roman" pitchFamily="18" charset="0"/>
                </a:rPr>
                <a:t>яс</a:t>
              </a:r>
              <a:r>
                <a:rPr lang="ru-RU" sz="2400">
                  <a:solidFill>
                    <a:srgbClr val="800000"/>
                  </a:solidFill>
                  <a:cs typeface="Times New Roman" pitchFamily="18" charset="0"/>
                </a:rPr>
                <a:t>/но/</a:t>
              </a:r>
            </a:p>
            <a:p>
              <a:pPr>
                <a:lnSpc>
                  <a:spcPct val="150000"/>
                </a:lnSpc>
                <a:tabLst>
                  <a:tab pos="581025" algn="l"/>
                  <a:tab pos="1163638" algn="l"/>
                  <a:tab pos="1744663" algn="l"/>
                  <a:tab pos="2327275" algn="l"/>
                  <a:tab pos="2908300" algn="l"/>
                  <a:tab pos="3489325" algn="l"/>
                  <a:tab pos="4071938" algn="l"/>
                  <a:tab pos="4652963" algn="l"/>
                  <a:tab pos="5235575" algn="l"/>
                  <a:tab pos="5816600" algn="l"/>
                  <a:tab pos="6397625" algn="l"/>
                  <a:tab pos="6980238" algn="l"/>
                  <a:tab pos="7561263" algn="l"/>
                  <a:tab pos="8143875" algn="l"/>
                  <a:tab pos="8724900" algn="l"/>
                  <a:tab pos="9305925" algn="l"/>
                </a:tabLst>
              </a:pPr>
              <a:r>
                <a:rPr lang="ru-RU" sz="2400">
                  <a:solidFill>
                    <a:srgbClr val="800000"/>
                  </a:solidFill>
                  <a:cs typeface="Times New Roman" pitchFamily="18" charset="0"/>
                </a:rPr>
                <a:t>     /- </a:t>
              </a:r>
              <a:r>
                <a:rPr lang="ru-RU" sz="2400" b="1">
                  <a:solidFill>
                    <a:srgbClr val="800000"/>
                  </a:solidFill>
                  <a:cs typeface="Times New Roman" pitchFamily="18" charset="0"/>
                </a:rPr>
                <a:t>-</a:t>
              </a:r>
              <a:r>
                <a:rPr lang="ru-RU" sz="2400">
                  <a:solidFill>
                    <a:srgbClr val="800000"/>
                  </a:solidFill>
                  <a:cs typeface="Times New Roman" pitchFamily="18" charset="0"/>
                </a:rPr>
                <a:t>/- -/- -/- -/- -/- -/   - </a:t>
              </a:r>
              <a:r>
                <a:rPr lang="ru-RU" sz="2400" i="1">
                  <a:solidFill>
                    <a:srgbClr val="800000"/>
                  </a:solidFill>
                  <a:cs typeface="Times New Roman" pitchFamily="18" charset="0"/>
                </a:rPr>
                <a:t>шестистопный ямб</a:t>
              </a:r>
              <a:endParaRPr lang="ru-RU" sz="2400">
                <a:solidFill>
                  <a:srgbClr val="800000"/>
                </a:solidFill>
              </a:endParaRPr>
            </a:p>
          </p:txBody>
        </p:sp>
        <p:sp>
          <p:nvSpPr>
            <p:cNvPr id="22534" name="TextBox 6"/>
            <p:cNvSpPr txBox="1">
              <a:spLocks noChangeArrowheads="1"/>
            </p:cNvSpPr>
            <p:nvPr/>
          </p:nvSpPr>
          <p:spPr bwMode="auto">
            <a:xfrm>
              <a:off x="252164" y="4210560"/>
              <a:ext cx="1800225" cy="522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 sz="2800" b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Вывод:</a:t>
              </a:r>
            </a:p>
          </p:txBody>
        </p:sp>
        <p:sp>
          <p:nvSpPr>
            <p:cNvPr id="22535" name="Rectangle 6"/>
            <p:cNvSpPr>
              <a:spLocks noChangeArrowheads="1"/>
            </p:cNvSpPr>
            <p:nvPr/>
          </p:nvSpPr>
          <p:spPr bwMode="auto">
            <a:xfrm>
              <a:off x="1547813" y="4243923"/>
              <a:ext cx="6840611" cy="2246769"/>
            </a:xfrm>
            <a:prstGeom prst="rect">
              <a:avLst/>
            </a:prstGeom>
            <a:solidFill>
              <a:srgbClr val="FFFFCC">
                <a:alpha val="65881"/>
              </a:srgbClr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 sz="2800" b="1" i="1">
                  <a:solidFill>
                    <a:srgbClr val="80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1. М.В. Ломоносов, описывая физические свойства стекла шестистопным ямбом, показал его большую значимость для нужд человека.</a:t>
              </a:r>
            </a:p>
            <a:p>
              <a:pPr algn="just"/>
              <a:r>
                <a:rPr lang="ru-RU" sz="2800" b="1" i="1">
                  <a:solidFill>
                    <a:srgbClr val="80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2. Мир един.</a:t>
              </a:r>
            </a:p>
          </p:txBody>
        </p:sp>
        <p:pic>
          <p:nvPicPr>
            <p:cNvPr id="22536" name="Рисунок 11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8172400" y="6083889"/>
              <a:ext cx="971600" cy="74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Группа 1"/>
          <p:cNvGrpSpPr>
            <a:grpSpLocks/>
          </p:cNvGrpSpPr>
          <p:nvPr/>
        </p:nvGrpSpPr>
        <p:grpSpPr bwMode="auto">
          <a:xfrm>
            <a:off x="0" y="-90488"/>
            <a:ext cx="9144000" cy="6940551"/>
            <a:chOff x="0" y="-90488"/>
            <a:chExt cx="9144000" cy="6940848"/>
          </a:xfrm>
        </p:grpSpPr>
        <p:pic>
          <p:nvPicPr>
            <p:cNvPr id="23555" name="Рисунок 7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5940983"/>
              <a:ext cx="1153683" cy="88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56" name="Picture 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79388" y="-90488"/>
              <a:ext cx="8718550" cy="1457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557" name="TextBox 2"/>
            <p:cNvSpPr txBox="1">
              <a:spLocks noChangeArrowheads="1"/>
            </p:cNvSpPr>
            <p:nvPr/>
          </p:nvSpPr>
          <p:spPr bwMode="auto">
            <a:xfrm>
              <a:off x="697103" y="1125110"/>
              <a:ext cx="5747106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 sz="3600" b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Теплопроводность стекла</a:t>
              </a:r>
            </a:p>
          </p:txBody>
        </p:sp>
        <p:pic>
          <p:nvPicPr>
            <p:cNvPr id="23558" name="Picture 6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186485" y="3929977"/>
              <a:ext cx="2475192" cy="2599177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ffectLst/>
          </p:spPr>
        </p:pic>
        <p:pic>
          <p:nvPicPr>
            <p:cNvPr id="23559" name="Picture 7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6588224" y="1896036"/>
              <a:ext cx="2356056" cy="4044947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</p:pic>
        <p:sp>
          <p:nvSpPr>
            <p:cNvPr id="23560" name="Прямоугольник 4"/>
            <p:cNvSpPr>
              <a:spLocks noChangeArrowheads="1"/>
            </p:cNvSpPr>
            <p:nvPr/>
          </p:nvSpPr>
          <p:spPr bwMode="auto">
            <a:xfrm>
              <a:off x="829283" y="1958048"/>
              <a:ext cx="5616748" cy="1785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 sz="2200" b="1">
                  <a:solidFill>
                    <a:srgbClr val="800000"/>
                  </a:solidFill>
                  <a:latin typeface="Times New Roman" pitchFamily="18" charset="0"/>
                </a:rPr>
                <a:t>Стекло плохо проводит тепло.</a:t>
              </a:r>
            </a:p>
            <a:p>
              <a:pPr eaLnBrk="1" hangingPunct="1"/>
              <a:r>
                <a:rPr lang="ru-RU" sz="2200" b="1">
                  <a:solidFill>
                    <a:srgbClr val="800000"/>
                  </a:solidFill>
                  <a:latin typeface="Times New Roman" pitchFamily="18" charset="0"/>
                </a:rPr>
                <a:t>Удельная теплоемкость</a:t>
              </a:r>
            </a:p>
            <a:p>
              <a:pPr eaLnBrk="1" hangingPunct="1"/>
              <a:r>
                <a:rPr lang="ru-RU" sz="2200" b="1">
                  <a:solidFill>
                    <a:srgbClr val="800000"/>
                  </a:solidFill>
                  <a:latin typeface="Times New Roman" pitchFamily="18" charset="0"/>
                </a:rPr>
                <a:t> лаб. стекла  840 Дж/кг * </a:t>
              </a:r>
              <a:r>
                <a:rPr lang="ru-RU" sz="2200" b="1" baseline="30000">
                  <a:solidFill>
                    <a:srgbClr val="800000"/>
                  </a:solidFill>
                  <a:latin typeface="Times New Roman" pitchFamily="18" charset="0"/>
                </a:rPr>
                <a:t>0</a:t>
              </a:r>
              <a:r>
                <a:rPr lang="ru-RU" sz="2200" b="1">
                  <a:solidFill>
                    <a:srgbClr val="800000"/>
                  </a:solidFill>
                  <a:latin typeface="Times New Roman" pitchFamily="18" charset="0"/>
                </a:rPr>
                <a:t>С.</a:t>
              </a:r>
            </a:p>
            <a:p>
              <a:pPr eaLnBrk="1" hangingPunct="1"/>
              <a:r>
                <a:rPr lang="ru-RU" sz="2200" b="1">
                  <a:solidFill>
                    <a:srgbClr val="800000"/>
                  </a:solidFill>
                  <a:latin typeface="Times New Roman" pitchFamily="18" charset="0"/>
                </a:rPr>
                <a:t>С повышением температуры</a:t>
              </a:r>
            </a:p>
            <a:p>
              <a:pPr eaLnBrk="1" hangingPunct="1"/>
              <a:r>
                <a:rPr lang="ru-RU" sz="2200" b="1">
                  <a:solidFill>
                    <a:srgbClr val="800000"/>
                  </a:solidFill>
                  <a:latin typeface="Times New Roman" pitchFamily="18" charset="0"/>
                </a:rPr>
                <a:t> теплопроводность стекол увеличивается. </a:t>
              </a:r>
            </a:p>
          </p:txBody>
        </p:sp>
        <p:pic>
          <p:nvPicPr>
            <p:cNvPr id="23561" name="Picture 8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8169671" y="6103640"/>
              <a:ext cx="974329" cy="74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Группа 1"/>
          <p:cNvGrpSpPr>
            <a:grpSpLocks/>
          </p:cNvGrpSpPr>
          <p:nvPr/>
        </p:nvGrpSpPr>
        <p:grpSpPr bwMode="auto">
          <a:xfrm>
            <a:off x="0" y="-242888"/>
            <a:ext cx="9144000" cy="7094538"/>
            <a:chOff x="0" y="-242888"/>
            <a:chExt cx="9144000" cy="7094538"/>
          </a:xfrm>
        </p:grpSpPr>
        <p:pic>
          <p:nvPicPr>
            <p:cNvPr id="24579" name="Рисунок 11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8316416" y="6207535"/>
              <a:ext cx="827584" cy="634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0" name="Picture 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79388" y="-242888"/>
              <a:ext cx="8724900" cy="1457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4581" name="Прямоугольник 2"/>
            <p:cNvSpPr>
              <a:spLocks noChangeArrowheads="1"/>
            </p:cNvSpPr>
            <p:nvPr/>
          </p:nvSpPr>
          <p:spPr bwMode="auto">
            <a:xfrm>
              <a:off x="468313" y="836613"/>
              <a:ext cx="5792787" cy="5632450"/>
            </a:xfrm>
            <a:prstGeom prst="rect">
              <a:avLst/>
            </a:prstGeom>
            <a:solidFill>
              <a:srgbClr val="FFFFCC">
                <a:alpha val="65097"/>
              </a:srgbClr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 sz="2000" b="1">
                  <a:solidFill>
                    <a:srgbClr val="800000"/>
                  </a:solidFill>
                  <a:latin typeface="Times New Roman" pitchFamily="18" charset="0"/>
                </a:rPr>
                <a:t>Когда неистовой свирепствуя борей                            </a:t>
              </a:r>
            </a:p>
            <a:p>
              <a:pPr eaLnBrk="1" hangingPunct="1"/>
              <a:r>
                <a:rPr lang="ru-RU" sz="2000" b="1">
                  <a:solidFill>
                    <a:srgbClr val="800000"/>
                  </a:solidFill>
                  <a:latin typeface="Times New Roman" pitchFamily="18" charset="0"/>
                </a:rPr>
                <a:t>Стисняет мразом нас в упругости своей,                  </a:t>
              </a:r>
            </a:p>
            <a:p>
              <a:pPr eaLnBrk="1" hangingPunct="1"/>
              <a:r>
                <a:rPr lang="ru-RU" sz="2000" b="1">
                  <a:solidFill>
                    <a:srgbClr val="800000"/>
                  </a:solidFill>
                  <a:latin typeface="Times New Roman" pitchFamily="18" charset="0"/>
                </a:rPr>
                <a:t>Великой не терпя и строгой перемены,                   </a:t>
              </a:r>
            </a:p>
            <a:p>
              <a:pPr eaLnBrk="1" hangingPunct="1"/>
              <a:r>
                <a:rPr lang="ru-RU" sz="2000" b="1">
                  <a:solidFill>
                    <a:srgbClr val="800000"/>
                  </a:solidFill>
                  <a:latin typeface="Times New Roman" pitchFamily="18" charset="0"/>
                </a:rPr>
                <a:t>Скрывает человек себя в толстые стены.                           </a:t>
              </a:r>
            </a:p>
            <a:p>
              <a:pPr eaLnBrk="1" hangingPunct="1"/>
              <a:r>
                <a:rPr lang="ru-RU" sz="2000" b="1">
                  <a:solidFill>
                    <a:srgbClr val="800000"/>
                  </a:solidFill>
                  <a:latin typeface="Times New Roman" pitchFamily="18" charset="0"/>
                </a:rPr>
                <a:t>Он был бы принужден без свету в них сидеть                 </a:t>
              </a:r>
            </a:p>
            <a:p>
              <a:pPr eaLnBrk="1" hangingPunct="1"/>
              <a:r>
                <a:rPr lang="ru-RU" sz="2000" b="1">
                  <a:solidFill>
                    <a:srgbClr val="800000"/>
                  </a:solidFill>
                  <a:latin typeface="Times New Roman" pitchFamily="18" charset="0"/>
                </a:rPr>
                <a:t>Или с дрожанием несносной хлад терпеть.                        </a:t>
              </a:r>
            </a:p>
            <a:p>
              <a:pPr eaLnBrk="1" hangingPunct="1"/>
              <a:r>
                <a:rPr lang="ru-RU" sz="2000" b="1">
                  <a:solidFill>
                    <a:srgbClr val="800000"/>
                  </a:solidFill>
                  <a:latin typeface="Times New Roman" pitchFamily="18" charset="0"/>
                </a:rPr>
                <a:t>Но солнечны лучи он сквозь Стекло впускает                   </a:t>
              </a:r>
            </a:p>
            <a:p>
              <a:pPr eaLnBrk="1" hangingPunct="1"/>
              <a:r>
                <a:rPr lang="ru-RU" sz="2000" b="1">
                  <a:solidFill>
                    <a:srgbClr val="800000"/>
                  </a:solidFill>
                  <a:latin typeface="Times New Roman" pitchFamily="18" charset="0"/>
                </a:rPr>
                <a:t>И лютость холода чрез то же отвращает.          </a:t>
              </a:r>
            </a:p>
            <a:p>
              <a:pPr eaLnBrk="1" hangingPunct="1"/>
              <a:r>
                <a:rPr lang="ru-RU" sz="2000" b="1">
                  <a:solidFill>
                    <a:srgbClr val="800000"/>
                  </a:solidFill>
                  <a:latin typeface="Times New Roman" pitchFamily="18" charset="0"/>
                </a:rPr>
                <a:t>Отворенному вдруг и запертому быть,                             </a:t>
              </a:r>
            </a:p>
            <a:p>
              <a:pPr eaLnBrk="1" hangingPunct="1"/>
              <a:r>
                <a:rPr lang="ru-RU" sz="2000" b="1">
                  <a:solidFill>
                    <a:srgbClr val="800000"/>
                  </a:solidFill>
                  <a:latin typeface="Times New Roman" pitchFamily="18" charset="0"/>
                </a:rPr>
                <a:t>Не то ли мы зовем, что чудеса творить?                        </a:t>
              </a:r>
            </a:p>
            <a:p>
              <a:pPr eaLnBrk="1" hangingPunct="1"/>
              <a:r>
                <a:rPr lang="ru-RU" sz="2000" b="1">
                  <a:solidFill>
                    <a:srgbClr val="800000"/>
                  </a:solidFill>
                  <a:latin typeface="Times New Roman" pitchFamily="18" charset="0"/>
                </a:rPr>
                <a:t>Потом как человек зимой стал безопасен,                        </a:t>
              </a:r>
            </a:p>
            <a:p>
              <a:pPr eaLnBrk="1" hangingPunct="1"/>
              <a:r>
                <a:rPr lang="ru-RU" sz="2000" b="1">
                  <a:solidFill>
                    <a:srgbClr val="800000"/>
                  </a:solidFill>
                  <a:latin typeface="Times New Roman" pitchFamily="18" charset="0"/>
                </a:rPr>
                <a:t>Еще притом желал, чтоб цвел всегда прекрасен                 </a:t>
              </a:r>
            </a:p>
            <a:p>
              <a:pPr eaLnBrk="1" hangingPunct="1"/>
              <a:r>
                <a:rPr lang="ru-RU" sz="2000" b="1">
                  <a:solidFill>
                    <a:srgbClr val="800000"/>
                  </a:solidFill>
                  <a:latin typeface="Times New Roman" pitchFamily="18" charset="0"/>
                </a:rPr>
                <a:t>И в северных странах в снегу зеленой сад;                  </a:t>
              </a:r>
            </a:p>
            <a:p>
              <a:pPr eaLnBrk="1" hangingPunct="1"/>
              <a:r>
                <a:rPr lang="ru-RU" sz="2000" b="1">
                  <a:solidFill>
                    <a:srgbClr val="800000"/>
                  </a:solidFill>
                  <a:latin typeface="Times New Roman" pitchFamily="18" charset="0"/>
                </a:rPr>
                <a:t>Цейлон бы посрамил, пренебрегая хлад.                         </a:t>
              </a:r>
            </a:p>
            <a:p>
              <a:pPr eaLnBrk="1" hangingPunct="1"/>
              <a:r>
                <a:rPr lang="ru-RU" sz="2000" b="1">
                  <a:solidFill>
                    <a:srgbClr val="800000"/>
                  </a:solidFill>
                  <a:latin typeface="Times New Roman" pitchFamily="18" charset="0"/>
                </a:rPr>
                <a:t>И удовольствовал он мысли прихотливы:                     </a:t>
              </a:r>
            </a:p>
            <a:p>
              <a:pPr eaLnBrk="1" hangingPunct="1"/>
              <a:r>
                <a:rPr lang="ru-RU" sz="2000" b="1">
                  <a:solidFill>
                    <a:srgbClr val="800000"/>
                  </a:solidFill>
                  <a:latin typeface="Times New Roman" pitchFamily="18" charset="0"/>
                </a:rPr>
                <a:t>Зимою за Стеклом цветы хранятся живы;                      </a:t>
              </a:r>
            </a:p>
            <a:p>
              <a:pPr eaLnBrk="1" hangingPunct="1"/>
              <a:r>
                <a:rPr lang="ru-RU" sz="2000" b="1">
                  <a:solidFill>
                    <a:srgbClr val="800000"/>
                  </a:solidFill>
                  <a:latin typeface="Times New Roman" pitchFamily="18" charset="0"/>
                </a:rPr>
                <a:t>Дают приятной дух, увеселяют взор                                    </a:t>
              </a:r>
            </a:p>
            <a:p>
              <a:pPr eaLnBrk="1" hangingPunct="1"/>
              <a:r>
                <a:rPr lang="ru-RU" sz="2000" b="1">
                  <a:solidFill>
                    <a:srgbClr val="800000"/>
                  </a:solidFill>
                  <a:latin typeface="Times New Roman" pitchFamily="18" charset="0"/>
                </a:rPr>
                <a:t>И вам, красавицы, хранят себя в убор.</a:t>
              </a:r>
            </a:p>
          </p:txBody>
        </p:sp>
        <p:pic>
          <p:nvPicPr>
            <p:cNvPr id="24582" name="Picture 4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6502638" y="3806684"/>
              <a:ext cx="2455625" cy="2032141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ffectLst/>
          </p:spPr>
        </p:pic>
        <p:pic>
          <p:nvPicPr>
            <p:cNvPr id="24583" name="Picture 6" descr="http://imgal.ru/usrfile/img/teplitsyi-tsvetov.jp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6502638" y="1339850"/>
              <a:ext cx="2401649" cy="1898240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4584" name="Рисунок 7"/>
            <p:cNvPicPr>
              <a:picLocks noChangeAspect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0" y="6207535"/>
              <a:ext cx="836547" cy="644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Группа 2"/>
          <p:cNvGrpSpPr>
            <a:grpSpLocks/>
          </p:cNvGrpSpPr>
          <p:nvPr/>
        </p:nvGrpSpPr>
        <p:grpSpPr bwMode="auto">
          <a:xfrm>
            <a:off x="26988" y="0"/>
            <a:ext cx="9066212" cy="6846888"/>
            <a:chOff x="26988" y="0"/>
            <a:chExt cx="9066684" cy="6847269"/>
          </a:xfrm>
        </p:grpSpPr>
        <p:pic>
          <p:nvPicPr>
            <p:cNvPr id="25603" name="Рисунок 7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7014" y="6099709"/>
              <a:ext cx="969133" cy="747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4" name="Picture 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6988" y="0"/>
              <a:ext cx="8724900" cy="1457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5605" name="Прямоугольник 2"/>
            <p:cNvSpPr>
              <a:spLocks noChangeArrowheads="1"/>
            </p:cNvSpPr>
            <p:nvPr/>
          </p:nvSpPr>
          <p:spPr bwMode="auto">
            <a:xfrm>
              <a:off x="387934" y="1998820"/>
              <a:ext cx="5441950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 sz="2400" b="1">
                  <a:solidFill>
                    <a:srgbClr val="800000"/>
                  </a:solidFill>
                  <a:latin typeface="Times New Roman" pitchFamily="18" charset="0"/>
                </a:rPr>
                <a:t>        Одинарное стекло пропускает 90% солнечных  лучей, сравнительно  неплохо удерживает тепло.</a:t>
              </a:r>
            </a:p>
          </p:txBody>
        </p:sp>
        <p:sp>
          <p:nvSpPr>
            <p:cNvPr id="25606" name="Прямоугольник 4"/>
            <p:cNvSpPr>
              <a:spLocks noChangeArrowheads="1"/>
            </p:cNvSpPr>
            <p:nvPr/>
          </p:nvSpPr>
          <p:spPr bwMode="auto">
            <a:xfrm>
              <a:off x="264903" y="3411245"/>
              <a:ext cx="5688013" cy="1570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 sz="2400" b="1">
                  <a:solidFill>
                    <a:srgbClr val="800000"/>
                  </a:solidFill>
                  <a:latin typeface="Times New Roman" pitchFamily="18" charset="0"/>
                </a:rPr>
                <a:t>       Назначение теплиц - поддержание           защищенного микроклимата для круглогодичного взращивания ценных культур.</a:t>
              </a:r>
              <a:r>
                <a:rPr lang="ru-RU" sz="2400">
                  <a:solidFill>
                    <a:srgbClr val="800000"/>
                  </a:solidFill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25607" name="Прямоугольник 8"/>
            <p:cNvSpPr>
              <a:spLocks noChangeArrowheads="1"/>
            </p:cNvSpPr>
            <p:nvPr/>
          </p:nvSpPr>
          <p:spPr bwMode="auto">
            <a:xfrm>
              <a:off x="365079" y="4999663"/>
              <a:ext cx="5575225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 sz="2400" b="1">
                  <a:solidFill>
                    <a:srgbClr val="0000FF"/>
                  </a:solidFill>
                  <a:latin typeface="Times New Roman" pitchFamily="18" charset="0"/>
                </a:rPr>
                <a:t>        </a:t>
              </a:r>
              <a:r>
                <a:rPr lang="ru-RU" sz="2400" b="1">
                  <a:solidFill>
                    <a:srgbClr val="800000"/>
                  </a:solidFill>
                  <a:latin typeface="Times New Roman" pitchFamily="18" charset="0"/>
                </a:rPr>
                <a:t>Плоский солнечный коллектор -  миниатюрная теплица, работающую              по принципу «парникового эффекта».</a:t>
              </a:r>
              <a:r>
                <a:rPr lang="ru-RU" sz="2400">
                  <a:solidFill>
                    <a:srgbClr val="800000"/>
                  </a:solidFill>
                  <a:latin typeface="Times New Roman" pitchFamily="18" charset="0"/>
                </a:rPr>
                <a:t> </a:t>
              </a:r>
            </a:p>
          </p:txBody>
        </p:sp>
        <p:pic>
          <p:nvPicPr>
            <p:cNvPr id="25608" name="Picture 4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6228334" y="2084522"/>
              <a:ext cx="2523554" cy="1601218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ffectLst/>
          </p:spPr>
        </p:pic>
        <p:pic>
          <p:nvPicPr>
            <p:cNvPr id="25609" name="Picture 5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6237944" y="4213352"/>
              <a:ext cx="2549152" cy="2039322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ffectLst/>
          </p:spPr>
        </p:pic>
        <p:pic>
          <p:nvPicPr>
            <p:cNvPr id="25610" name="Picture 6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8410104" y="6295081"/>
              <a:ext cx="683568" cy="523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5611" name="TextBox 1"/>
            <p:cNvSpPr txBox="1">
              <a:spLocks noChangeArrowheads="1"/>
            </p:cNvSpPr>
            <p:nvPr/>
          </p:nvSpPr>
          <p:spPr bwMode="auto">
            <a:xfrm>
              <a:off x="1495387" y="1113900"/>
              <a:ext cx="578810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 sz="3600" b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Теплопроводность стекла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Группа 3"/>
          <p:cNvGrpSpPr>
            <a:grpSpLocks/>
          </p:cNvGrpSpPr>
          <p:nvPr/>
        </p:nvGrpSpPr>
        <p:grpSpPr bwMode="auto">
          <a:xfrm>
            <a:off x="0" y="184150"/>
            <a:ext cx="9144000" cy="6673850"/>
            <a:chOff x="0" y="184528"/>
            <a:chExt cx="9144000" cy="6673472"/>
          </a:xfrm>
        </p:grpSpPr>
        <p:pic>
          <p:nvPicPr>
            <p:cNvPr id="8195" name="Рисунок 7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5300663"/>
              <a:ext cx="2019300" cy="1557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6" name="Рисунок 11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7583488" y="5661025"/>
              <a:ext cx="1560512" cy="1196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Прямоугольник 1"/>
            <p:cNvSpPr/>
            <p:nvPr/>
          </p:nvSpPr>
          <p:spPr>
            <a:xfrm>
              <a:off x="179388" y="1852896"/>
              <a:ext cx="8569325" cy="150804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tx2">
                      <a:lumMod val="75000"/>
                    </a:schemeClr>
                  </a:solidFill>
                  <a:latin typeface="+mn-lt"/>
                  <a:cs typeface="+mn-cs"/>
                </a:rPr>
                <a:t> </a:t>
              </a:r>
              <a:r>
                <a:rPr lang="ru-RU" sz="28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cs typeface="+mn-cs"/>
                </a:rPr>
                <a:t>«</a:t>
              </a:r>
              <a:r>
                <a:rPr lang="ru-RU" sz="3200" b="1" dirty="0">
                  <a:solidFill>
                    <a:schemeClr val="accent2">
                      <a:lumMod val="50000"/>
                    </a:schemeClr>
                  </a:solidFill>
                  <a:latin typeface="+mj-lt"/>
                  <a:cs typeface="Times New Roman" pitchFamily="18" charset="0"/>
                </a:rPr>
                <a:t>Физические свойства стекла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solidFill>
                    <a:schemeClr val="accent2">
                      <a:lumMod val="50000"/>
                    </a:schemeClr>
                  </a:solidFill>
                  <a:latin typeface="+mj-lt"/>
                  <a:cs typeface="Times New Roman" pitchFamily="18" charset="0"/>
                </a:rPr>
                <a:t>в литературном наследии  М. В. Ломоносова»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accent2">
                      <a:lumMod val="50000"/>
                    </a:schemeClr>
                  </a:solidFill>
                  <a:latin typeface="+mj-lt"/>
                  <a:cs typeface="Times New Roman" pitchFamily="18" charset="0"/>
                </a:rPr>
                <a:t>     (на примере поэмы «Письмо о пользе Стекла»)</a:t>
              </a: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539801" y="184528"/>
              <a:ext cx="8208912" cy="156966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ln w="11430">
                    <a:solidFill>
                      <a:srgbClr val="C00000"/>
                    </a:solidFill>
                  </a:ln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Бинарный урок обобщающего повторения с использованием ИКТ в 9 классе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ln w="11430">
                    <a:solidFill>
                      <a:srgbClr val="C00000"/>
                    </a:solidFill>
                  </a:ln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(физика + литература) по теме:</a:t>
              </a: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3501008"/>
              <a:ext cx="2399439" cy="309296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Группа 28"/>
          <p:cNvGrpSpPr>
            <a:grpSpLocks/>
          </p:cNvGrpSpPr>
          <p:nvPr/>
        </p:nvGrpSpPr>
        <p:grpSpPr bwMode="auto">
          <a:xfrm>
            <a:off x="49213" y="-177800"/>
            <a:ext cx="9094787" cy="7035800"/>
            <a:chOff x="49876" y="-178494"/>
            <a:chExt cx="9094124" cy="7036494"/>
          </a:xfrm>
        </p:grpSpPr>
        <p:pic>
          <p:nvPicPr>
            <p:cNvPr id="26627" name="Рисунок 7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9876" y="6330137"/>
              <a:ext cx="679129" cy="52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28" name="Picture 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94516" y="-178494"/>
              <a:ext cx="8724900" cy="1457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29" name="Прямоугольник 4"/>
            <p:cNvSpPr>
              <a:spLocks noChangeArrowheads="1"/>
            </p:cNvSpPr>
            <p:nvPr/>
          </p:nvSpPr>
          <p:spPr bwMode="auto">
            <a:xfrm>
              <a:off x="323850" y="3068638"/>
              <a:ext cx="5688013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 sz="2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26630" name="Прямоугольник 8"/>
            <p:cNvSpPr>
              <a:spLocks noChangeArrowheads="1"/>
            </p:cNvSpPr>
            <p:nvPr/>
          </p:nvSpPr>
          <p:spPr bwMode="auto">
            <a:xfrm>
              <a:off x="323850" y="4638675"/>
              <a:ext cx="583247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 sz="2400" b="1">
                  <a:solidFill>
                    <a:srgbClr val="0000FF"/>
                  </a:solidFill>
                  <a:latin typeface="Times New Roman" pitchFamily="18" charset="0"/>
                </a:rPr>
                <a:t>        </a:t>
              </a: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607" name="TextBox 10"/>
            <p:cNvSpPr txBox="1">
              <a:spLocks noChangeArrowheads="1"/>
            </p:cNvSpPr>
            <p:nvPr/>
          </p:nvSpPr>
          <p:spPr bwMode="auto">
            <a:xfrm>
              <a:off x="3626252" y="1070992"/>
              <a:ext cx="1582623" cy="646176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2">
                  <a:lumMod val="50000"/>
                </a:schemeClr>
              </a:solidFill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ru-RU" sz="3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Рифма</a:t>
              </a:r>
            </a:p>
          </p:txBody>
        </p:sp>
        <p:sp>
          <p:nvSpPr>
            <p:cNvPr id="25611" name="TextBox 15"/>
            <p:cNvSpPr txBox="1">
              <a:spLocks noChangeArrowheads="1"/>
            </p:cNvSpPr>
            <p:nvPr/>
          </p:nvSpPr>
          <p:spPr bwMode="auto">
            <a:xfrm>
              <a:off x="730863" y="1310728"/>
              <a:ext cx="2239800" cy="462009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2">
                  <a:lumMod val="50000"/>
                </a:schemeClr>
              </a:solidFill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ru-RU" sz="2400" b="1" dirty="0" smtClean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Перекрестная</a:t>
              </a:r>
            </a:p>
          </p:txBody>
        </p:sp>
        <p:sp>
          <p:nvSpPr>
            <p:cNvPr id="25612" name="TextBox 16"/>
            <p:cNvSpPr txBox="1">
              <a:spLocks noChangeArrowheads="1"/>
            </p:cNvSpPr>
            <p:nvPr/>
          </p:nvSpPr>
          <p:spPr bwMode="auto">
            <a:xfrm>
              <a:off x="3721495" y="2115670"/>
              <a:ext cx="1296893" cy="462008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2">
                  <a:lumMod val="50000"/>
                </a:schemeClr>
              </a:solidFill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ru-RU" sz="2400" b="1" dirty="0" smtClean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Парная</a:t>
              </a:r>
            </a:p>
          </p:txBody>
        </p:sp>
        <p:sp>
          <p:nvSpPr>
            <p:cNvPr id="25613" name="TextBox 17"/>
            <p:cNvSpPr txBox="1">
              <a:spLocks noChangeArrowheads="1"/>
            </p:cNvSpPr>
            <p:nvPr/>
          </p:nvSpPr>
          <p:spPr bwMode="auto">
            <a:xfrm>
              <a:off x="5866052" y="1318667"/>
              <a:ext cx="2447747" cy="462008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2">
                  <a:lumMod val="50000"/>
                </a:schemeClr>
              </a:solidFill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ru-RU" sz="2400" b="1" dirty="0" smtClean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Опоясывающая</a:t>
              </a:r>
            </a:p>
          </p:txBody>
        </p:sp>
        <p:sp>
          <p:nvSpPr>
            <p:cNvPr id="25614" name="Прямоугольник 19"/>
            <p:cNvSpPr>
              <a:spLocks noChangeArrowheads="1"/>
            </p:cNvSpPr>
            <p:nvPr/>
          </p:nvSpPr>
          <p:spPr bwMode="auto">
            <a:xfrm>
              <a:off x="299095" y="2653885"/>
              <a:ext cx="8521079" cy="2460868"/>
            </a:xfrm>
            <a:prstGeom prst="rect">
              <a:avLst/>
            </a:prstGeom>
            <a:solidFill>
              <a:srgbClr val="FFFFCC">
                <a:alpha val="65000"/>
              </a:srgbClr>
            </a:solidFill>
            <a:ln>
              <a:solidFill>
                <a:schemeClr val="accent2">
                  <a:lumMod val="50000"/>
                </a:schemeClr>
              </a:solidFill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just">
                <a:defRPr/>
              </a:pPr>
              <a:r>
                <a:rPr lang="ru-RU" b="1" dirty="0" smtClean="0">
                  <a:solidFill>
                    <a:srgbClr val="800000"/>
                  </a:solidFill>
                  <a:latin typeface="Times New Roman" panose="02020603050405020304" pitchFamily="18" charset="0"/>
                </a:rPr>
                <a:t>Когда неистовой свирепствуя бор</a:t>
              </a:r>
              <a:r>
                <a:rPr lang="ru-RU" b="1" u="sng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ей</a:t>
              </a:r>
              <a:r>
                <a:rPr lang="ru-RU" b="1" dirty="0" smtClean="0">
                  <a:solidFill>
                    <a:srgbClr val="800000"/>
                  </a:solidFill>
                  <a:latin typeface="Times New Roman" panose="02020603050405020304" pitchFamily="18" charset="0"/>
                </a:rPr>
                <a:t>                                      </a:t>
              </a:r>
              <a:endParaRPr lang="ru-RU" sz="1600" b="1" dirty="0" smtClean="0">
                <a:solidFill>
                  <a:srgbClr val="800000"/>
                </a:solidFill>
              </a:endParaRPr>
            </a:p>
            <a:p>
              <a:pPr algn="just">
                <a:defRPr/>
              </a:pPr>
              <a:r>
                <a:rPr lang="ru-RU" b="1" dirty="0" err="1" smtClean="0">
                  <a:solidFill>
                    <a:srgbClr val="800000"/>
                  </a:solidFill>
                  <a:latin typeface="Times New Roman" panose="02020603050405020304" pitchFamily="18" charset="0"/>
                </a:rPr>
                <a:t>Стисняет</a:t>
              </a:r>
              <a:r>
                <a:rPr lang="ru-RU" b="1" dirty="0" smtClean="0">
                  <a:solidFill>
                    <a:srgbClr val="8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ru-RU" b="1" dirty="0" err="1" smtClean="0">
                  <a:solidFill>
                    <a:srgbClr val="800000"/>
                  </a:solidFill>
                  <a:latin typeface="Times New Roman" panose="02020603050405020304" pitchFamily="18" charset="0"/>
                </a:rPr>
                <a:t>мразом</a:t>
              </a:r>
              <a:r>
                <a:rPr lang="ru-RU" b="1" dirty="0" smtClean="0">
                  <a:solidFill>
                    <a:srgbClr val="800000"/>
                  </a:solidFill>
                  <a:latin typeface="Times New Roman" panose="02020603050405020304" pitchFamily="18" charset="0"/>
                </a:rPr>
                <a:t> нас в упругости сво</a:t>
              </a:r>
              <a:r>
                <a:rPr lang="ru-RU" b="1" u="sng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ей</a:t>
              </a:r>
              <a:r>
                <a:rPr lang="ru-RU" b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,                                </a:t>
              </a:r>
              <a:endParaRPr lang="ru-RU" sz="1600" b="1" dirty="0" smtClean="0">
                <a:solidFill>
                  <a:srgbClr val="FF0000"/>
                </a:solidFill>
              </a:endParaRPr>
            </a:p>
            <a:p>
              <a:pPr algn="just">
                <a:defRPr/>
              </a:pPr>
              <a:r>
                <a:rPr lang="ru-RU" b="1" dirty="0" smtClean="0">
                  <a:solidFill>
                    <a:srgbClr val="800000"/>
                  </a:solidFill>
                  <a:latin typeface="Times New Roman" panose="02020603050405020304" pitchFamily="18" charset="0"/>
                </a:rPr>
                <a:t>Великой не терпя и строгой переме</a:t>
              </a:r>
              <a:r>
                <a:rPr lang="ru-RU" b="1" u="sng" dirty="0" smtClean="0">
                  <a:solidFill>
                    <a:srgbClr val="00B050"/>
                  </a:solidFill>
                  <a:latin typeface="Times New Roman" panose="02020603050405020304" pitchFamily="18" charset="0"/>
                </a:rPr>
                <a:t>ны</a:t>
              </a:r>
              <a:r>
                <a:rPr lang="ru-RU" b="1" dirty="0" smtClean="0">
                  <a:solidFill>
                    <a:srgbClr val="800000"/>
                  </a:solidFill>
                  <a:latin typeface="Times New Roman" panose="02020603050405020304" pitchFamily="18" charset="0"/>
                </a:rPr>
                <a:t>,                               </a:t>
              </a:r>
              <a:endParaRPr lang="ru-RU" sz="1600" b="1" dirty="0" smtClean="0">
                <a:solidFill>
                  <a:srgbClr val="800000"/>
                </a:solidFill>
              </a:endParaRPr>
            </a:p>
            <a:p>
              <a:pPr algn="just">
                <a:defRPr/>
              </a:pPr>
              <a:r>
                <a:rPr lang="ru-RU" b="1" dirty="0" smtClean="0">
                  <a:solidFill>
                    <a:srgbClr val="800000"/>
                  </a:solidFill>
                  <a:latin typeface="Times New Roman" panose="02020603050405020304" pitchFamily="18" charset="0"/>
                </a:rPr>
                <a:t>Скрывает человек себя в толстые сте</a:t>
              </a:r>
              <a:r>
                <a:rPr lang="ru-RU" b="1" u="sng" dirty="0" smtClean="0">
                  <a:solidFill>
                    <a:srgbClr val="00B050"/>
                  </a:solidFill>
                  <a:latin typeface="Times New Roman" panose="02020603050405020304" pitchFamily="18" charset="0"/>
                </a:rPr>
                <a:t>ны</a:t>
              </a:r>
              <a:r>
                <a:rPr lang="ru-RU" b="1" dirty="0" smtClean="0">
                  <a:solidFill>
                    <a:srgbClr val="800000"/>
                  </a:solidFill>
                  <a:latin typeface="Times New Roman" panose="02020603050405020304" pitchFamily="18" charset="0"/>
                </a:rPr>
                <a:t>.          </a:t>
              </a:r>
              <a:r>
                <a:rPr lang="ru-RU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аа</a:t>
              </a:r>
              <a:r>
                <a:rPr lang="ru-RU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</a:rPr>
                <a:t>вв</a:t>
              </a:r>
              <a:r>
                <a:rPr lang="ru-RU" b="1" dirty="0" smtClean="0">
                  <a:solidFill>
                    <a:srgbClr val="800000"/>
                  </a:solidFill>
                  <a:latin typeface="Times New Roman" panose="02020603050405020304" pitchFamily="18" charset="0"/>
                </a:rPr>
                <a:t>     </a:t>
              </a:r>
              <a:endParaRPr lang="ru-RU" sz="1600" b="1" dirty="0" smtClean="0">
                <a:solidFill>
                  <a:srgbClr val="800000"/>
                </a:solidFill>
              </a:endParaRPr>
            </a:p>
            <a:p>
              <a:pPr algn="just">
                <a:defRPr/>
              </a:pPr>
              <a:r>
                <a:rPr lang="ru-RU" b="1" dirty="0" smtClean="0">
                  <a:solidFill>
                    <a:srgbClr val="800000"/>
                  </a:solidFill>
                  <a:latin typeface="Times New Roman" panose="02020603050405020304" pitchFamily="18" charset="0"/>
                </a:rPr>
                <a:t>                          Он был бы принужден без свету в них сиде</a:t>
              </a:r>
              <a:r>
                <a:rPr lang="ru-RU" b="1" u="sng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ть </a:t>
              </a:r>
              <a:r>
                <a:rPr lang="ru-RU" b="1" dirty="0" smtClean="0">
                  <a:solidFill>
                    <a:srgbClr val="800000"/>
                  </a:solidFill>
                  <a:latin typeface="Times New Roman" panose="02020603050405020304" pitchFamily="18" charset="0"/>
                </a:rPr>
                <a:t>               </a:t>
              </a:r>
              <a:endParaRPr lang="ru-RU" sz="1600" b="1" dirty="0" smtClean="0">
                <a:solidFill>
                  <a:srgbClr val="800000"/>
                </a:solidFill>
              </a:endParaRPr>
            </a:p>
            <a:p>
              <a:pPr algn="just">
                <a:defRPr/>
              </a:pPr>
              <a:r>
                <a:rPr lang="ru-RU" b="1" dirty="0" smtClean="0">
                  <a:solidFill>
                    <a:srgbClr val="800000"/>
                  </a:solidFill>
                  <a:latin typeface="Times New Roman" panose="02020603050405020304" pitchFamily="18" charset="0"/>
                </a:rPr>
                <a:t>                           Или с дрожанием несносной хлад терпе</a:t>
              </a:r>
              <a:r>
                <a:rPr lang="ru-RU" b="1" u="sng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ть</a:t>
              </a:r>
              <a:r>
                <a:rPr lang="ru-RU" b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.                        </a:t>
              </a:r>
              <a:endParaRPr lang="ru-RU" sz="1600" b="1" dirty="0" smtClean="0">
                <a:solidFill>
                  <a:srgbClr val="FF0000"/>
                </a:solidFill>
              </a:endParaRPr>
            </a:p>
            <a:p>
              <a:pPr algn="just">
                <a:defRPr/>
              </a:pPr>
              <a:r>
                <a:rPr lang="ru-RU" b="1" dirty="0" smtClean="0">
                  <a:solidFill>
                    <a:srgbClr val="800000"/>
                  </a:solidFill>
                  <a:latin typeface="Times New Roman" panose="02020603050405020304" pitchFamily="18" charset="0"/>
                </a:rPr>
                <a:t>                           Но солнечны лучи он сквозь Стекло впуска</a:t>
              </a:r>
              <a:r>
                <a:rPr lang="ru-RU" b="1" u="sng" dirty="0" smtClean="0">
                  <a:solidFill>
                    <a:srgbClr val="00B050"/>
                  </a:solidFill>
                  <a:latin typeface="Times New Roman" panose="02020603050405020304" pitchFamily="18" charset="0"/>
                </a:rPr>
                <a:t>ет</a:t>
              </a:r>
              <a:r>
                <a:rPr lang="ru-RU" b="1" dirty="0" smtClean="0">
                  <a:solidFill>
                    <a:srgbClr val="800000"/>
                  </a:solidFill>
                  <a:latin typeface="Times New Roman" panose="02020603050405020304" pitchFamily="18" charset="0"/>
                </a:rPr>
                <a:t>                     </a:t>
              </a:r>
              <a:endParaRPr lang="ru-RU" sz="1600" b="1" dirty="0" smtClean="0">
                <a:solidFill>
                  <a:srgbClr val="800000"/>
                </a:solidFill>
              </a:endParaRPr>
            </a:p>
            <a:p>
              <a:pPr>
                <a:defRPr/>
              </a:pPr>
              <a:r>
                <a:rPr lang="ru-RU" b="1" dirty="0" smtClean="0">
                  <a:solidFill>
                    <a:srgbClr val="800000"/>
                  </a:solidFill>
                  <a:latin typeface="Times New Roman" panose="02020603050405020304" pitchFamily="18" charset="0"/>
                </a:rPr>
                <a:t>                           И лютость холода чрез то же отвраща</a:t>
              </a:r>
              <a:r>
                <a:rPr lang="ru-RU" b="1" u="sng" dirty="0" smtClean="0">
                  <a:solidFill>
                    <a:srgbClr val="00B050"/>
                  </a:solidFill>
                  <a:latin typeface="Times New Roman" panose="02020603050405020304" pitchFamily="18" charset="0"/>
                </a:rPr>
                <a:t>ет</a:t>
              </a:r>
              <a:r>
                <a:rPr lang="ru-RU" b="1" dirty="0" smtClean="0">
                  <a:solidFill>
                    <a:srgbClr val="00B050"/>
                  </a:solidFill>
                  <a:latin typeface="Times New Roman" panose="02020603050405020304" pitchFamily="18" charset="0"/>
                </a:rPr>
                <a:t>.     </a:t>
              </a:r>
              <a:r>
                <a:rPr lang="ru-RU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аа</a:t>
              </a:r>
              <a:r>
                <a:rPr lang="ru-RU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</a:rPr>
                <a:t>вв</a:t>
              </a:r>
              <a:r>
                <a:rPr lang="ru-RU" b="1" dirty="0" smtClean="0">
                  <a:solidFill>
                    <a:srgbClr val="800000"/>
                  </a:solidFill>
                  <a:latin typeface="Times New Roman" panose="02020603050405020304" pitchFamily="18" charset="0"/>
                </a:rPr>
                <a:t>     </a:t>
              </a:r>
              <a:r>
                <a:rPr lang="ru-RU" b="1" i="1" dirty="0" smtClean="0">
                  <a:solidFill>
                    <a:srgbClr val="800000"/>
                  </a:solidFill>
                  <a:latin typeface="Times New Roman" panose="02020603050405020304" pitchFamily="18" charset="0"/>
                </a:rPr>
                <a:t>Рифма парная</a:t>
              </a:r>
              <a:r>
                <a:rPr lang="ru-RU" i="1" dirty="0" smtClean="0">
                  <a:solidFill>
                    <a:prstClr val="black"/>
                  </a:solidFill>
                  <a:latin typeface="Times New Roman" panose="02020603050405020304" pitchFamily="18" charset="0"/>
                </a:rPr>
                <a:t>.</a:t>
              </a:r>
              <a:endParaRPr lang="ru-RU" sz="28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25615" name="Rectangle 2"/>
            <p:cNvSpPr>
              <a:spLocks noChangeArrowheads="1"/>
            </p:cNvSpPr>
            <p:nvPr/>
          </p:nvSpPr>
          <p:spPr bwMode="auto">
            <a:xfrm>
              <a:off x="1443599" y="5197311"/>
              <a:ext cx="7417846" cy="1632111"/>
            </a:xfrm>
            <a:prstGeom prst="rect">
              <a:avLst/>
            </a:prstGeom>
            <a:solidFill>
              <a:srgbClr val="FFFFCC">
                <a:alpha val="65000"/>
              </a:srgbClr>
            </a:solidFill>
            <a:ln>
              <a:solidFill>
                <a:schemeClr val="accent2">
                  <a:lumMod val="50000"/>
                </a:schemeClr>
              </a:solidFill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ru-RU" sz="2000" b="1" i="1" dirty="0" smtClean="0">
                  <a:solidFill>
                    <a:srgbClr val="8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1. М.В. Ломоносов, описывая физические свойства, доступным понятным для широкого круга читателей языком, показал его большую значимость для практического использования стекла в быту человека.</a:t>
              </a:r>
            </a:p>
            <a:p>
              <a:pPr>
                <a:defRPr/>
              </a:pPr>
              <a:r>
                <a:rPr lang="ru-RU" sz="2000" b="1" i="1" dirty="0" smtClean="0">
                  <a:solidFill>
                    <a:srgbClr val="8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2. Мир един.       </a:t>
              </a:r>
              <a:endParaRPr lang="ru-RU" sz="2000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37" name="Прямоугольник 21"/>
            <p:cNvSpPr>
              <a:spLocks noChangeArrowheads="1"/>
            </p:cNvSpPr>
            <p:nvPr/>
          </p:nvSpPr>
          <p:spPr bwMode="auto">
            <a:xfrm>
              <a:off x="127485" y="5342003"/>
              <a:ext cx="1368425" cy="52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 sz="2800" b="1">
                  <a:solidFill>
                    <a:srgbClr val="D00000"/>
                  </a:solidFill>
                  <a:latin typeface="Times New Roman" pitchFamily="18" charset="0"/>
                  <a:cs typeface="Times New Roman" pitchFamily="18" charset="0"/>
                </a:rPr>
                <a:t>Вывод:</a:t>
              </a:r>
            </a:p>
          </p:txBody>
        </p:sp>
        <p:cxnSp>
          <p:nvCxnSpPr>
            <p:cNvPr id="6" name="Прямая со стрелкой 5"/>
            <p:cNvCxnSpPr>
              <a:stCxn id="25607" idx="2"/>
            </p:cNvCxnSpPr>
            <p:nvPr/>
          </p:nvCxnSpPr>
          <p:spPr>
            <a:xfrm flipH="1">
              <a:off x="4407245" y="1717168"/>
              <a:ext cx="9524" cy="414379"/>
            </a:xfrm>
            <a:prstGeom prst="straightConnector1">
              <a:avLst/>
            </a:prstGeom>
            <a:ln w="571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>
              <a:stCxn id="25607" idx="1"/>
              <a:endCxn id="25611" idx="3"/>
            </p:cNvCxnSpPr>
            <p:nvPr/>
          </p:nvCxnSpPr>
          <p:spPr>
            <a:xfrm flipH="1">
              <a:off x="2970663" y="1394874"/>
              <a:ext cx="655589" cy="146064"/>
            </a:xfrm>
            <a:prstGeom prst="straightConnector1">
              <a:avLst/>
            </a:prstGeom>
            <a:ln w="571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>
              <a:endCxn id="25613" idx="1"/>
            </p:cNvCxnSpPr>
            <p:nvPr/>
          </p:nvCxnSpPr>
          <p:spPr>
            <a:xfrm>
              <a:off x="5208875" y="1393286"/>
              <a:ext cx="657177" cy="155590"/>
            </a:xfrm>
            <a:prstGeom prst="straightConnector1">
              <a:avLst/>
            </a:prstGeom>
            <a:ln w="571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641" name="Picture 6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8460432" y="6334185"/>
              <a:ext cx="683568" cy="523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Группа 3"/>
          <p:cNvGrpSpPr>
            <a:grpSpLocks/>
          </p:cNvGrpSpPr>
          <p:nvPr/>
        </p:nvGrpSpPr>
        <p:grpSpPr bwMode="auto">
          <a:xfrm>
            <a:off x="0" y="-15875"/>
            <a:ext cx="9166225" cy="6992938"/>
            <a:chOff x="0" y="-15952"/>
            <a:chExt cx="9166224" cy="699246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730500" y="1731767"/>
              <a:ext cx="3938588" cy="2873179"/>
            </a:xfrm>
            <a:prstGeom prst="rect">
              <a:avLst/>
            </a:prstGeom>
            <a:solidFill>
              <a:srgbClr val="FFFFCC">
                <a:alpha val="65000"/>
              </a:srgb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27652" name="Группа 1"/>
            <p:cNvGrpSpPr>
              <a:grpSpLocks/>
            </p:cNvGrpSpPr>
            <p:nvPr/>
          </p:nvGrpSpPr>
          <p:grpSpPr bwMode="auto">
            <a:xfrm>
              <a:off x="0" y="-15952"/>
              <a:ext cx="9166224" cy="6992462"/>
              <a:chOff x="-22224" y="-58262"/>
              <a:chExt cx="9166224" cy="6992462"/>
            </a:xfrm>
          </p:grpSpPr>
          <p:pic>
            <p:nvPicPr>
              <p:cNvPr id="27653" name="Рисунок 7"/>
              <p:cNvPicPr>
                <a:picLocks noChangeAspect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-22224" y="6002974"/>
                <a:ext cx="1208286" cy="931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54" name="Рисунок 11"/>
              <p:cNvPicPr>
                <a:picLocks noChangeAspect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8028384" y="6002974"/>
                <a:ext cx="1115616" cy="8550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55" name="Picture 2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153194" y="-58262"/>
                <a:ext cx="8718550" cy="1457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" name="Picture 5"/>
              <p:cNvPicPr>
                <a:picLocks noChangeAspect="1" noChangeArrowheads="1"/>
              </p:cNvPicPr>
              <p:nvPr/>
            </p:nvPicPr>
            <p:blipFill>
              <a:blip r:embed="rId6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3369" y="1229615"/>
                <a:ext cx="3960812" cy="1584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657" name="Picture 6"/>
              <p:cNvPicPr>
                <a:picLocks noChangeAspect="1" noChangeArrowheads="1"/>
              </p:cNvPicPr>
              <p:nvPr/>
            </p:nvPicPr>
            <p:blipFill>
              <a:blip r:embed="rId7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730754" y="2338150"/>
                <a:ext cx="3960812" cy="22240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7658" name="Picture 8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6782800" y="2438400"/>
                <a:ext cx="2212917" cy="1725658"/>
              </a:xfrm>
              <a:prstGeom prst="rect">
                <a:avLst/>
              </a:prstGeom>
              <a:noFill/>
              <a:ln w="28575">
                <a:solidFill>
                  <a:srgbClr val="800000"/>
                </a:solidFill>
                <a:miter lim="800000"/>
                <a:headEnd/>
                <a:tailEnd/>
              </a:ln>
              <a:effectLst/>
            </p:spPr>
          </p:pic>
          <p:pic>
            <p:nvPicPr>
              <p:cNvPr id="27659" name="Picture 9"/>
              <p:cNvPicPr>
                <a:picLocks noChangeAspect="1" noChangeArrowheads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>
                <a:off x="3419872" y="4766204"/>
                <a:ext cx="2983656" cy="1997828"/>
              </a:xfrm>
              <a:prstGeom prst="rect">
                <a:avLst/>
              </a:prstGeom>
              <a:noFill/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</p:spPr>
          </p:pic>
          <p:pic>
            <p:nvPicPr>
              <p:cNvPr id="27660" name="Picture 11"/>
              <p:cNvPicPr>
                <a:picLocks noChangeAspect="1" noChangeArrowheads="1"/>
              </p:cNvPicPr>
              <p:nvPr/>
            </p:nvPicPr>
            <p:blipFill>
              <a:blip r:embed="rId10" cstate="email"/>
              <a:srcRect/>
              <a:stretch>
                <a:fillRect/>
              </a:stretch>
            </p:blipFill>
            <p:spPr bwMode="auto">
              <a:xfrm>
                <a:off x="416832" y="2531475"/>
                <a:ext cx="2066965" cy="3106617"/>
              </a:xfrm>
              <a:prstGeom prst="rect">
                <a:avLst/>
              </a:prstGeom>
              <a:noFill/>
              <a:ln w="28575">
                <a:solidFill>
                  <a:srgbClr val="800000"/>
                </a:solidFill>
                <a:miter lim="800000"/>
                <a:headEnd/>
                <a:tailEnd/>
              </a:ln>
              <a:effectLst/>
            </p:spPr>
          </p:pic>
          <p:sp>
            <p:nvSpPr>
              <p:cNvPr id="27661" name="TextBox 2"/>
              <p:cNvSpPr txBox="1">
                <a:spLocks noChangeArrowheads="1"/>
              </p:cNvSpPr>
              <p:nvPr/>
            </p:nvSpPr>
            <p:spPr bwMode="auto">
              <a:xfrm>
                <a:off x="439588" y="981075"/>
                <a:ext cx="8588375" cy="708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ru-RU" sz="4000" b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Отражательная способность стекла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Группа 1"/>
          <p:cNvGrpSpPr>
            <a:grpSpLocks/>
          </p:cNvGrpSpPr>
          <p:nvPr/>
        </p:nvGrpSpPr>
        <p:grpSpPr bwMode="auto">
          <a:xfrm>
            <a:off x="-23813" y="0"/>
            <a:ext cx="9167813" cy="6743700"/>
            <a:chOff x="-23813" y="0"/>
            <a:chExt cx="9167813" cy="6743700"/>
          </a:xfrm>
        </p:grpSpPr>
        <p:pic>
          <p:nvPicPr>
            <p:cNvPr id="28675" name="Рисунок 7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23838" y="5589588"/>
              <a:ext cx="1498600" cy="1154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76" name="Рисунок 11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7885113" y="5780088"/>
              <a:ext cx="1258887" cy="963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77" name="Picture 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-23813" y="0"/>
              <a:ext cx="8718551" cy="1457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8678" name="Прямоугольник 1"/>
            <p:cNvSpPr>
              <a:spLocks noChangeArrowheads="1"/>
            </p:cNvSpPr>
            <p:nvPr/>
          </p:nvSpPr>
          <p:spPr bwMode="auto">
            <a:xfrm>
              <a:off x="685166" y="1325638"/>
              <a:ext cx="5768973" cy="4247317"/>
            </a:xfrm>
            <a:prstGeom prst="rect">
              <a:avLst/>
            </a:prstGeom>
            <a:solidFill>
              <a:srgbClr val="FFFFCC">
                <a:alpha val="65097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r>
                <a:rPr lang="ru-RU" sz="2000" b="1">
                  <a:solidFill>
                    <a:srgbClr val="800000"/>
                  </a:solidFill>
                  <a:latin typeface="Times New Roman" pitchFamily="18" charset="0"/>
                </a:rPr>
                <a:t>Прекрасной пол, о коль любезен вам наряд!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ru-RU" sz="2000" b="1">
                  <a:solidFill>
                    <a:srgbClr val="800000"/>
                  </a:solidFill>
                  <a:latin typeface="Times New Roman" pitchFamily="18" charset="0"/>
                </a:rPr>
                <a:t>Дабы прельстить лицом любовных суеверов,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ru-RU" sz="2000" b="1">
                  <a:solidFill>
                    <a:srgbClr val="800000"/>
                  </a:solidFill>
                  <a:latin typeface="Times New Roman" pitchFamily="18" charset="0"/>
                </a:rPr>
                <a:t>Какое множество вы знаете манеров;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ru-RU" sz="2000" b="1">
                  <a:solidFill>
                    <a:srgbClr val="800000"/>
                  </a:solidFill>
                  <a:latin typeface="Times New Roman" pitchFamily="18" charset="0"/>
                </a:rPr>
                <a:t>И коль искусны вы убор переменять,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ru-RU" sz="2000" b="1">
                  <a:solidFill>
                    <a:srgbClr val="800000"/>
                  </a:solidFill>
                  <a:latin typeface="Times New Roman" pitchFamily="18" charset="0"/>
                </a:rPr>
                <a:t>Чтоб в каждой день себе приятность нову дать.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ru-RU" sz="2000" b="1">
                  <a:solidFill>
                    <a:srgbClr val="800000"/>
                  </a:solidFill>
                  <a:latin typeface="Times New Roman" pitchFamily="18" charset="0"/>
                </a:rPr>
                <a:t>Но было б ваше всё старанье без успеху,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ru-RU" sz="2000" b="1">
                  <a:solidFill>
                    <a:srgbClr val="800000"/>
                  </a:solidFill>
                  <a:latin typeface="Times New Roman" pitchFamily="18" charset="0"/>
                </a:rPr>
                <a:t>Наряды ваши бы достойны были смеху,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ru-RU" sz="2000" b="1">
                  <a:solidFill>
                    <a:srgbClr val="800000"/>
                  </a:solidFill>
                  <a:latin typeface="Times New Roman" pitchFamily="18" charset="0"/>
                </a:rPr>
                <a:t>Когда б вы в зеркале не видели себя.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ru-RU" sz="2000" b="1">
                  <a:solidFill>
                    <a:srgbClr val="800000"/>
                  </a:solidFill>
                  <a:latin typeface="Times New Roman" pitchFamily="18" charset="0"/>
                </a:rPr>
                <a:t>Вы вдвое пригожи, Стекло употребя.</a:t>
              </a:r>
            </a:p>
          </p:txBody>
        </p:sp>
        <p:pic>
          <p:nvPicPr>
            <p:cNvPr id="2" name="Picture 9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9100" y="1363596"/>
              <a:ext cx="2232025" cy="3168650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ffectLst>
              <a:glow rad="63500">
                <a:srgbClr val="800000">
                  <a:alpha val="40000"/>
                </a:srgb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6631" name="Picture 10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2178" y="4748063"/>
              <a:ext cx="1598572" cy="1995637"/>
            </a:xfrm>
            <a:prstGeom prst="rect">
              <a:avLst/>
            </a:prstGeom>
            <a:noFill/>
            <a:ln w="19050">
              <a:solidFill>
                <a:srgbClr val="800000"/>
              </a:solidFill>
              <a:miter lim="800000"/>
              <a:headEnd/>
              <a:tailEnd/>
            </a:ln>
            <a:effectLst>
              <a:glow rad="63500">
                <a:srgbClr val="800000">
                  <a:alpha val="40000"/>
                </a:srgb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Группа 3"/>
          <p:cNvGrpSpPr>
            <a:grpSpLocks/>
          </p:cNvGrpSpPr>
          <p:nvPr/>
        </p:nvGrpSpPr>
        <p:grpSpPr bwMode="auto">
          <a:xfrm>
            <a:off x="19050" y="-133350"/>
            <a:ext cx="9124950" cy="6935788"/>
            <a:chOff x="19050" y="-133945"/>
            <a:chExt cx="9124950" cy="6936224"/>
          </a:xfrm>
        </p:grpSpPr>
        <p:pic>
          <p:nvPicPr>
            <p:cNvPr id="29699" name="Рисунок 7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9050" y="5949279"/>
              <a:ext cx="1067845" cy="822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0" name="Рисунок 11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8122758" y="6020006"/>
              <a:ext cx="1021242" cy="782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1" name="Picture 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46749" y="-133945"/>
              <a:ext cx="8718550" cy="1457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702" name="Picture 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665175" y="4334907"/>
              <a:ext cx="2592288" cy="2126083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ffectLst/>
          </p:spPr>
        </p:pic>
        <p:pic>
          <p:nvPicPr>
            <p:cNvPr id="29703" name="Picture 9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1952614" y="2287181"/>
              <a:ext cx="4616450" cy="1397000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</p:pic>
        <p:pic>
          <p:nvPicPr>
            <p:cNvPr id="23562" name="Picture 10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5437" y="2026745"/>
              <a:ext cx="2312987" cy="1914525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ffectLst>
              <a:glow rad="63500">
                <a:srgbClr val="800000">
                  <a:alpha val="40000"/>
                </a:srgb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7656" name="Picture 11"/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114488" y="2379809"/>
              <a:ext cx="1691753" cy="12083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glow rad="63500">
                <a:srgbClr val="800000">
                  <a:alpha val="40000"/>
                </a:srgb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538663" y="4484383"/>
              <a:ext cx="4175125" cy="181621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ru-RU" sz="2800" b="1" dirty="0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</a:rPr>
                <a:t>Изображение предмета:</a:t>
              </a:r>
            </a:p>
            <a:p>
              <a:pPr marL="342900" indent="-342900" eaLnBrk="1" hangingPunct="1">
                <a:buFontTx/>
                <a:buChar char="-"/>
                <a:defRPr/>
              </a:pPr>
              <a:r>
                <a:rPr lang="ru-RU" sz="2800" b="1" dirty="0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</a:rPr>
                <a:t>мнимое;</a:t>
              </a:r>
            </a:p>
            <a:p>
              <a:pPr marL="342900" indent="-342900" eaLnBrk="1" hangingPunct="1">
                <a:buFontTx/>
                <a:buChar char="-"/>
                <a:defRPr/>
              </a:pPr>
              <a:r>
                <a:rPr lang="ru-RU" sz="2800" b="1" dirty="0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</a:rPr>
                <a:t>прямое;</a:t>
              </a:r>
            </a:p>
            <a:p>
              <a:pPr marL="342900" indent="-342900" eaLnBrk="1" hangingPunct="1">
                <a:buFontTx/>
                <a:buChar char="-"/>
                <a:defRPr/>
              </a:pPr>
              <a:r>
                <a:rPr lang="ru-RU" sz="2800" b="1" dirty="0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</a:rPr>
                <a:t>Г=1.</a:t>
              </a:r>
            </a:p>
          </p:txBody>
        </p:sp>
        <p:sp>
          <p:nvSpPr>
            <p:cNvPr id="29707" name="TextBox 2"/>
            <p:cNvSpPr txBox="1">
              <a:spLocks noChangeArrowheads="1"/>
            </p:cNvSpPr>
            <p:nvPr/>
          </p:nvSpPr>
          <p:spPr bwMode="auto">
            <a:xfrm>
              <a:off x="222829" y="1016345"/>
              <a:ext cx="8490851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sz="4000" b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Отражательная способность стекла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Группа 8"/>
          <p:cNvGrpSpPr>
            <a:grpSpLocks/>
          </p:cNvGrpSpPr>
          <p:nvPr/>
        </p:nvGrpSpPr>
        <p:grpSpPr bwMode="auto">
          <a:xfrm>
            <a:off x="19050" y="-171450"/>
            <a:ext cx="9110663" cy="6996113"/>
            <a:chOff x="19050" y="-171450"/>
            <a:chExt cx="9110663" cy="6995954"/>
          </a:xfrm>
        </p:grpSpPr>
        <p:pic>
          <p:nvPicPr>
            <p:cNvPr id="30723" name="Рисунок 7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9050" y="6038850"/>
              <a:ext cx="952500" cy="733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4" name="Рисунок 11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8243888" y="6042025"/>
              <a:ext cx="885825" cy="677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5" name="Picture 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9050" y="-171450"/>
              <a:ext cx="8718550" cy="1457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26" name="Rectangle 1"/>
            <p:cNvSpPr>
              <a:spLocks noChangeArrowheads="1"/>
            </p:cNvSpPr>
            <p:nvPr/>
          </p:nvSpPr>
          <p:spPr bwMode="auto">
            <a:xfrm>
              <a:off x="1476375" y="977613"/>
              <a:ext cx="626427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ru-RU" sz="3200" b="1">
                  <a:solidFill>
                    <a:srgbClr val="C0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Жанрово-стилевая реформа</a:t>
              </a:r>
            </a:p>
          </p:txBody>
        </p:sp>
        <p:sp>
          <p:nvSpPr>
            <p:cNvPr id="29702" name="Rectangle 2"/>
            <p:cNvSpPr>
              <a:spLocks noChangeArrowheads="1"/>
            </p:cNvSpPr>
            <p:nvPr/>
          </p:nvSpPr>
          <p:spPr bwMode="auto">
            <a:xfrm>
              <a:off x="3757613" y="1808118"/>
              <a:ext cx="2028825" cy="522275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2">
                  <a:lumMod val="50000"/>
                </a:schemeClr>
              </a:solidFill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ru-RU" sz="2800" b="1" dirty="0" smtClean="0">
                  <a:solidFill>
                    <a:srgbClr val="8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«ШТИЛИ»</a:t>
              </a:r>
              <a:endParaRPr lang="ru-RU" sz="2800" dirty="0" smtClean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9703" name="Rectangle 3"/>
            <p:cNvSpPr>
              <a:spLocks noChangeArrowheads="1"/>
            </p:cNvSpPr>
            <p:nvPr/>
          </p:nvSpPr>
          <p:spPr bwMode="auto">
            <a:xfrm>
              <a:off x="180975" y="2852669"/>
              <a:ext cx="2879725" cy="3108254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2">
                  <a:lumMod val="50000"/>
                </a:schemeClr>
              </a:solidFill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ru-RU" sz="2800" b="1" dirty="0" smtClean="0">
                  <a:solidFill>
                    <a:srgbClr val="8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ВЫСОКИЙ</a:t>
              </a:r>
              <a:endParaRPr lang="ru-RU" sz="2800" dirty="0" smtClean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endParaRPr lang="ru-RU" sz="2800" b="1" i="1" dirty="0" smtClean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ru-RU" sz="2800" b="1" i="1" dirty="0" smtClean="0">
                  <a:solidFill>
                    <a:srgbClr val="8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Героические поэмы, оды, речи о важных мероприятиях.</a:t>
              </a:r>
            </a:p>
            <a:p>
              <a:pPr algn="ctr">
                <a:defRPr/>
              </a:pPr>
              <a:endParaRPr lang="ru-RU" sz="2800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704" name="Rectangle 4"/>
            <p:cNvSpPr>
              <a:spLocks noChangeArrowheads="1"/>
            </p:cNvSpPr>
            <p:nvPr/>
          </p:nvSpPr>
          <p:spPr bwMode="auto">
            <a:xfrm>
              <a:off x="3403600" y="2854256"/>
              <a:ext cx="2735263" cy="3970248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2">
                  <a:lumMod val="50000"/>
                </a:schemeClr>
              </a:solidFill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ru-RU" sz="2800" b="1" dirty="0" smtClean="0">
                  <a:solidFill>
                    <a:srgbClr val="8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СРЕДНИЙ</a:t>
              </a:r>
              <a:endParaRPr lang="ru-RU" sz="2800" dirty="0" smtClean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endParaRPr lang="ru-RU" sz="2800" b="1" i="1" dirty="0" smtClean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ru-RU" sz="2800" b="1" i="1" dirty="0" smtClean="0">
                  <a:solidFill>
                    <a:srgbClr val="8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Сатиры, научные сочинения, стихотворные послания друзьям.</a:t>
              </a:r>
            </a:p>
            <a:p>
              <a:pPr algn="ctr">
                <a:defRPr/>
              </a:pPr>
              <a:endParaRPr lang="ru-RU" sz="2800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705" name="Rectangle 5"/>
            <p:cNvSpPr>
              <a:spLocks noChangeArrowheads="1"/>
            </p:cNvSpPr>
            <p:nvPr/>
          </p:nvSpPr>
          <p:spPr bwMode="auto">
            <a:xfrm>
              <a:off x="6483350" y="2852669"/>
              <a:ext cx="2303463" cy="2678051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2">
                  <a:lumMod val="50000"/>
                </a:schemeClr>
              </a:solidFill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ru-RU" sz="2800" b="1" dirty="0" smtClean="0">
                  <a:solidFill>
                    <a:srgbClr val="8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НИЗКИЙ</a:t>
              </a:r>
              <a:endParaRPr lang="ru-RU" sz="2800" dirty="0" smtClean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endParaRPr lang="ru-RU" sz="2800" b="1" i="1" dirty="0" smtClean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ru-RU" sz="2800" b="1" i="1" dirty="0" smtClean="0">
                  <a:solidFill>
                    <a:srgbClr val="8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Комедии, песни, басни, эпиграммы.</a:t>
              </a:r>
            </a:p>
            <a:p>
              <a:pPr algn="ctr">
                <a:defRPr/>
              </a:pPr>
              <a:endParaRPr lang="ru-RU" sz="2800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" name="Прямая со стрелкой 2"/>
            <p:cNvCxnSpPr>
              <a:stCxn id="29702" idx="2"/>
              <a:endCxn id="29704" idx="0"/>
            </p:cNvCxnSpPr>
            <p:nvPr/>
          </p:nvCxnSpPr>
          <p:spPr>
            <a:xfrm>
              <a:off x="4772025" y="2330393"/>
              <a:ext cx="0" cy="523863"/>
            </a:xfrm>
            <a:prstGeom prst="straightConnector1">
              <a:avLst/>
            </a:prstGeom>
            <a:ln w="571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 стрелкой 4"/>
            <p:cNvCxnSpPr>
              <a:stCxn id="29702" idx="1"/>
              <a:endCxn id="29703" idx="0"/>
            </p:cNvCxnSpPr>
            <p:nvPr/>
          </p:nvCxnSpPr>
          <p:spPr>
            <a:xfrm flipH="1">
              <a:off x="1620838" y="2070049"/>
              <a:ext cx="2136775" cy="782620"/>
            </a:xfrm>
            <a:prstGeom prst="straightConnector1">
              <a:avLst/>
            </a:prstGeom>
            <a:ln w="571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 стрелкой 6"/>
            <p:cNvCxnSpPr>
              <a:stCxn id="29702" idx="3"/>
              <a:endCxn id="29705" idx="0"/>
            </p:cNvCxnSpPr>
            <p:nvPr/>
          </p:nvCxnSpPr>
          <p:spPr>
            <a:xfrm>
              <a:off x="5786438" y="2070049"/>
              <a:ext cx="1849437" cy="782620"/>
            </a:xfrm>
            <a:prstGeom prst="straightConnector1">
              <a:avLst/>
            </a:prstGeom>
            <a:ln w="571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Группа 11"/>
          <p:cNvGrpSpPr>
            <a:grpSpLocks/>
          </p:cNvGrpSpPr>
          <p:nvPr/>
        </p:nvGrpSpPr>
        <p:grpSpPr bwMode="auto">
          <a:xfrm>
            <a:off x="-22225" y="-171450"/>
            <a:ext cx="9166225" cy="7105650"/>
            <a:chOff x="-22225" y="-171400"/>
            <a:chExt cx="9166225" cy="7105600"/>
          </a:xfrm>
        </p:grpSpPr>
        <p:pic>
          <p:nvPicPr>
            <p:cNvPr id="31747" name="Рисунок 7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22225" y="6057266"/>
              <a:ext cx="1137841" cy="876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48" name="Picture 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51520" y="-171400"/>
              <a:ext cx="8718550" cy="1457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49" name="Прямоугольник 1"/>
            <p:cNvSpPr>
              <a:spLocks noChangeArrowheads="1"/>
            </p:cNvSpPr>
            <p:nvPr/>
          </p:nvSpPr>
          <p:spPr bwMode="auto">
            <a:xfrm>
              <a:off x="1115616" y="1047679"/>
              <a:ext cx="660195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 b="1">
                  <a:solidFill>
                    <a:srgbClr val="C0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Жанровое своеобразие послания</a:t>
              </a:r>
            </a:p>
          </p:txBody>
        </p:sp>
        <p:sp>
          <p:nvSpPr>
            <p:cNvPr id="31750" name="TextBox 2"/>
            <p:cNvSpPr txBox="1">
              <a:spLocks noChangeArrowheads="1"/>
            </p:cNvSpPr>
            <p:nvPr/>
          </p:nvSpPr>
          <p:spPr bwMode="auto">
            <a:xfrm>
              <a:off x="1122344" y="1857050"/>
              <a:ext cx="592527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285750" indent="-285750">
                <a:buFont typeface="Wingdings" pitchFamily="2" charset="2"/>
                <a:buChar char="v"/>
              </a:pPr>
              <a:r>
                <a:rPr lang="ru-RU" sz="2800" b="1">
                  <a:solidFill>
                    <a:srgbClr val="800000"/>
                  </a:solidFill>
                </a:rPr>
                <a:t> Интонациями торжественной оды</a:t>
              </a:r>
            </a:p>
          </p:txBody>
        </p:sp>
        <p:sp>
          <p:nvSpPr>
            <p:cNvPr id="31751" name="TextBox 4"/>
            <p:cNvSpPr txBox="1">
              <a:spLocks noChangeArrowheads="1"/>
            </p:cNvSpPr>
            <p:nvPr/>
          </p:nvSpPr>
          <p:spPr bwMode="auto">
            <a:xfrm>
              <a:off x="1182128" y="2515932"/>
              <a:ext cx="451424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285750" indent="-285750">
                <a:buFont typeface="Wingdings" pitchFamily="2" charset="2"/>
                <a:buChar char="v"/>
              </a:pPr>
              <a:r>
                <a:rPr lang="ru-RU" sz="2800" b="1">
                  <a:solidFill>
                    <a:srgbClr val="800000"/>
                  </a:solidFill>
                </a:rPr>
                <a:t> Анакреонтические темы </a:t>
              </a:r>
            </a:p>
          </p:txBody>
        </p:sp>
        <p:sp>
          <p:nvSpPr>
            <p:cNvPr id="31752" name="TextBox 5"/>
            <p:cNvSpPr txBox="1">
              <a:spLocks noChangeArrowheads="1"/>
            </p:cNvSpPr>
            <p:nvPr/>
          </p:nvSpPr>
          <p:spPr bwMode="auto">
            <a:xfrm>
              <a:off x="1122344" y="3189641"/>
              <a:ext cx="707039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285750" indent="-285750">
                <a:buFont typeface="Wingdings" pitchFamily="2" charset="2"/>
                <a:buChar char="v"/>
              </a:pPr>
              <a:r>
                <a:rPr lang="ru-RU" sz="2800" b="1">
                  <a:solidFill>
                    <a:srgbClr val="800000"/>
                  </a:solidFill>
                </a:rPr>
                <a:t> Сатирические обличительные интонации</a:t>
              </a:r>
            </a:p>
          </p:txBody>
        </p:sp>
        <p:sp>
          <p:nvSpPr>
            <p:cNvPr id="31753" name="TextBox 6"/>
            <p:cNvSpPr txBox="1">
              <a:spLocks noChangeArrowheads="1"/>
            </p:cNvSpPr>
            <p:nvPr/>
          </p:nvSpPr>
          <p:spPr bwMode="auto">
            <a:xfrm>
              <a:off x="1182128" y="3863350"/>
              <a:ext cx="503657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285750" indent="-285750">
                <a:buFont typeface="Wingdings" pitchFamily="2" charset="2"/>
                <a:buChar char="v"/>
              </a:pPr>
              <a:r>
                <a:rPr lang="ru-RU" sz="2800" b="1">
                  <a:solidFill>
                    <a:srgbClr val="800000"/>
                  </a:solidFill>
                </a:rPr>
                <a:t> Сближение с духовной одой</a:t>
              </a:r>
            </a:p>
          </p:txBody>
        </p:sp>
        <p:sp>
          <p:nvSpPr>
            <p:cNvPr id="31754" name="TextBox 8"/>
            <p:cNvSpPr txBox="1">
              <a:spLocks noChangeArrowheads="1"/>
            </p:cNvSpPr>
            <p:nvPr/>
          </p:nvSpPr>
          <p:spPr bwMode="auto">
            <a:xfrm>
              <a:off x="432544" y="4666956"/>
              <a:ext cx="136614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sz="2800" b="1">
                  <a:solidFill>
                    <a:srgbClr val="D00000"/>
                  </a:solidFill>
                  <a:latin typeface="Times New Roman" pitchFamily="18" charset="0"/>
                  <a:cs typeface="Times New Roman" pitchFamily="18" charset="0"/>
                </a:rPr>
                <a:t>Вывод: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11338" y="4657741"/>
              <a:ext cx="6950075" cy="1816087"/>
            </a:xfrm>
            <a:prstGeom prst="rect">
              <a:avLst/>
            </a:prstGeom>
            <a:solidFill>
              <a:srgbClr val="FFFFCC">
                <a:alpha val="65000"/>
              </a:srgbClr>
            </a:solidFill>
            <a:ln>
              <a:solidFill>
                <a:schemeClr val="accent2">
                  <a:lumMod val="50000"/>
                </a:schemeClr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800" b="1" i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В своем высшем содержании «Письмо о пользе стекла» становится моделью взаимоотношений литературы и жизни.</a:t>
              </a:r>
            </a:p>
            <a:p>
              <a:pPr>
                <a:defRPr/>
              </a:pPr>
              <a:r>
                <a:rPr lang="ru-RU" sz="2800" b="1" i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Мир един.</a:t>
              </a:r>
            </a:p>
          </p:txBody>
        </p:sp>
        <p:pic>
          <p:nvPicPr>
            <p:cNvPr id="31756" name="Рисунок 11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8206907" y="6139797"/>
              <a:ext cx="937093" cy="718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Группа 1"/>
          <p:cNvGrpSpPr>
            <a:grpSpLocks/>
          </p:cNvGrpSpPr>
          <p:nvPr/>
        </p:nvGrpSpPr>
        <p:grpSpPr bwMode="auto">
          <a:xfrm>
            <a:off x="-46038" y="-80963"/>
            <a:ext cx="9190038" cy="6938963"/>
            <a:chOff x="-45848" y="-80962"/>
            <a:chExt cx="9189848" cy="6938962"/>
          </a:xfrm>
        </p:grpSpPr>
        <p:pic>
          <p:nvPicPr>
            <p:cNvPr id="32771" name="Рисунок 11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8316416" y="6189182"/>
              <a:ext cx="827584" cy="634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2" name="Picture 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90500" y="-80962"/>
              <a:ext cx="8724900" cy="1457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2773" name="TextBox 1"/>
            <p:cNvSpPr txBox="1">
              <a:spLocks noChangeArrowheads="1"/>
            </p:cNvSpPr>
            <p:nvPr/>
          </p:nvSpPr>
          <p:spPr bwMode="auto">
            <a:xfrm>
              <a:off x="190500" y="981075"/>
              <a:ext cx="89535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 sz="4000" b="1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</a:rPr>
                <a:t>Способность стекла преломлять свет</a:t>
              </a:r>
            </a:p>
          </p:txBody>
        </p:sp>
        <p:sp>
          <p:nvSpPr>
            <p:cNvPr id="32774" name="Прямоугольник 2"/>
            <p:cNvSpPr>
              <a:spLocks noChangeArrowheads="1"/>
            </p:cNvSpPr>
            <p:nvPr/>
          </p:nvSpPr>
          <p:spPr bwMode="auto">
            <a:xfrm>
              <a:off x="2916238" y="1689100"/>
              <a:ext cx="381635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4000" b="1">
                  <a:solidFill>
                    <a:srgbClr val="FF0000"/>
                  </a:solidFill>
                </a:rPr>
                <a:t>sin </a:t>
              </a:r>
              <a:r>
                <a:rPr lang="el-GR" sz="4000" b="1">
                  <a:solidFill>
                    <a:srgbClr val="FF0000"/>
                  </a:solidFill>
                </a:rPr>
                <a:t>α / </a:t>
              </a:r>
              <a:r>
                <a:rPr lang="en-US" sz="4000" b="1">
                  <a:solidFill>
                    <a:srgbClr val="FF0000"/>
                  </a:solidFill>
                </a:rPr>
                <a:t>sin </a:t>
              </a:r>
              <a:r>
                <a:rPr lang="el-GR" sz="4000" b="1">
                  <a:solidFill>
                    <a:srgbClr val="FF0000"/>
                  </a:solidFill>
                </a:rPr>
                <a:t>β = </a:t>
              </a:r>
              <a:r>
                <a:rPr lang="en-US" sz="4000" b="1">
                  <a:solidFill>
                    <a:srgbClr val="FF0000"/>
                  </a:solidFill>
                </a:rPr>
                <a:t>n</a:t>
              </a:r>
            </a:p>
          </p:txBody>
        </p:sp>
        <p:pic>
          <p:nvPicPr>
            <p:cNvPr id="32775" name="Picture 5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36925" y="2590800"/>
              <a:ext cx="2660650" cy="3563938"/>
            </a:xfrm>
            <a:prstGeom prst="rect">
              <a:avLst/>
            </a:prstGeom>
            <a:solidFill>
              <a:srgbClr val="FFFFCC">
                <a:alpha val="65097"/>
              </a:srgbClr>
            </a:solidFill>
            <a:ln w="2857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32776" name="Picture 6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6526213" y="5157192"/>
              <a:ext cx="1301995" cy="1478558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ffectLst/>
          </p:spPr>
        </p:pic>
        <p:pic>
          <p:nvPicPr>
            <p:cNvPr id="32777" name="Picture 7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638235" y="4869160"/>
              <a:ext cx="2228686" cy="1482998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ffectLst/>
          </p:spPr>
        </p:pic>
        <p:pic>
          <p:nvPicPr>
            <p:cNvPr id="32778" name="Picture 8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792852" y="2179333"/>
              <a:ext cx="1521035" cy="2311127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ffectLst/>
          </p:spPr>
        </p:pic>
        <p:pic>
          <p:nvPicPr>
            <p:cNvPr id="32779" name="Picture 9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6902106" y="2375582"/>
              <a:ext cx="1852204" cy="2146300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ffectLst/>
          </p:spPr>
        </p:pic>
        <p:pic>
          <p:nvPicPr>
            <p:cNvPr id="32780" name="Picture 10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-45848" y="6154738"/>
              <a:ext cx="910961" cy="703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Группа 1"/>
          <p:cNvGrpSpPr>
            <a:grpSpLocks/>
          </p:cNvGrpSpPr>
          <p:nvPr/>
        </p:nvGrpSpPr>
        <p:grpSpPr bwMode="auto">
          <a:xfrm>
            <a:off x="-22225" y="-71438"/>
            <a:ext cx="9170988" cy="6929438"/>
            <a:chOff x="-22224" y="-71438"/>
            <a:chExt cx="9170869" cy="6929438"/>
          </a:xfrm>
        </p:grpSpPr>
        <p:pic>
          <p:nvPicPr>
            <p:cNvPr id="33795" name="Рисунок 7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22224" y="6280150"/>
              <a:ext cx="749706" cy="57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796" name="Рисунок 11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8362906" y="6239333"/>
              <a:ext cx="785739" cy="60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797" name="Picture 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-22224" y="-71438"/>
              <a:ext cx="8718550" cy="1351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3798" name="Прямоугольник 1"/>
            <p:cNvSpPr>
              <a:spLocks noChangeArrowheads="1"/>
            </p:cNvSpPr>
            <p:nvPr/>
          </p:nvSpPr>
          <p:spPr bwMode="auto">
            <a:xfrm>
              <a:off x="3708400" y="920783"/>
              <a:ext cx="4987926" cy="3231654"/>
            </a:xfrm>
            <a:prstGeom prst="rect">
              <a:avLst/>
            </a:prstGeom>
            <a:solidFill>
              <a:srgbClr val="FFFFCC">
                <a:alpha val="65097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 sz="1700" b="1">
                  <a:solidFill>
                    <a:srgbClr val="800000"/>
                  </a:solidFill>
                  <a:latin typeface="Times New Roman" pitchFamily="18" charset="0"/>
                </a:rPr>
                <a:t>По долговременном теченьи наших дней</a:t>
              </a:r>
            </a:p>
            <a:p>
              <a:pPr eaLnBrk="1" hangingPunct="1"/>
              <a:r>
                <a:rPr lang="ru-RU" sz="1700" b="1">
                  <a:solidFill>
                    <a:srgbClr val="800000"/>
                  </a:solidFill>
                  <a:latin typeface="Times New Roman" pitchFamily="18" charset="0"/>
                </a:rPr>
                <a:t>Тупеет зрение ослабленных очей.</a:t>
              </a:r>
            </a:p>
            <a:p>
              <a:pPr eaLnBrk="1" hangingPunct="1"/>
              <a:r>
                <a:rPr lang="ru-RU" sz="1700" b="1">
                  <a:solidFill>
                    <a:srgbClr val="800000"/>
                  </a:solidFill>
                  <a:latin typeface="Times New Roman" pitchFamily="18" charset="0"/>
                </a:rPr>
                <a:t>Померкшее того не представляет чувство,</a:t>
              </a:r>
            </a:p>
            <a:p>
              <a:pPr eaLnBrk="1" hangingPunct="1"/>
              <a:r>
                <a:rPr lang="ru-RU" sz="1700" b="1">
                  <a:solidFill>
                    <a:srgbClr val="800000"/>
                  </a:solidFill>
                  <a:latin typeface="Times New Roman" pitchFamily="18" charset="0"/>
                </a:rPr>
                <a:t>Что кажет в тонкостях натура и искусство.</a:t>
              </a:r>
            </a:p>
            <a:p>
              <a:pPr eaLnBrk="1" hangingPunct="1"/>
              <a:r>
                <a:rPr lang="ru-RU" sz="1700" b="1">
                  <a:solidFill>
                    <a:srgbClr val="800000"/>
                  </a:solidFill>
                  <a:latin typeface="Times New Roman" pitchFamily="18" charset="0"/>
                </a:rPr>
                <a:t>Велика сердцу скорбь лишиться чтенья книг;</a:t>
              </a:r>
            </a:p>
            <a:p>
              <a:pPr eaLnBrk="1" hangingPunct="1"/>
              <a:r>
                <a:rPr lang="ru-RU" sz="1700" b="1">
                  <a:solidFill>
                    <a:srgbClr val="800000"/>
                  </a:solidFill>
                  <a:latin typeface="Times New Roman" pitchFamily="18" charset="0"/>
                </a:rPr>
                <a:t>Скучнее вечной тьмы, тяжелее вериг!</a:t>
              </a:r>
            </a:p>
            <a:p>
              <a:pPr eaLnBrk="1" hangingPunct="1"/>
              <a:r>
                <a:rPr lang="ru-RU" sz="1700" b="1">
                  <a:solidFill>
                    <a:srgbClr val="800000"/>
                  </a:solidFill>
                  <a:latin typeface="Times New Roman" pitchFamily="18" charset="0"/>
                </a:rPr>
                <a:t>Тогда противен день, веселие досада!</a:t>
              </a:r>
            </a:p>
            <a:p>
              <a:pPr eaLnBrk="1" hangingPunct="1"/>
              <a:r>
                <a:rPr lang="ru-RU" sz="1700" b="1">
                  <a:solidFill>
                    <a:srgbClr val="800000"/>
                  </a:solidFill>
                  <a:latin typeface="Times New Roman" pitchFamily="18" charset="0"/>
                </a:rPr>
                <a:t>Одно лишь нам Стекло в сей бедности отрада.</a:t>
              </a:r>
            </a:p>
            <a:p>
              <a:pPr eaLnBrk="1" hangingPunct="1"/>
              <a:r>
                <a:rPr lang="ru-RU" sz="1700" b="1">
                  <a:solidFill>
                    <a:srgbClr val="800000"/>
                  </a:solidFill>
                  <a:latin typeface="Times New Roman" pitchFamily="18" charset="0"/>
                </a:rPr>
                <a:t>Оно способствием искусныя руки</a:t>
              </a:r>
            </a:p>
            <a:p>
              <a:pPr eaLnBrk="1" hangingPunct="1"/>
              <a:r>
                <a:rPr lang="ru-RU" sz="1700" b="1">
                  <a:solidFill>
                    <a:srgbClr val="800000"/>
                  </a:solidFill>
                  <a:latin typeface="Times New Roman" pitchFamily="18" charset="0"/>
                </a:rPr>
                <a:t>Подать нам зрение умеет чрез очки!</a:t>
              </a:r>
            </a:p>
            <a:p>
              <a:pPr eaLnBrk="1" hangingPunct="1"/>
              <a:r>
                <a:rPr lang="ru-RU" sz="1700" b="1">
                  <a:solidFill>
                    <a:srgbClr val="800000"/>
                  </a:solidFill>
                  <a:latin typeface="Times New Roman" pitchFamily="18" charset="0"/>
                </a:rPr>
                <a:t>Не дар ли мы в Стекле божественный имеем,</a:t>
              </a:r>
            </a:p>
            <a:p>
              <a:pPr eaLnBrk="1" hangingPunct="1"/>
              <a:r>
                <a:rPr lang="ru-RU" sz="1700" b="1">
                  <a:solidFill>
                    <a:srgbClr val="800000"/>
                  </a:solidFill>
                  <a:latin typeface="Times New Roman" pitchFamily="18" charset="0"/>
                </a:rPr>
                <a:t>Что честь достойную воздать ему коснеем?</a:t>
              </a:r>
            </a:p>
          </p:txBody>
        </p:sp>
        <p:sp>
          <p:nvSpPr>
            <p:cNvPr id="33799" name="Прямоугольник 2"/>
            <p:cNvSpPr>
              <a:spLocks noChangeArrowheads="1"/>
            </p:cNvSpPr>
            <p:nvPr/>
          </p:nvSpPr>
          <p:spPr bwMode="auto">
            <a:xfrm>
              <a:off x="1509062" y="4246840"/>
              <a:ext cx="5040287" cy="1138773"/>
            </a:xfrm>
            <a:prstGeom prst="rect">
              <a:avLst/>
            </a:prstGeom>
            <a:solidFill>
              <a:srgbClr val="FFFFCC">
                <a:alpha val="65097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 sz="1700" b="1">
                  <a:solidFill>
                    <a:srgbClr val="800000"/>
                  </a:solidFill>
                  <a:latin typeface="Times New Roman" pitchFamily="18" charset="0"/>
                </a:rPr>
                <a:t>Во зрительных трубах Стекло являет нам,</a:t>
              </a:r>
            </a:p>
            <a:p>
              <a:pPr eaLnBrk="1" hangingPunct="1"/>
              <a:r>
                <a:rPr lang="ru-RU" sz="1700" b="1">
                  <a:solidFill>
                    <a:srgbClr val="800000"/>
                  </a:solidFill>
                  <a:latin typeface="Times New Roman" pitchFamily="18" charset="0"/>
                </a:rPr>
                <a:t>Колико дал творец пространство небесам.</a:t>
              </a:r>
            </a:p>
            <a:p>
              <a:pPr eaLnBrk="1" hangingPunct="1"/>
              <a:r>
                <a:rPr lang="ru-RU" sz="1700" b="1">
                  <a:solidFill>
                    <a:srgbClr val="800000"/>
                  </a:solidFill>
                  <a:latin typeface="Times New Roman" pitchFamily="18" charset="0"/>
                </a:rPr>
                <a:t>Толь много солнцев в них пылающих сияет,</a:t>
              </a:r>
            </a:p>
            <a:p>
              <a:pPr eaLnBrk="1" hangingPunct="1"/>
              <a:r>
                <a:rPr lang="ru-RU" sz="1700" b="1">
                  <a:solidFill>
                    <a:srgbClr val="800000"/>
                  </a:solidFill>
                  <a:latin typeface="Times New Roman" pitchFamily="18" charset="0"/>
                </a:rPr>
                <a:t>Недвижных сколько звезд нам ясна ночь являет</a:t>
              </a:r>
              <a:r>
                <a:rPr lang="ru-RU" sz="1700" b="1">
                  <a:solidFill>
                    <a:srgbClr val="0000FF"/>
                  </a:solidFill>
                  <a:latin typeface="Times New Roman" pitchFamily="18" charset="0"/>
                </a:rPr>
                <a:t>.</a:t>
              </a:r>
            </a:p>
          </p:txBody>
        </p:sp>
        <p:sp>
          <p:nvSpPr>
            <p:cNvPr id="33800" name="Прямоугольник 3"/>
            <p:cNvSpPr>
              <a:spLocks noChangeArrowheads="1"/>
            </p:cNvSpPr>
            <p:nvPr/>
          </p:nvSpPr>
          <p:spPr bwMode="auto">
            <a:xfrm>
              <a:off x="3059832" y="5626128"/>
              <a:ext cx="4968899" cy="1138773"/>
            </a:xfrm>
            <a:prstGeom prst="rect">
              <a:avLst/>
            </a:prstGeom>
            <a:solidFill>
              <a:srgbClr val="FFFFCC">
                <a:alpha val="65097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 sz="1700" b="1">
                  <a:solidFill>
                    <a:srgbClr val="800000"/>
                  </a:solidFill>
                  <a:latin typeface="Times New Roman" pitchFamily="18" charset="0"/>
                </a:rPr>
                <a:t>Прибавив рост вещей, оно, коль нам потребно,</a:t>
              </a:r>
            </a:p>
            <a:p>
              <a:pPr eaLnBrk="1" hangingPunct="1"/>
              <a:r>
                <a:rPr lang="ru-RU" sz="1700" b="1">
                  <a:solidFill>
                    <a:srgbClr val="800000"/>
                  </a:solidFill>
                  <a:latin typeface="Times New Roman" pitchFamily="18" charset="0"/>
                </a:rPr>
                <a:t>Являет трав разбор и знание врачебно;</a:t>
              </a:r>
            </a:p>
            <a:p>
              <a:pPr eaLnBrk="1" hangingPunct="1"/>
              <a:r>
                <a:rPr lang="ru-RU" sz="1700" b="1">
                  <a:solidFill>
                    <a:srgbClr val="800000"/>
                  </a:solidFill>
                  <a:latin typeface="Times New Roman" pitchFamily="18" charset="0"/>
                </a:rPr>
                <a:t>Коль много Микроскоп нам тайностей открыл,</a:t>
              </a:r>
            </a:p>
            <a:p>
              <a:pPr eaLnBrk="1" hangingPunct="1"/>
              <a:r>
                <a:rPr lang="ru-RU" sz="1700" b="1">
                  <a:solidFill>
                    <a:srgbClr val="800000"/>
                  </a:solidFill>
                  <a:latin typeface="Times New Roman" pitchFamily="18" charset="0"/>
                </a:rPr>
                <a:t>Невидимых частиц и тонких в теле жил!</a:t>
              </a:r>
            </a:p>
          </p:txBody>
        </p:sp>
        <p:pic>
          <p:nvPicPr>
            <p:cNvPr id="33801" name="Picture 6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67544" y="1589653"/>
              <a:ext cx="2919412" cy="1946275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ffectLst/>
          </p:spPr>
        </p:pic>
        <p:pic>
          <p:nvPicPr>
            <p:cNvPr id="33802" name="Picture 7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6700829" y="4294417"/>
              <a:ext cx="2284412" cy="1047750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</p:pic>
        <p:pic>
          <p:nvPicPr>
            <p:cNvPr id="33803" name="Picture 8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129981" y="4434700"/>
              <a:ext cx="1263650" cy="1901825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</p:pic>
        <p:pic>
          <p:nvPicPr>
            <p:cNvPr id="33804" name="Picture 9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1271079" y="5626128"/>
              <a:ext cx="1454578" cy="10926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Группа 2"/>
          <p:cNvGrpSpPr>
            <a:grpSpLocks/>
          </p:cNvGrpSpPr>
          <p:nvPr/>
        </p:nvGrpSpPr>
        <p:grpSpPr bwMode="auto">
          <a:xfrm>
            <a:off x="0" y="-128588"/>
            <a:ext cx="9144000" cy="7002463"/>
            <a:chOff x="0" y="-129134"/>
            <a:chExt cx="9144000" cy="7002646"/>
          </a:xfrm>
        </p:grpSpPr>
        <p:pic>
          <p:nvPicPr>
            <p:cNvPr id="34819" name="Рисунок 7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6163038"/>
              <a:ext cx="921855" cy="710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0" name="Рисунок 11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8316416" y="6201138"/>
              <a:ext cx="827584" cy="634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1" name="Picture 8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06373" y="-129134"/>
              <a:ext cx="8729663" cy="1457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822" name="Picture 12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6084887" y="1789361"/>
              <a:ext cx="1647825" cy="1724025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ffectLst/>
          </p:spPr>
        </p:pic>
        <p:pic>
          <p:nvPicPr>
            <p:cNvPr id="34823" name="Picture 13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1346983" y="1789361"/>
              <a:ext cx="1692700" cy="1747598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ffectLst/>
          </p:spPr>
        </p:pic>
        <p:pic>
          <p:nvPicPr>
            <p:cNvPr id="34824" name="Picture 16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5098666" y="3861048"/>
              <a:ext cx="3620268" cy="2155275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34825" name="Picture 17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395536" y="3861048"/>
              <a:ext cx="4284985" cy="2153764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ffectLst/>
          </p:spPr>
        </p:pic>
        <p:sp>
          <p:nvSpPr>
            <p:cNvPr id="34826" name="TextBox 2"/>
            <p:cNvSpPr txBox="1">
              <a:spLocks noChangeArrowheads="1"/>
            </p:cNvSpPr>
            <p:nvPr/>
          </p:nvSpPr>
          <p:spPr bwMode="auto">
            <a:xfrm>
              <a:off x="3568146" y="2236241"/>
              <a:ext cx="2089150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 sz="4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Линзы</a:t>
              </a:r>
            </a:p>
          </p:txBody>
        </p:sp>
        <p:sp>
          <p:nvSpPr>
            <p:cNvPr id="34827" name="TextBox 1"/>
            <p:cNvSpPr txBox="1">
              <a:spLocks noChangeArrowheads="1"/>
            </p:cNvSpPr>
            <p:nvPr/>
          </p:nvSpPr>
          <p:spPr bwMode="auto">
            <a:xfrm>
              <a:off x="90473" y="919431"/>
              <a:ext cx="88455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sz="4000" b="1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</a:rPr>
                <a:t>Способность стекла преломлять свет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Группа 4"/>
          <p:cNvGrpSpPr>
            <a:grpSpLocks/>
          </p:cNvGrpSpPr>
          <p:nvPr/>
        </p:nvGrpSpPr>
        <p:grpSpPr bwMode="auto">
          <a:xfrm>
            <a:off x="0" y="-171450"/>
            <a:ext cx="9144000" cy="7008813"/>
            <a:chOff x="0" y="-171450"/>
            <a:chExt cx="9144000" cy="7008813"/>
          </a:xfrm>
        </p:grpSpPr>
        <p:pic>
          <p:nvPicPr>
            <p:cNvPr id="35843" name="Рисунок 11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8388424" y="6255076"/>
              <a:ext cx="755576" cy="580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44" name="Picture 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06375" y="-171450"/>
              <a:ext cx="8729663" cy="1457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5845" name="Picture 4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5550356" y="1990377"/>
              <a:ext cx="3126100" cy="1820447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ffectLst/>
          </p:spPr>
        </p:pic>
        <p:pic>
          <p:nvPicPr>
            <p:cNvPr id="35846" name="Picture 5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54194" y="4301979"/>
              <a:ext cx="3411578" cy="1953097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ffectLst/>
          </p:spPr>
        </p:pic>
        <p:sp>
          <p:nvSpPr>
            <p:cNvPr id="35847" name="TextBox 2"/>
            <p:cNvSpPr txBox="1">
              <a:spLocks noChangeArrowheads="1"/>
            </p:cNvSpPr>
            <p:nvPr/>
          </p:nvSpPr>
          <p:spPr bwMode="auto">
            <a:xfrm>
              <a:off x="3765772" y="2551452"/>
              <a:ext cx="1824038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 sz="4000" b="1">
                  <a:solidFill>
                    <a:srgbClr val="D00000"/>
                  </a:solidFill>
                  <a:latin typeface="Times New Roman" pitchFamily="18" charset="0"/>
                  <a:cs typeface="Times New Roman" pitchFamily="18" charset="0"/>
                </a:rPr>
                <a:t>Глаз</a:t>
              </a:r>
            </a:p>
          </p:txBody>
        </p:sp>
        <p:pic>
          <p:nvPicPr>
            <p:cNvPr id="35848" name="Picture 8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884422" y="2018062"/>
              <a:ext cx="2351121" cy="1763000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ffectLst/>
          </p:spPr>
        </p:pic>
        <p:pic>
          <p:nvPicPr>
            <p:cNvPr id="35849" name="Picture 9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5784540" y="4207042"/>
              <a:ext cx="2657732" cy="1992914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ffectLst/>
          </p:spPr>
        </p:pic>
        <p:pic>
          <p:nvPicPr>
            <p:cNvPr id="35850" name="Picture 10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0" y="6199956"/>
              <a:ext cx="827584" cy="637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5851" name="TextBox 1"/>
            <p:cNvSpPr txBox="1">
              <a:spLocks noChangeArrowheads="1"/>
            </p:cNvSpPr>
            <p:nvPr/>
          </p:nvSpPr>
          <p:spPr bwMode="auto">
            <a:xfrm>
              <a:off x="90475" y="954077"/>
              <a:ext cx="88455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sz="4000" b="1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</a:rPr>
                <a:t>Способность стекла преломлять свет</a:t>
              </a: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2922228" y="4924584"/>
              <a:ext cx="3649677" cy="70788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4000" b="1" dirty="0">
                  <a:ln w="6600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Очки</a:t>
              </a:r>
              <a:endParaRPr lang="ru-RU" sz="40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Группа 3"/>
          <p:cNvGrpSpPr>
            <a:grpSpLocks/>
          </p:cNvGrpSpPr>
          <p:nvPr/>
        </p:nvGrpSpPr>
        <p:grpSpPr bwMode="auto">
          <a:xfrm>
            <a:off x="14288" y="0"/>
            <a:ext cx="9129712" cy="6858000"/>
            <a:chOff x="14288" y="0"/>
            <a:chExt cx="9129712" cy="6858000"/>
          </a:xfrm>
        </p:grpSpPr>
        <p:pic>
          <p:nvPicPr>
            <p:cNvPr id="9219" name="Рисунок 7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4288" y="5341938"/>
              <a:ext cx="1965325" cy="151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0" name="Рисунок 11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7740650" y="5781675"/>
              <a:ext cx="1403350" cy="1076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6" name="Picture 4" descr="globehands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979613" y="1847850"/>
              <a:ext cx="5634037" cy="4216400"/>
            </a:xfrm>
            <a:prstGeom prst="rect">
              <a:avLst/>
            </a:prstGeom>
            <a:noFill/>
            <a:ln w="9525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539552" y="0"/>
              <a:ext cx="8064896" cy="17543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cs typeface="+mn-cs"/>
                </a:rPr>
                <a:t>Девиз интегрированного урока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270125" y="3294063"/>
              <a:ext cx="5053013" cy="1323975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40000"/>
              </a:schemeClr>
            </a:solidFill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ru-RU" sz="4000" b="1" i="1" dirty="0">
                  <a:solidFill>
                    <a:srgbClr val="FFFF00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«Мир един, хотя </a:t>
              </a:r>
            </a:p>
            <a:p>
              <a:pPr algn="ctr" eaLnBrk="1" hangingPunct="1">
                <a:defRPr/>
              </a:pPr>
              <a:r>
                <a:rPr lang="ru-RU" sz="4000" b="1" i="1" dirty="0">
                  <a:solidFill>
                    <a:srgbClr val="FFFF00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и многообразен»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Группа 3"/>
          <p:cNvGrpSpPr>
            <a:grpSpLocks/>
          </p:cNvGrpSpPr>
          <p:nvPr/>
        </p:nvGrpSpPr>
        <p:grpSpPr bwMode="auto">
          <a:xfrm>
            <a:off x="0" y="-173038"/>
            <a:ext cx="9144000" cy="7031038"/>
            <a:chOff x="0" y="-172829"/>
            <a:chExt cx="9144000" cy="7030829"/>
          </a:xfrm>
        </p:grpSpPr>
        <p:pic>
          <p:nvPicPr>
            <p:cNvPr id="36867" name="Рисунок 11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8409710" y="6294984"/>
              <a:ext cx="734290" cy="563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68" name="Picture 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65887" y="2141357"/>
              <a:ext cx="3148125" cy="1786426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ffectLst/>
          </p:spPr>
        </p:pic>
        <p:pic>
          <p:nvPicPr>
            <p:cNvPr id="36869" name="Picture 5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95536" y="4691148"/>
              <a:ext cx="5089953" cy="1584950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ffectLst/>
          </p:spPr>
        </p:pic>
        <p:pic>
          <p:nvPicPr>
            <p:cNvPr id="36870" name="Picture 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906030" y="1837740"/>
              <a:ext cx="1273175" cy="944563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ffectLst/>
          </p:spPr>
        </p:pic>
        <p:pic>
          <p:nvPicPr>
            <p:cNvPr id="36871" name="Picture 10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6273815" y="4691148"/>
              <a:ext cx="2119120" cy="1578439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ffectLst/>
          </p:spPr>
        </p:pic>
        <p:pic>
          <p:nvPicPr>
            <p:cNvPr id="36872" name="Picture 11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3959351" y="3234661"/>
              <a:ext cx="1271588" cy="1271588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ffectLst/>
          </p:spPr>
        </p:pic>
        <p:pic>
          <p:nvPicPr>
            <p:cNvPr id="36873" name="Picture 12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204447" y="-172829"/>
              <a:ext cx="8729662" cy="1457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874" name="Picture 14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0" y="6294984"/>
              <a:ext cx="729800" cy="563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875" name="Picture 15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5824544" y="2083072"/>
              <a:ext cx="2929706" cy="1787383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ffectLst/>
          </p:spPr>
        </p:pic>
        <p:sp>
          <p:nvSpPr>
            <p:cNvPr id="36876" name="TextBox 2"/>
            <p:cNvSpPr txBox="1">
              <a:spLocks noChangeArrowheads="1"/>
            </p:cNvSpPr>
            <p:nvPr/>
          </p:nvSpPr>
          <p:spPr bwMode="auto">
            <a:xfrm>
              <a:off x="165887" y="852696"/>
              <a:ext cx="88455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sz="4000" b="1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</a:rPr>
                <a:t>Способность стекла преломлять свет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Группа 19"/>
          <p:cNvGrpSpPr>
            <a:grpSpLocks/>
          </p:cNvGrpSpPr>
          <p:nvPr/>
        </p:nvGrpSpPr>
        <p:grpSpPr bwMode="auto">
          <a:xfrm>
            <a:off x="0" y="-100013"/>
            <a:ext cx="9155113" cy="6972301"/>
            <a:chOff x="1" y="-99392"/>
            <a:chExt cx="9155586" cy="6972290"/>
          </a:xfrm>
        </p:grpSpPr>
        <p:pic>
          <p:nvPicPr>
            <p:cNvPr id="37891" name="Рисунок 7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" y="5949279"/>
              <a:ext cx="1198416" cy="923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2" name="Рисунок 1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07504" y="-99392"/>
              <a:ext cx="8730229" cy="1457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893" name="TextBox 5"/>
            <p:cNvSpPr txBox="1">
              <a:spLocks noChangeArrowheads="1"/>
            </p:cNvSpPr>
            <p:nvPr/>
          </p:nvSpPr>
          <p:spPr bwMode="auto">
            <a:xfrm>
              <a:off x="1773000" y="980472"/>
              <a:ext cx="539923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3200" b="1">
                  <a:solidFill>
                    <a:srgbClr val="C0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Жанрово-стилевая реформа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708593" y="1661143"/>
              <a:ext cx="2398837" cy="523874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2">
                  <a:lumMod val="5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Разряды слов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9615" y="2607292"/>
              <a:ext cx="2425825" cy="769937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2">
                  <a:lumMod val="5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algn="ctr">
                <a:spcAft>
                  <a:spcPts val="0"/>
                </a:spcAft>
                <a:defRPr/>
              </a:pPr>
              <a:r>
                <a:rPr lang="ru-RU" sz="2200" b="1" dirty="0">
                  <a:solidFill>
                    <a:srgbClr val="8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Старославянские</a:t>
              </a:r>
            </a:p>
            <a:p>
              <a:pPr algn="ctr">
                <a:spcAft>
                  <a:spcPts val="0"/>
                </a:spcAft>
                <a:defRPr/>
              </a:pPr>
              <a:r>
                <a:rPr lang="ru-RU" sz="2200" b="1" dirty="0">
                  <a:solidFill>
                    <a:srgbClr val="8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и русские общие</a:t>
              </a:r>
              <a:endParaRPr lang="ru-RU" sz="2200" b="1" dirty="0">
                <a:solidFill>
                  <a:srgbClr val="800000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41826" y="2607292"/>
              <a:ext cx="3384725" cy="1447798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2">
                  <a:lumMod val="50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2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Старославянские малопонятные, малоупотребительные,</a:t>
              </a:r>
            </a:p>
            <a:p>
              <a:pPr algn="ctr">
                <a:defRPr/>
              </a:pPr>
              <a:r>
                <a:rPr lang="ru-RU" sz="22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книжные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732937" y="2607292"/>
              <a:ext cx="1876522" cy="769937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2">
                  <a:lumMod val="5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2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Русские</a:t>
              </a:r>
            </a:p>
            <a:p>
              <a:pPr algn="ctr">
                <a:defRPr/>
              </a:pPr>
              <a:r>
                <a:rPr lang="ru-RU" sz="22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разговорные</a:t>
              </a:r>
            </a:p>
          </p:txBody>
        </p:sp>
        <p:sp>
          <p:nvSpPr>
            <p:cNvPr id="37898" name="TextBox 10"/>
            <p:cNvSpPr txBox="1">
              <a:spLocks noChangeArrowheads="1"/>
            </p:cNvSpPr>
            <p:nvPr/>
          </p:nvSpPr>
          <p:spPr bwMode="auto">
            <a:xfrm>
              <a:off x="374892" y="4316680"/>
              <a:ext cx="136614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sz="2800" b="1">
                  <a:solidFill>
                    <a:srgbClr val="D00000"/>
                  </a:solidFill>
                  <a:latin typeface="Times New Roman" pitchFamily="18" charset="0"/>
                  <a:cs typeface="Times New Roman" pitchFamily="18" charset="0"/>
                </a:rPr>
                <a:t>Вывод: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35246" y="4317027"/>
              <a:ext cx="7002825" cy="2308221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2">
                  <a:lumMod val="50000"/>
                </a:schemeClr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400" b="1" i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Логически стройная теория устанавливала чёткую зависимость изображения от того, что изображается. «Письмо о пользе стекла» выражает веру в непосредственную созидательную силу художественного слова.</a:t>
              </a:r>
            </a:p>
            <a:p>
              <a:pPr>
                <a:defRPr/>
              </a:pPr>
              <a:r>
                <a:rPr lang="ru-RU" sz="2400" b="1" i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Мир един.</a:t>
              </a:r>
            </a:p>
          </p:txBody>
        </p:sp>
        <p:cxnSp>
          <p:nvCxnSpPr>
            <p:cNvPr id="14" name="Прямая со стрелкой 13"/>
            <p:cNvCxnSpPr>
              <a:stCxn id="7" idx="1"/>
              <a:endCxn id="8" idx="0"/>
            </p:cNvCxnSpPr>
            <p:nvPr/>
          </p:nvCxnSpPr>
          <p:spPr>
            <a:xfrm flipH="1">
              <a:off x="1722528" y="1923081"/>
              <a:ext cx="1986065" cy="684211"/>
            </a:xfrm>
            <a:prstGeom prst="straightConnector1">
              <a:avLst/>
            </a:prstGeom>
            <a:ln w="571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>
              <a:stCxn id="7" idx="2"/>
            </p:cNvCxnSpPr>
            <p:nvPr/>
          </p:nvCxnSpPr>
          <p:spPr>
            <a:xfrm>
              <a:off x="4907218" y="2185017"/>
              <a:ext cx="0" cy="466724"/>
            </a:xfrm>
            <a:prstGeom prst="straightConnector1">
              <a:avLst/>
            </a:prstGeom>
            <a:ln w="571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>
              <a:stCxn id="7" idx="3"/>
              <a:endCxn id="10" idx="0"/>
            </p:cNvCxnSpPr>
            <p:nvPr/>
          </p:nvCxnSpPr>
          <p:spPr>
            <a:xfrm>
              <a:off x="6107430" y="1923081"/>
              <a:ext cx="1563768" cy="684211"/>
            </a:xfrm>
            <a:prstGeom prst="straightConnector1">
              <a:avLst/>
            </a:prstGeom>
            <a:ln w="571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903" name="Рисунок 11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8157822" y="6093296"/>
              <a:ext cx="997765" cy="764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Группа 1"/>
          <p:cNvGrpSpPr>
            <a:grpSpLocks/>
          </p:cNvGrpSpPr>
          <p:nvPr/>
        </p:nvGrpSpPr>
        <p:grpSpPr bwMode="auto">
          <a:xfrm>
            <a:off x="0" y="361950"/>
            <a:ext cx="9213850" cy="6429375"/>
            <a:chOff x="0" y="361592"/>
            <a:chExt cx="9213873" cy="6430430"/>
          </a:xfrm>
        </p:grpSpPr>
        <p:pic>
          <p:nvPicPr>
            <p:cNvPr id="38915" name="Рисунок 7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5591078"/>
              <a:ext cx="1558251" cy="1200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16" name="Рисунок 11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7840290" y="5739286"/>
              <a:ext cx="1373583" cy="1052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17" name="Прямоугольник 2"/>
            <p:cNvSpPr>
              <a:spLocks noChangeArrowheads="1"/>
            </p:cNvSpPr>
            <p:nvPr/>
          </p:nvSpPr>
          <p:spPr bwMode="auto">
            <a:xfrm>
              <a:off x="364692" y="1397932"/>
              <a:ext cx="8478489" cy="1938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eaLnBrk="1" hangingPunct="1"/>
              <a:r>
                <a:rPr lang="ru-RU" sz="500" b="1" i="1">
                  <a:solidFill>
                    <a:srgbClr val="00005E"/>
                  </a:solidFill>
                  <a:latin typeface="Times New Roman" pitchFamily="18" charset="0"/>
                </a:rPr>
                <a:t> </a:t>
              </a:r>
              <a:r>
                <a:rPr lang="ru-RU" sz="2400" b="1" i="1">
                  <a:solidFill>
                    <a:srgbClr val="800000"/>
                  </a:solidFill>
                  <a:latin typeface="Times New Roman" pitchFamily="18" charset="0"/>
                </a:rPr>
                <a:t>Изучая стекло, М.В. Ломоносов никогда не думал использовать результаты своей деятельности в личных интересах. Наоборот, он стремился как можно скорее поделиться с другими плодами своих трудов, сделать их достоянием народа и принести пользу своей Родине.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051162" y="361592"/>
              <a:ext cx="4896544" cy="923330"/>
            </a:xfrm>
            <a:prstGeom prst="rect">
              <a:avLst/>
            </a:prstGeom>
            <a:ln>
              <a:noFill/>
            </a:ln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ru-RU" sz="5400" b="1" dirty="0">
                  <a:ln w="1905"/>
                  <a:gradFill>
                    <a:gsLst>
                      <a:gs pos="0">
                        <a:srgbClr val="F79646">
                          <a:shade val="20000"/>
                          <a:satMod val="200000"/>
                        </a:srgbClr>
                      </a:gs>
                      <a:gs pos="78000">
                        <a:srgbClr val="F79646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F79646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/>
                </a:rPr>
                <a:t>Вывод урока </a:t>
              </a:r>
              <a:endParaRPr lang="ru-RU" dirty="0"/>
            </a:p>
          </p:txBody>
        </p:sp>
        <p:pic>
          <p:nvPicPr>
            <p:cNvPr id="35846" name="Picture 2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1763688" y="3512319"/>
              <a:ext cx="2160240" cy="285993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glow rad="139700">
                <a:srgbClr val="800000">
                  <a:alpha val="40000"/>
                </a:srgb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5847" name="Picture 3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434" y="3648472"/>
              <a:ext cx="3260725" cy="258762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>
              <a:glow rad="101600">
                <a:srgbClr val="800000">
                  <a:alpha val="40000"/>
                </a:srgb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Группа 2"/>
          <p:cNvGrpSpPr>
            <a:grpSpLocks/>
          </p:cNvGrpSpPr>
          <p:nvPr/>
        </p:nvGrpSpPr>
        <p:grpSpPr bwMode="auto">
          <a:xfrm>
            <a:off x="-22225" y="333375"/>
            <a:ext cx="9197975" cy="6524625"/>
            <a:chOff x="-22225" y="332656"/>
            <a:chExt cx="9197539" cy="6525344"/>
          </a:xfrm>
        </p:grpSpPr>
        <p:pic>
          <p:nvPicPr>
            <p:cNvPr id="10243" name="Рисунок 7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22225" y="5448300"/>
              <a:ext cx="1744663" cy="1344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4" name="Рисунок 11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7483039" y="5429392"/>
              <a:ext cx="1692275" cy="1296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Прямоугольник 1"/>
            <p:cNvSpPr/>
            <p:nvPr/>
          </p:nvSpPr>
          <p:spPr>
            <a:xfrm>
              <a:off x="1547664" y="332656"/>
              <a:ext cx="6120680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cs typeface="+mn-cs"/>
                </a:rPr>
                <a:t>Цель урока:</a:t>
              </a:r>
            </a:p>
          </p:txBody>
        </p:sp>
        <p:sp>
          <p:nvSpPr>
            <p:cNvPr id="9221" name="Прямоугольник 2"/>
            <p:cNvSpPr>
              <a:spLocks noChangeArrowheads="1"/>
            </p:cNvSpPr>
            <p:nvPr/>
          </p:nvSpPr>
          <p:spPr bwMode="auto">
            <a:xfrm>
              <a:off x="323834" y="1483721"/>
              <a:ext cx="8640353" cy="3108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ru-RU" sz="28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</a:rPr>
                <a:t>1. Повторить законы геометрической оптики и физические свойства стекла.</a:t>
              </a:r>
            </a:p>
            <a:p>
              <a:pPr eaLnBrk="1" hangingPunct="1">
                <a:defRPr/>
              </a:pPr>
              <a:endPara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endParaRPr>
            </a:p>
            <a:p>
              <a:pPr eaLnBrk="1" hangingPunct="1">
                <a:defRPr/>
              </a:pPr>
              <a:r>
                <a:rPr lang="ru-RU" sz="28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</a:rPr>
                <a:t>2. Актуализировать представление </a:t>
              </a:r>
            </a:p>
            <a:p>
              <a:pPr eaLnBrk="1" hangingPunct="1">
                <a:defRPr/>
              </a:pPr>
              <a:r>
                <a:rPr lang="ru-RU" sz="28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</a:rPr>
                <a:t>о проблематике и поэтике поэмы</a:t>
              </a:r>
            </a:p>
            <a:p>
              <a:pPr eaLnBrk="1" hangingPunct="1">
                <a:defRPr/>
              </a:pPr>
              <a:r>
                <a:rPr lang="ru-RU" sz="28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</a:rPr>
                <a:t>на примере анализа «Письма о </a:t>
              </a:r>
            </a:p>
            <a:p>
              <a:pPr eaLnBrk="1" hangingPunct="1">
                <a:defRPr/>
              </a:pPr>
              <a:r>
                <a:rPr lang="ru-RU" sz="28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</a:rPr>
                <a:t>пользе стекла" М. В. Ломоносова.</a:t>
              </a:r>
            </a:p>
          </p:txBody>
        </p:sp>
        <p:pic>
          <p:nvPicPr>
            <p:cNvPr id="10247" name="Picture 6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455988" y="4895850"/>
              <a:ext cx="2520950" cy="1962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223" name="Picture 7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6338586" y="2134668"/>
              <a:ext cx="2571628" cy="3313477"/>
            </a:xfrm>
            <a:prstGeom prst="rect">
              <a:avLst/>
            </a:prstGeom>
            <a:noFill/>
            <a:ln w="28575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Группа 2"/>
          <p:cNvGrpSpPr>
            <a:grpSpLocks/>
          </p:cNvGrpSpPr>
          <p:nvPr/>
        </p:nvGrpSpPr>
        <p:grpSpPr bwMode="auto">
          <a:xfrm>
            <a:off x="0" y="133350"/>
            <a:ext cx="9169400" cy="6642100"/>
            <a:chOff x="0" y="133098"/>
            <a:chExt cx="9169400" cy="6642352"/>
          </a:xfrm>
        </p:grpSpPr>
        <p:pic>
          <p:nvPicPr>
            <p:cNvPr id="11267" name="Рисунок 11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831138" y="5748338"/>
              <a:ext cx="1338262" cy="1027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Прямоугольник 1"/>
            <p:cNvSpPr/>
            <p:nvPr/>
          </p:nvSpPr>
          <p:spPr>
            <a:xfrm>
              <a:off x="29636" y="133098"/>
              <a:ext cx="8964488" cy="13234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8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cs typeface="+mn-cs"/>
                </a:rPr>
                <a:t>Михаил Васильевич Ломоносов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cs typeface="+mn-cs"/>
                </a:rPr>
                <a:t>1711-1765</a:t>
              </a:r>
            </a:p>
          </p:txBody>
        </p:sp>
        <p:pic>
          <p:nvPicPr>
            <p:cNvPr id="10244" name="Picture 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23850" y="1536501"/>
              <a:ext cx="5321300" cy="4310227"/>
            </a:xfrm>
            <a:prstGeom prst="rect">
              <a:avLst/>
            </a:prstGeom>
            <a:noFill/>
            <a:ln w="28575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70" name="Picture 4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0" y="5411788"/>
              <a:ext cx="1743075" cy="1341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246" name="TextBox 2"/>
            <p:cNvSpPr txBox="1">
              <a:spLocks noChangeArrowheads="1"/>
            </p:cNvSpPr>
            <p:nvPr/>
          </p:nvSpPr>
          <p:spPr bwMode="auto">
            <a:xfrm>
              <a:off x="6042025" y="1676207"/>
              <a:ext cx="2952750" cy="4030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ru-RU" sz="32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Ученый,   поэт, филолог, публицист, химик, физик, астроном, художник, географ…</a:t>
              </a:r>
            </a:p>
            <a:p>
              <a:pPr eaLnBrk="1" hangingPunct="1">
                <a:defRPr/>
              </a:pPr>
              <a:r>
                <a:rPr lang="ru-RU" sz="32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Реформатор</a:t>
              </a:r>
              <a:r>
                <a:rPr lang="ru-RU" sz="20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Группа 2"/>
          <p:cNvGrpSpPr>
            <a:grpSpLocks/>
          </p:cNvGrpSpPr>
          <p:nvPr/>
        </p:nvGrpSpPr>
        <p:grpSpPr bwMode="auto">
          <a:xfrm>
            <a:off x="-22225" y="333375"/>
            <a:ext cx="9166225" cy="6600825"/>
            <a:chOff x="-22225" y="332656"/>
            <a:chExt cx="9166225" cy="6601544"/>
          </a:xfrm>
        </p:grpSpPr>
        <p:pic>
          <p:nvPicPr>
            <p:cNvPr id="12291" name="Рисунок 7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22225" y="5589588"/>
              <a:ext cx="1744663" cy="1344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2" name="Рисунок 11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7633008" y="5614641"/>
              <a:ext cx="1479923" cy="1134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Прямоугольник 1"/>
            <p:cNvSpPr/>
            <p:nvPr/>
          </p:nvSpPr>
          <p:spPr>
            <a:xfrm>
              <a:off x="179512" y="332656"/>
              <a:ext cx="8964488" cy="830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8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cs typeface="+mn-cs"/>
                </a:rPr>
                <a:t>Мозаика Киевской Руси </a:t>
              </a:r>
              <a:r>
                <a:rPr lang="en-US" sz="48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cs typeface="+mn-cs"/>
                </a:rPr>
                <a:t>YIII-XI</a:t>
              </a:r>
              <a:r>
                <a:rPr lang="ru-RU" sz="48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cs typeface="+mn-cs"/>
                </a:rPr>
                <a:t>вв.</a:t>
              </a:r>
            </a:p>
          </p:txBody>
        </p:sp>
        <p:sp>
          <p:nvSpPr>
            <p:cNvPr id="12294" name="TextBox 3"/>
            <p:cNvSpPr txBox="1">
              <a:spLocks noChangeArrowheads="1"/>
            </p:cNvSpPr>
            <p:nvPr/>
          </p:nvSpPr>
          <p:spPr bwMode="auto">
            <a:xfrm>
              <a:off x="611560" y="5227672"/>
              <a:ext cx="7559675" cy="954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sz="2800" b="1">
                  <a:solidFill>
                    <a:srgbClr val="C00000"/>
                  </a:solidFill>
                </a:rPr>
                <a:t>Мозаичная живопись киевского Софийского собора.</a:t>
              </a:r>
            </a:p>
          </p:txBody>
        </p:sp>
        <p:pic>
          <p:nvPicPr>
            <p:cNvPr id="11270" name="Picture 2"/>
            <p:cNvPicPr>
              <a:picLocks noChangeAspect="1" noChangeArrowheads="1"/>
            </p:cNvPicPr>
            <p:nvPr/>
          </p:nvPicPr>
          <p:blipFill rotWithShape="1">
            <a:blip r:embed="rId5" cstate="email"/>
            <a:srcRect/>
            <a:stretch/>
          </p:blipFill>
          <p:spPr bwMode="auto">
            <a:xfrm>
              <a:off x="3179763" y="1444027"/>
              <a:ext cx="2952750" cy="3678639"/>
            </a:xfrm>
            <a:prstGeom prst="rect">
              <a:avLst/>
            </a:prstGeom>
            <a:noFill/>
            <a:ln w="28575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96" name="Picture 3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6696904" y="1700808"/>
              <a:ext cx="1872208" cy="3317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297" name="Picture 4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409252" y="1983973"/>
              <a:ext cx="2205038" cy="209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Группа 3"/>
          <p:cNvGrpSpPr>
            <a:grpSpLocks/>
          </p:cNvGrpSpPr>
          <p:nvPr/>
        </p:nvGrpSpPr>
        <p:grpSpPr bwMode="auto">
          <a:xfrm>
            <a:off x="114300" y="0"/>
            <a:ext cx="9029700" cy="6746875"/>
            <a:chOff x="114300" y="0"/>
            <a:chExt cx="9029700" cy="6746875"/>
          </a:xfrm>
        </p:grpSpPr>
        <p:pic>
          <p:nvPicPr>
            <p:cNvPr id="13315" name="Рисунок 11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900988" y="5743575"/>
              <a:ext cx="1223962" cy="938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Прямоугольник 1"/>
            <p:cNvSpPr/>
            <p:nvPr/>
          </p:nvSpPr>
          <p:spPr>
            <a:xfrm>
              <a:off x="114490" y="0"/>
              <a:ext cx="9029510" cy="14465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cs typeface="+mn-cs"/>
                </a:rPr>
                <a:t>Санкт-Петербургский стекольный завод</a:t>
              </a:r>
            </a:p>
          </p:txBody>
        </p:sp>
        <p:pic>
          <p:nvPicPr>
            <p:cNvPr id="12292" name="Picture 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827088" y="1446213"/>
              <a:ext cx="2952750" cy="5197475"/>
            </a:xfrm>
            <a:prstGeom prst="rect">
              <a:avLst/>
            </a:prstGeom>
            <a:noFill/>
            <a:ln w="28575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3995738" y="1779588"/>
              <a:ext cx="5129212" cy="13843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Прошение М. В. Ломоносова об учреждении химической лаборатории.</a:t>
              </a:r>
            </a:p>
          </p:txBody>
        </p:sp>
        <p:pic>
          <p:nvPicPr>
            <p:cNvPr id="13319" name="Picture 4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14300" y="5808663"/>
              <a:ext cx="1219200" cy="938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Прямоугольник 12"/>
            <p:cNvSpPr/>
            <p:nvPr/>
          </p:nvSpPr>
          <p:spPr>
            <a:xfrm>
              <a:off x="3995738" y="4365625"/>
              <a:ext cx="4516437" cy="95408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План химической лаборатории и её макет.</a:t>
              </a:r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>
              <a:off x="815975" y="3163888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Группа 1"/>
          <p:cNvGrpSpPr>
            <a:grpSpLocks/>
          </p:cNvGrpSpPr>
          <p:nvPr/>
        </p:nvGrpSpPr>
        <p:grpSpPr bwMode="auto">
          <a:xfrm>
            <a:off x="0" y="77788"/>
            <a:ext cx="9196388" cy="6723062"/>
            <a:chOff x="1" y="77144"/>
            <a:chExt cx="9195860" cy="6722978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042929" y="3229880"/>
              <a:ext cx="2608112" cy="3263859"/>
            </a:xfrm>
            <a:prstGeom prst="rect">
              <a:avLst/>
            </a:prstGeom>
            <a:noFill/>
            <a:ln w="28575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315" name="Picture 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89201" y="3645799"/>
              <a:ext cx="3151006" cy="2432020"/>
            </a:xfrm>
            <a:prstGeom prst="rect">
              <a:avLst/>
            </a:prstGeom>
            <a:noFill/>
            <a:ln w="28575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341" name="Прямоугольник 2"/>
            <p:cNvSpPr>
              <a:spLocks noChangeArrowheads="1"/>
            </p:cNvSpPr>
            <p:nvPr/>
          </p:nvSpPr>
          <p:spPr bwMode="auto">
            <a:xfrm>
              <a:off x="29636" y="77144"/>
              <a:ext cx="9166225" cy="2862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50000"/>
                </a:lnSpc>
              </a:pPr>
              <a:r>
                <a:rPr lang="ru-RU" sz="2000" b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ПИСЬМО  О  ПОЛЬЗЕ  СТЕКЛА</a:t>
              </a:r>
            </a:p>
            <a:p>
              <a:pPr algn="ctr" eaLnBrk="1" hangingPunct="1">
                <a:lnSpc>
                  <a:spcPct val="150000"/>
                </a:lnSpc>
              </a:pPr>
              <a:r>
                <a:rPr lang="ru-RU" sz="2000" b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К  ВЫСОКОПРЕВОСХОДИТЕЛЬНОМУ  ГОСПОДИНУ </a:t>
              </a:r>
            </a:p>
            <a:p>
              <a:pPr algn="ctr" eaLnBrk="1" hangingPunct="1">
                <a:lnSpc>
                  <a:spcPct val="150000"/>
                </a:lnSpc>
              </a:pPr>
              <a:r>
                <a:rPr lang="ru-RU" sz="2000" b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ГЕНЕРАЛУ-ПОРУЧИКУ,  ДЕЙСТВИТЕЛЬНОМУ  ЕЕ  ИМПЕРАТОРСКОГО ВЕЛИЧЕСТВА  КАМЕРГЕРУ,  МОСКОВСКОГО  УНИВЕРСИТЕТА КУРАТОРУ  И  ОРДЕНОВ  БЕЛОГО  ОРЛА,  СВЯТОГО  АЛЕКСАНДРА  И СВЯТЫЯ  АННЫ   КАВАЛЕР</a:t>
              </a:r>
              <a:endParaRPr lang="ru-RU" sz="2000" b="1">
                <a:solidFill>
                  <a:srgbClr val="C00000"/>
                </a:solidFill>
              </a:endParaRPr>
            </a:p>
          </p:txBody>
        </p:sp>
        <p:pic>
          <p:nvPicPr>
            <p:cNvPr id="14342" name="Picture 4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7884367" y="5795626"/>
              <a:ext cx="1311493" cy="1004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343" name="Picture 5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" y="5805263"/>
              <a:ext cx="1225600" cy="943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Группа 1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0" y="1"/>
            <a:chExt cx="9144023" cy="6860623"/>
          </a:xfrm>
        </p:grpSpPr>
        <p:pic>
          <p:nvPicPr>
            <p:cNvPr id="15363" name="Рисунок 7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3675" y="5589587"/>
              <a:ext cx="1649198" cy="1271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4" name="Рисунок 11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7590846" y="5589588"/>
              <a:ext cx="1553177" cy="1190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1682754" y="5000224"/>
              <a:ext cx="6134115" cy="138577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Академия наук  сделала заказ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М. В. Ломоносову на исследования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по разработке цветных стёкол.</a:t>
              </a:r>
            </a:p>
          </p:txBody>
        </p:sp>
        <p:pic>
          <p:nvPicPr>
            <p:cNvPr id="14341" name="Picture 4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5929328" y="1446098"/>
              <a:ext cx="2457456" cy="3352530"/>
            </a:xfrm>
            <a:prstGeom prst="rect">
              <a:avLst/>
            </a:prstGeom>
            <a:ln w="28575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0" y="1"/>
              <a:ext cx="8964488" cy="144655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400" b="1" dirty="0">
                  <a:ln w="1905"/>
                  <a:gradFill>
                    <a:gsLst>
                      <a:gs pos="0">
                        <a:srgbClr val="F79646">
                          <a:shade val="20000"/>
                          <a:satMod val="200000"/>
                        </a:srgbClr>
                      </a:gs>
                      <a:gs pos="78000">
                        <a:srgbClr val="F79646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F79646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cs typeface="+mn-cs"/>
                </a:rPr>
                <a:t>Санкт-Петербургский стекольный завод</a:t>
              </a:r>
            </a:p>
          </p:txBody>
        </p:sp>
        <p:pic>
          <p:nvPicPr>
            <p:cNvPr id="14343" name="Picture 5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712790" y="1709601"/>
              <a:ext cx="4508511" cy="2995371"/>
            </a:xfrm>
            <a:prstGeom prst="rect">
              <a:avLst/>
            </a:prstGeom>
            <a:noFill/>
            <a:ln w="28575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1554</TotalTime>
  <Words>1371</Words>
  <Application>Microsoft Office PowerPoint</Application>
  <PresentationFormat>Экран (4:3)</PresentationFormat>
  <Paragraphs>221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32</vt:i4>
      </vt:variant>
    </vt:vector>
  </HeadingPairs>
  <TitlesOfParts>
    <vt:vector size="42" baseType="lpstr">
      <vt:lpstr>Calibri</vt:lpstr>
      <vt:lpstr>Arial</vt:lpstr>
      <vt:lpstr>Times New Roman</vt:lpstr>
      <vt:lpstr>Georgia</vt:lpstr>
      <vt:lpstr>Wingdings</vt:lpstr>
      <vt:lpstr>Тема Office</vt:lpstr>
      <vt:lpstr>4_Тема Office</vt:lpstr>
      <vt:lpstr>5_Тема Office</vt:lpstr>
      <vt:lpstr>11_Тема Office</vt:lpstr>
      <vt:lpstr>13_Тема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re</cp:lastModifiedBy>
  <cp:revision>133</cp:revision>
  <dcterms:created xsi:type="dcterms:W3CDTF">2013-02-24T17:13:18Z</dcterms:created>
  <dcterms:modified xsi:type="dcterms:W3CDTF">2014-04-13T23:06:48Z</dcterms:modified>
</cp:coreProperties>
</file>