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60" r:id="rId5"/>
    <p:sldId id="261" r:id="rId6"/>
    <p:sldId id="262" r:id="rId7"/>
    <p:sldId id="275" r:id="rId8"/>
    <p:sldId id="263" r:id="rId9"/>
    <p:sldId id="264" r:id="rId10"/>
    <p:sldId id="266" r:id="rId11"/>
    <p:sldId id="265" r:id="rId12"/>
    <p:sldId id="267" r:id="rId13"/>
    <p:sldId id="276" r:id="rId14"/>
    <p:sldId id="277" r:id="rId15"/>
    <p:sldId id="278" r:id="rId16"/>
    <p:sldId id="279" r:id="rId17"/>
    <p:sldId id="268" r:id="rId18"/>
    <p:sldId id="274" r:id="rId19"/>
    <p:sldId id="282" r:id="rId20"/>
    <p:sldId id="280" r:id="rId21"/>
    <p:sldId id="281" r:id="rId22"/>
  </p:sldIdLst>
  <p:sldSz cx="10080625" cy="7559675"/>
  <p:notesSz cx="7559675" cy="106918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Gothic"/>
        <a:cs typeface="MS Gothic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Gothic"/>
        <a:cs typeface="MS Gothic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Gothic"/>
        <a:cs typeface="MS Gothic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Gothic"/>
        <a:cs typeface="MS Gothic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Gothic"/>
        <a:cs typeface="MS Gothic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Gothic"/>
        <a:cs typeface="MS Gothic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Gothic"/>
        <a:cs typeface="MS Gothic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Gothic"/>
        <a:cs typeface="MS Gothic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Gothic"/>
        <a:cs typeface="MS Gothic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EC38"/>
    <a:srgbClr val="FFFF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522" y="-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E519C1E5-2D3F-4B22-B7B4-9628F1C832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0823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fld id="{4FE89942-1708-4083-B16D-DF7703A79EE7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</a:t>
            </a:fld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fld id="{69B00421-865C-4D56-BC44-AE15D5F3ACFD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2</a:t>
            </a:fld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7D87A-B8FF-4D3C-9819-3FD8E98AE3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 loop="1">
        <p:snd r:embed="rId1" name="Lullaby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B744-FC81-423C-9255-C3C13AAAF1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 loop="1">
        <p:snd r:embed="rId1" name="Lullaby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5442D-3001-4BCB-9843-B51001D65D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 loop="1">
        <p:snd r:embed="rId1" name="Lullaby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35EEB-2F57-4F53-A75F-BC61387A46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 loop="1">
        <p:snd r:embed="rId1" name="Lullaby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A4AA8-818F-4C86-A668-840DD5CFB5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 loop="1">
        <p:snd r:embed="rId1" name="Lullaby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F84FF-61CA-479F-868C-D59F817320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 loop="1">
        <p:snd r:embed="rId1" name="Lullaby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154E2-6A82-427E-9125-BD43DED6CF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 loop="1">
        <p:snd r:embed="rId1" name="Lullaby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F414A-9682-4C29-BC4D-7C30AEA03C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 loop="1">
        <p:snd r:embed="rId1" name="Lullaby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D85E5-26B0-4E50-85E3-621024C001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 loop="1">
        <p:snd r:embed="rId1" name="Lullaby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FDC88-5A6F-4138-8EF3-FC605D78B4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 loop="1">
        <p:snd r:embed="rId1" name="Lullaby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67257-403E-4066-BB6F-292C9E316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 loop="1">
        <p:snd r:embed="rId1" name="Lullaby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515A6C72-7891-46F2-A7E5-0515748352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 loop="1">
        <p:snd r:embed="rId13" name="Lullaby.wav"/>
      </p:stSnd>
    </p:sndAc>
  </p:transition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gif"/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12" Type="http://schemas.openxmlformats.org/officeDocument/2006/relationships/image" Target="../media/image16.gif"/><Relationship Id="rId2" Type="http://schemas.openxmlformats.org/officeDocument/2006/relationships/slideLayout" Target="../slideLayouts/slideLayout7.xml"/><Relationship Id="rId16" Type="http://schemas.openxmlformats.org/officeDocument/2006/relationships/slide" Target="slide2.xml"/><Relationship Id="rId1" Type="http://schemas.openxmlformats.org/officeDocument/2006/relationships/audio" Target="../media/audio2.wav"/><Relationship Id="rId6" Type="http://schemas.openxmlformats.org/officeDocument/2006/relationships/image" Target="../media/image10.jpeg"/><Relationship Id="rId11" Type="http://schemas.openxmlformats.org/officeDocument/2006/relationships/image" Target="../media/image15.gif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4" Type="http://schemas.openxmlformats.org/officeDocument/2006/relationships/image" Target="../media/image8.jpeg"/><Relationship Id="rId9" Type="http://schemas.openxmlformats.org/officeDocument/2006/relationships/image" Target="../media/image13.gif"/><Relationship Id="rId1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2640"/>
            <a:ext cx="2485459" cy="167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Овал 1"/>
          <p:cNvSpPr>
            <a:spLocks noChangeArrowheads="1"/>
          </p:cNvSpPr>
          <p:nvPr/>
        </p:nvSpPr>
        <p:spPr bwMode="auto">
          <a:xfrm>
            <a:off x="2530475" y="1279525"/>
            <a:ext cx="660400" cy="660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А</a:t>
            </a:r>
          </a:p>
        </p:txBody>
      </p:sp>
      <p:sp>
        <p:nvSpPr>
          <p:cNvPr id="9219" name="Овал 2"/>
          <p:cNvSpPr>
            <a:spLocks noChangeArrowheads="1"/>
          </p:cNvSpPr>
          <p:nvPr/>
        </p:nvSpPr>
        <p:spPr bwMode="auto">
          <a:xfrm>
            <a:off x="3887788" y="2051050"/>
            <a:ext cx="661987" cy="660400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А</a:t>
            </a:r>
          </a:p>
        </p:txBody>
      </p:sp>
      <p:sp>
        <p:nvSpPr>
          <p:cNvPr id="9220" name="Овал 3"/>
          <p:cNvSpPr>
            <a:spLocks noChangeArrowheads="1"/>
          </p:cNvSpPr>
          <p:nvPr/>
        </p:nvSpPr>
        <p:spPr bwMode="auto">
          <a:xfrm>
            <a:off x="1743075" y="2719388"/>
            <a:ext cx="685800" cy="735012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Н</a:t>
            </a:r>
          </a:p>
        </p:txBody>
      </p:sp>
      <p:sp>
        <p:nvSpPr>
          <p:cNvPr id="9221" name="Овал 4"/>
          <p:cNvSpPr>
            <a:spLocks noChangeArrowheads="1"/>
          </p:cNvSpPr>
          <p:nvPr/>
        </p:nvSpPr>
        <p:spPr bwMode="auto">
          <a:xfrm>
            <a:off x="4340225" y="3676650"/>
            <a:ext cx="661988" cy="661988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И</a:t>
            </a:r>
          </a:p>
        </p:txBody>
      </p:sp>
      <p:sp>
        <p:nvSpPr>
          <p:cNvPr id="9222" name="Овал 5"/>
          <p:cNvSpPr>
            <a:spLocks noChangeArrowheads="1"/>
          </p:cNvSpPr>
          <p:nvPr/>
        </p:nvSpPr>
        <p:spPr bwMode="auto">
          <a:xfrm>
            <a:off x="2241550" y="4175125"/>
            <a:ext cx="661988" cy="661988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Л</a:t>
            </a:r>
          </a:p>
        </p:txBody>
      </p:sp>
      <p:sp>
        <p:nvSpPr>
          <p:cNvPr id="9223" name="Овал 6"/>
          <p:cNvSpPr>
            <a:spLocks noChangeArrowheads="1"/>
          </p:cNvSpPr>
          <p:nvPr/>
        </p:nvSpPr>
        <p:spPr bwMode="auto">
          <a:xfrm>
            <a:off x="936625" y="2312988"/>
            <a:ext cx="660400" cy="660400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Н</a:t>
            </a:r>
          </a:p>
        </p:txBody>
      </p:sp>
      <p:sp>
        <p:nvSpPr>
          <p:cNvPr id="9224" name="Овал 7"/>
          <p:cNvSpPr>
            <a:spLocks noChangeArrowheads="1"/>
          </p:cNvSpPr>
          <p:nvPr/>
        </p:nvSpPr>
        <p:spPr bwMode="auto">
          <a:xfrm>
            <a:off x="1931988" y="5219700"/>
            <a:ext cx="661987" cy="660400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Г</a:t>
            </a:r>
          </a:p>
        </p:txBody>
      </p:sp>
      <p:sp>
        <p:nvSpPr>
          <p:cNvPr id="9225" name="Овал 8"/>
          <p:cNvSpPr>
            <a:spLocks noChangeArrowheads="1"/>
          </p:cNvSpPr>
          <p:nvPr/>
        </p:nvSpPr>
        <p:spPr bwMode="auto">
          <a:xfrm>
            <a:off x="3671888" y="5795963"/>
            <a:ext cx="661987" cy="660400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Е</a:t>
            </a:r>
          </a:p>
        </p:txBody>
      </p:sp>
      <p:sp>
        <p:nvSpPr>
          <p:cNvPr id="9226" name="Овал 9"/>
          <p:cNvSpPr>
            <a:spLocks noChangeArrowheads="1"/>
          </p:cNvSpPr>
          <p:nvPr/>
        </p:nvSpPr>
        <p:spPr bwMode="auto">
          <a:xfrm>
            <a:off x="5554663" y="996950"/>
            <a:ext cx="582612" cy="6286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Т</a:t>
            </a:r>
          </a:p>
        </p:txBody>
      </p:sp>
      <p:sp>
        <p:nvSpPr>
          <p:cNvPr id="9227" name="Овал 10"/>
          <p:cNvSpPr>
            <a:spLocks noChangeArrowheads="1"/>
          </p:cNvSpPr>
          <p:nvPr/>
        </p:nvSpPr>
        <p:spPr bwMode="auto">
          <a:xfrm>
            <a:off x="6546850" y="2246313"/>
            <a:ext cx="584200" cy="628650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А</a:t>
            </a:r>
          </a:p>
        </p:txBody>
      </p:sp>
      <p:sp>
        <p:nvSpPr>
          <p:cNvPr id="9228" name="Овал 11"/>
          <p:cNvSpPr>
            <a:spLocks noChangeArrowheads="1"/>
          </p:cNvSpPr>
          <p:nvPr/>
        </p:nvSpPr>
        <p:spPr bwMode="auto">
          <a:xfrm>
            <a:off x="5167313" y="2951163"/>
            <a:ext cx="633412" cy="635000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Т</a:t>
            </a:r>
          </a:p>
        </p:txBody>
      </p:sp>
      <p:sp>
        <p:nvSpPr>
          <p:cNvPr id="9229" name="Овал 12"/>
          <p:cNvSpPr>
            <a:spLocks noChangeArrowheads="1"/>
          </p:cNvSpPr>
          <p:nvPr/>
        </p:nvSpPr>
        <p:spPr bwMode="auto">
          <a:xfrm>
            <a:off x="5746750" y="5153025"/>
            <a:ext cx="584200" cy="628650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Ь</a:t>
            </a:r>
          </a:p>
        </p:txBody>
      </p:sp>
      <p:sp>
        <p:nvSpPr>
          <p:cNvPr id="9230" name="Овал 13"/>
          <p:cNvSpPr>
            <a:spLocks noChangeArrowheads="1"/>
          </p:cNvSpPr>
          <p:nvPr/>
        </p:nvSpPr>
        <p:spPr bwMode="auto">
          <a:xfrm>
            <a:off x="8742363" y="2551113"/>
            <a:ext cx="665162" cy="628650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А</a:t>
            </a:r>
          </a:p>
        </p:txBody>
      </p:sp>
      <p:sp>
        <p:nvSpPr>
          <p:cNvPr id="9231" name="Овал 14"/>
          <p:cNvSpPr>
            <a:spLocks noChangeArrowheads="1"/>
          </p:cNvSpPr>
          <p:nvPr/>
        </p:nvSpPr>
        <p:spPr bwMode="auto">
          <a:xfrm>
            <a:off x="7885113" y="5695950"/>
            <a:ext cx="584200" cy="628650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Н</a:t>
            </a:r>
          </a:p>
        </p:txBody>
      </p:sp>
      <p:sp>
        <p:nvSpPr>
          <p:cNvPr id="9232" name="Овал 15"/>
          <p:cNvSpPr>
            <a:spLocks noChangeArrowheads="1"/>
          </p:cNvSpPr>
          <p:nvPr/>
        </p:nvSpPr>
        <p:spPr bwMode="auto">
          <a:xfrm>
            <a:off x="7910513" y="1789113"/>
            <a:ext cx="584200" cy="628650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Я</a:t>
            </a:r>
          </a:p>
        </p:txBody>
      </p:sp>
      <p:cxnSp>
        <p:nvCxnSpPr>
          <p:cNvPr id="3" name="Прямая со стрелкой 2"/>
          <p:cNvCxnSpPr>
            <a:stCxn id="9218" idx="3"/>
            <a:endCxn id="9223" idx="0"/>
          </p:cNvCxnSpPr>
          <p:nvPr/>
        </p:nvCxnSpPr>
        <p:spPr bwMode="auto">
          <a:xfrm flipH="1">
            <a:off x="1266825" y="1843088"/>
            <a:ext cx="1360488" cy="4699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Прямая со стрелкой 16"/>
          <p:cNvCxnSpPr>
            <a:stCxn id="9224" idx="5"/>
            <a:endCxn id="9225" idx="2"/>
          </p:cNvCxnSpPr>
          <p:nvPr/>
        </p:nvCxnSpPr>
        <p:spPr bwMode="auto">
          <a:xfrm>
            <a:off x="2497138" y="5783263"/>
            <a:ext cx="1174750" cy="3429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Прямая со стрелкой 18"/>
          <p:cNvCxnSpPr>
            <a:stCxn id="9225" idx="0"/>
            <a:endCxn id="9222" idx="4"/>
          </p:cNvCxnSpPr>
          <p:nvPr/>
        </p:nvCxnSpPr>
        <p:spPr bwMode="auto">
          <a:xfrm flipH="1" flipV="1">
            <a:off x="2573338" y="4837113"/>
            <a:ext cx="1428750" cy="95885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Прямая со стрелкой 20"/>
          <p:cNvCxnSpPr>
            <a:stCxn id="9222" idx="7"/>
            <a:endCxn id="9221" idx="3"/>
          </p:cNvCxnSpPr>
          <p:nvPr/>
        </p:nvCxnSpPr>
        <p:spPr bwMode="auto">
          <a:xfrm flipV="1">
            <a:off x="2806700" y="4241800"/>
            <a:ext cx="1630363" cy="3016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Прямая со стрелкой 24"/>
          <p:cNvCxnSpPr>
            <a:stCxn id="9223" idx="4"/>
            <a:endCxn id="9224" idx="1"/>
          </p:cNvCxnSpPr>
          <p:nvPr/>
        </p:nvCxnSpPr>
        <p:spPr bwMode="auto">
          <a:xfrm>
            <a:off x="1266825" y="2973388"/>
            <a:ext cx="762000" cy="234315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Прямая со стрелкой 26"/>
          <p:cNvCxnSpPr>
            <a:stCxn id="9221" idx="1"/>
            <a:endCxn id="9220" idx="6"/>
          </p:cNvCxnSpPr>
          <p:nvPr/>
        </p:nvCxnSpPr>
        <p:spPr bwMode="auto">
          <a:xfrm flipH="1" flipV="1">
            <a:off x="2428875" y="3086100"/>
            <a:ext cx="2008188" cy="68738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Прямая со стрелкой 28"/>
          <p:cNvCxnSpPr>
            <a:stCxn id="9220" idx="7"/>
            <a:endCxn id="9219" idx="3"/>
          </p:cNvCxnSpPr>
          <p:nvPr/>
        </p:nvCxnSpPr>
        <p:spPr bwMode="auto">
          <a:xfrm flipV="1">
            <a:off x="2327275" y="2614613"/>
            <a:ext cx="1657350" cy="21272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Прямая со стрелкой 30"/>
          <p:cNvCxnSpPr>
            <a:stCxn id="9226" idx="5"/>
            <a:endCxn id="9227" idx="1"/>
          </p:cNvCxnSpPr>
          <p:nvPr/>
        </p:nvCxnSpPr>
        <p:spPr bwMode="auto">
          <a:xfrm>
            <a:off x="6053138" y="1533525"/>
            <a:ext cx="577850" cy="80486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17" name="Прямая со стрелкой 9216"/>
          <p:cNvCxnSpPr>
            <a:stCxn id="9227" idx="3"/>
          </p:cNvCxnSpPr>
          <p:nvPr/>
        </p:nvCxnSpPr>
        <p:spPr bwMode="auto">
          <a:xfrm flipH="1">
            <a:off x="5649913" y="2782888"/>
            <a:ext cx="981075" cy="24606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4" name="Прямая со стрелкой 9233"/>
          <p:cNvCxnSpPr>
            <a:stCxn id="9228" idx="4"/>
            <a:endCxn id="9229" idx="1"/>
          </p:cNvCxnSpPr>
          <p:nvPr/>
        </p:nvCxnSpPr>
        <p:spPr bwMode="auto">
          <a:xfrm>
            <a:off x="5484813" y="3586163"/>
            <a:ext cx="346075" cy="1658937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6" name="Прямая со стрелкой 9235"/>
          <p:cNvCxnSpPr>
            <a:stCxn id="9229" idx="7"/>
            <a:endCxn id="9232" idx="3"/>
          </p:cNvCxnSpPr>
          <p:nvPr/>
        </p:nvCxnSpPr>
        <p:spPr bwMode="auto">
          <a:xfrm flipV="1">
            <a:off x="6245225" y="2325688"/>
            <a:ext cx="1749425" cy="291941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8" name="Прямая со стрелкой 9237"/>
          <p:cNvCxnSpPr>
            <a:stCxn id="9232" idx="4"/>
            <a:endCxn id="9231" idx="0"/>
          </p:cNvCxnSpPr>
          <p:nvPr/>
        </p:nvCxnSpPr>
        <p:spPr bwMode="auto">
          <a:xfrm flipH="1">
            <a:off x="8177213" y="2417763"/>
            <a:ext cx="25400" cy="3278187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0" name="Прямая со стрелкой 9239"/>
          <p:cNvCxnSpPr>
            <a:stCxn id="9231" idx="6"/>
            <a:endCxn id="9230" idx="4"/>
          </p:cNvCxnSpPr>
          <p:nvPr/>
        </p:nvCxnSpPr>
        <p:spPr bwMode="auto">
          <a:xfrm flipV="1">
            <a:off x="8469313" y="3179763"/>
            <a:ext cx="606425" cy="283051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371600" y="6705600"/>
            <a:ext cx="31797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accent6"/>
                </a:solidFill>
              </a:rPr>
              <a:t>        </a:t>
            </a:r>
            <a:r>
              <a:rPr lang="ru-RU" sz="3200" b="1" dirty="0" smtClean="0">
                <a:solidFill>
                  <a:schemeClr val="accent6"/>
                </a:solidFill>
              </a:rPr>
              <a:t>Ангелина</a:t>
            </a:r>
            <a:endParaRPr lang="ru-RU" sz="3200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37275" y="6696075"/>
            <a:ext cx="29860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6"/>
                </a:solidFill>
              </a:rPr>
              <a:t>Татьяна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1" y="5882640"/>
            <a:ext cx="2466655" cy="159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00000"/>
              </a:lnSpc>
            </a:pP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>
                <a:solidFill>
                  <a:srgbClr val="22228B"/>
                </a:solidFill>
              </a:rPr>
              <a:t>6. Пёс  Трезор  разорвал  записку, которую  мама  оставила  Стёпе. </a:t>
            </a:r>
            <a:br>
              <a:rPr lang="ru-RU" sz="3200" smtClean="0">
                <a:solidFill>
                  <a:srgbClr val="22228B"/>
                </a:solidFill>
              </a:rPr>
            </a:br>
            <a:r>
              <a:rPr lang="ru-RU" sz="3200" smtClean="0">
                <a:solidFill>
                  <a:srgbClr val="22228B"/>
                </a:solidFill>
              </a:rPr>
              <a:t>Восстанови  записку  и  прочитай,  что  там  написано.</a:t>
            </a:r>
          </a:p>
        </p:txBody>
      </p:sp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 rot="19482379">
            <a:off x="590550" y="4646613"/>
            <a:ext cx="1216025" cy="615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3200" dirty="0">
                <a:latin typeface="Arial" charset="0"/>
                <a:ea typeface="MS Gothic" charset="0"/>
                <a:cs typeface="MS Gothic" charset="0"/>
              </a:rPr>
              <a:t>на</a:t>
            </a:r>
          </a:p>
        </p:txBody>
      </p:sp>
      <p:sp>
        <p:nvSpPr>
          <p:cNvPr id="10244" name="Прямоугольник 3"/>
          <p:cNvSpPr>
            <a:spLocks noChangeArrowheads="1"/>
          </p:cNvSpPr>
          <p:nvPr/>
        </p:nvSpPr>
        <p:spPr bwMode="auto">
          <a:xfrm rot="19958734">
            <a:off x="1795463" y="3387725"/>
            <a:ext cx="1920875" cy="6143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3200" dirty="0">
                <a:latin typeface="Arial" charset="0"/>
                <a:ea typeface="MS Gothic" charset="0"/>
                <a:cs typeface="MS Gothic" charset="0"/>
              </a:rPr>
              <a:t>Я  ушла</a:t>
            </a:r>
          </a:p>
        </p:txBody>
      </p:sp>
      <p:sp>
        <p:nvSpPr>
          <p:cNvPr id="10245" name="Прямоугольник 5"/>
          <p:cNvSpPr>
            <a:spLocks noChangeArrowheads="1"/>
          </p:cNvSpPr>
          <p:nvPr/>
        </p:nvSpPr>
        <p:spPr bwMode="auto">
          <a:xfrm rot="20349486">
            <a:off x="1685925" y="5170488"/>
            <a:ext cx="2084388" cy="5508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3200" dirty="0">
                <a:latin typeface="Arial" charset="0"/>
                <a:ea typeface="MS Gothic" charset="0"/>
                <a:cs typeface="MS Gothic" charset="0"/>
              </a:rPr>
              <a:t>вечером.</a:t>
            </a:r>
          </a:p>
        </p:txBody>
      </p:sp>
      <p:sp>
        <p:nvSpPr>
          <p:cNvPr id="10246" name="Прямоугольник 6"/>
          <p:cNvSpPr>
            <a:spLocks noChangeArrowheads="1"/>
          </p:cNvSpPr>
          <p:nvPr/>
        </p:nvSpPr>
        <p:spPr bwMode="auto">
          <a:xfrm rot="1175585">
            <a:off x="6829425" y="3482975"/>
            <a:ext cx="1323975" cy="5873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dirty="0"/>
              <a:t>дома</a:t>
            </a:r>
          </a:p>
        </p:txBody>
      </p:sp>
      <p:sp>
        <p:nvSpPr>
          <p:cNvPr id="10247" name="Прямоугольник 7"/>
          <p:cNvSpPr>
            <a:spLocks noChangeArrowheads="1"/>
          </p:cNvSpPr>
          <p:nvPr/>
        </p:nvSpPr>
        <p:spPr bwMode="auto">
          <a:xfrm rot="924846">
            <a:off x="8616950" y="5083175"/>
            <a:ext cx="1136650" cy="522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dirty="0"/>
              <a:t>Буду</a:t>
            </a:r>
          </a:p>
        </p:txBody>
      </p:sp>
      <p:sp>
        <p:nvSpPr>
          <p:cNvPr id="10248" name="Прямоугольник 8"/>
          <p:cNvSpPr>
            <a:spLocks noChangeArrowheads="1"/>
          </p:cNvSpPr>
          <p:nvPr/>
        </p:nvSpPr>
        <p:spPr bwMode="auto">
          <a:xfrm rot="2419409">
            <a:off x="8253413" y="3267075"/>
            <a:ext cx="1136650" cy="6588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dirty="0" err="1"/>
              <a:t>церт</a:t>
            </a:r>
            <a:r>
              <a:rPr lang="ru-RU" sz="3200" dirty="0"/>
              <a:t>.</a:t>
            </a:r>
          </a:p>
        </p:txBody>
      </p:sp>
      <p:sp>
        <p:nvSpPr>
          <p:cNvPr id="10249" name="Прямоугольник 9"/>
          <p:cNvSpPr>
            <a:spLocks noChangeArrowheads="1"/>
          </p:cNvSpPr>
          <p:nvPr/>
        </p:nvSpPr>
        <p:spPr bwMode="auto">
          <a:xfrm rot="1175585">
            <a:off x="7237413" y="5072063"/>
            <a:ext cx="873125" cy="5381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dirty="0"/>
              <a:t>кон</a:t>
            </a:r>
          </a:p>
        </p:txBody>
      </p:sp>
      <p:pic>
        <p:nvPicPr>
          <p:cNvPr id="11274" name="Рисунок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4913" y="2978150"/>
            <a:ext cx="2735262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3999" y="6715125"/>
            <a:ext cx="86360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/>
              <a:t> </a:t>
            </a:r>
            <a:r>
              <a:rPr lang="ru-RU" sz="3200" b="1" dirty="0" smtClean="0"/>
              <a:t> Я ушла </a:t>
            </a:r>
            <a:r>
              <a:rPr lang="ru-RU" sz="3200" b="1" dirty="0"/>
              <a:t>на концерт.  Буду </a:t>
            </a:r>
            <a:r>
              <a:rPr lang="ru-RU" sz="3200" b="1" dirty="0" smtClean="0"/>
              <a:t>дома </a:t>
            </a:r>
            <a:r>
              <a:rPr lang="ru-RU" sz="3200" b="1" dirty="0"/>
              <a:t>вечером.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5521"/>
            <a:ext cx="2120181" cy="136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44500"/>
            <a:ext cx="9069387" cy="1260475"/>
          </a:xfrm>
        </p:spPr>
        <p:txBody>
          <a:bodyPr/>
          <a:lstStyle/>
          <a:p>
            <a:pPr algn="l">
              <a:defRPr/>
            </a:pPr>
            <a:r>
              <a:rPr lang="ru-RU" sz="2800" dirty="0" smtClean="0">
                <a:solidFill>
                  <a:schemeClr val="accent6"/>
                </a:solidFill>
              </a:rPr>
              <a:t>7. Выполни действия и напиши полученное слово</a:t>
            </a: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5965" y="1661161"/>
            <a:ext cx="8748713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+ РОК – К + БЕЙ  =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ВОРОБЕЙ</a:t>
            </a:r>
            <a:r>
              <a:rPr lang="ru-RU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МЫ + ЛОВ – В =    </a:t>
            </a:r>
          </a:p>
          <a:p>
            <a:pPr>
              <a:defRPr/>
            </a:pPr>
            <a:r>
              <a:rPr lang="ru-RU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КРО – РО + ОМ + ПОТ =    </a:t>
            </a:r>
          </a:p>
          <a:p>
            <a:pPr>
              <a:defRPr/>
            </a:pPr>
            <a:r>
              <a:rPr lang="ru-RU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БА + РОК – ОК +А +БАН = </a:t>
            </a:r>
          </a:p>
          <a:p>
            <a:pPr>
              <a:defRPr/>
            </a:pPr>
            <a:r>
              <a:rPr lang="ru-RU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СОМ – ОМ + НЕГ = </a:t>
            </a:r>
          </a:p>
          <a:p>
            <a:pPr>
              <a:defRPr/>
            </a:pPr>
            <a:r>
              <a:rPr lang="ru-RU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ЗИЛ – Л + МАГ – Г = </a:t>
            </a:r>
          </a:p>
          <a:p>
            <a:pPr>
              <a:defRPr/>
            </a:pPr>
            <a:r>
              <a:rPr lang="ru-RU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МОК – К + РОМ –М + З = </a:t>
            </a:r>
          </a:p>
          <a:p>
            <a:pPr>
              <a:defRPr/>
            </a:pPr>
            <a:r>
              <a:rPr lang="ru-RU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УМ + НИК – К + ЦЫП – П =</a:t>
            </a:r>
          </a:p>
          <a:p>
            <a:pPr>
              <a:defRPr/>
            </a:pPr>
            <a:endParaRPr lang="ru-RU" sz="36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2440" y="2194560"/>
            <a:ext cx="2087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МЫЛО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958839" y="2712720"/>
            <a:ext cx="2475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КОМПОТ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309360" y="3291840"/>
            <a:ext cx="2475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БАРАБАН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907281" y="3855720"/>
            <a:ext cx="16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СНЕГ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135881" y="4389120"/>
            <a:ext cx="16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ЗИМА</a:t>
            </a:r>
            <a:endParaRPr lang="ru-RU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6065521" y="4953000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МОРОЗ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6659880" y="5501640"/>
            <a:ext cx="249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УМНИЦЫ</a:t>
            </a:r>
            <a:endParaRPr lang="ru-RU" sz="3600" dirty="0"/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20357" y="870641"/>
            <a:ext cx="7389203" cy="1511935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ПАЛЬЧИК ДВОИТСЯ</a:t>
            </a: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778" y="2254846"/>
            <a:ext cx="4761062" cy="2378114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</a:pPr>
            <a:r>
              <a:rPr lang="ru-RU" sz="4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Приближайте и</a:t>
            </a:r>
          </a:p>
          <a:p>
            <a:pPr marL="0" indent="0" algn="ctr" eaLnBrk="1" hangingPunct="1">
              <a:lnSpc>
                <a:spcPct val="80000"/>
              </a:lnSpc>
            </a:pPr>
            <a:r>
              <a:rPr lang="ru-RU" sz="4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отводите палец </a:t>
            </a:r>
          </a:p>
          <a:p>
            <a:pPr marL="0" indent="0" algn="ctr" eaLnBrk="1" hangingPunct="1">
              <a:lnSpc>
                <a:spcPct val="80000"/>
              </a:lnSpc>
            </a:pPr>
            <a:endParaRPr lang="ru-RU" sz="40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5" descr="пальчик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1559" y="1874170"/>
            <a:ext cx="5119067" cy="5734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60" y="5862320"/>
            <a:ext cx="2356413" cy="157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вращение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5794" y="2092910"/>
            <a:ext cx="5344831" cy="54667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7" name="Picture 7" descr="вращение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3697" y="2114771"/>
            <a:ext cx="5143568" cy="5262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17439"/>
            <a:ext cx="6589159" cy="1014956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«Зоркие  глазки»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481772"/>
            <a:ext cx="6113130" cy="254089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3300" b="1" dirty="0" smtClean="0">
              <a:solidFill>
                <a:srgbClr val="660066"/>
              </a:solidFill>
            </a:endParaRPr>
          </a:p>
          <a:p>
            <a:pPr algn="ctr" eaLnBrk="1" hangingPunct="1">
              <a:lnSpc>
                <a:spcPct val="90000"/>
              </a:lnSpc>
            </a:pPr>
            <a:r>
              <a:rPr lang="ru-RU" sz="33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по часовой стрелке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33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против часовой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33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стрелки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3300" dirty="0" smtClean="0">
              <a:solidFill>
                <a:srgbClr val="660066"/>
              </a:solidFill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04031" y="503978"/>
            <a:ext cx="9072563" cy="97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94" tIns="50397" rIns="100794" bIns="50397" anchor="ctr"/>
          <a:lstStyle/>
          <a:p>
            <a:pPr algn="ctr">
              <a:defRPr/>
            </a:pPr>
            <a:r>
              <a:rPr lang="ru-RU" altLang="ja-JP" sz="4900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Упражнения </a:t>
            </a:r>
            <a:r>
              <a:rPr lang="ru-RU" altLang="ja-JP" sz="4900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для глаз</a:t>
            </a:r>
            <a:r>
              <a:rPr lang="ru-RU" altLang="ja-JP" sz="4900" dirty="0">
                <a:latin typeface="Arial" charset="0"/>
              </a:rPr>
              <a:t> </a:t>
            </a:r>
            <a:endParaRPr lang="ru-RU" sz="4900" dirty="0"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40" y="5902961"/>
            <a:ext cx="2387910" cy="156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влево-вправо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6003" y="1417440"/>
            <a:ext cx="6004622" cy="614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65" y="236240"/>
            <a:ext cx="9072563" cy="1511935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«Стрельба глазами»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778" y="3144616"/>
            <a:ext cx="3587582" cy="214365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Двигайте глазами </a:t>
            </a:r>
          </a:p>
          <a:p>
            <a:pPr algn="ctr" eaLnBrk="1" hangingPunct="1"/>
            <a:r>
              <a:rPr lang="ru-RU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вверх-вниз</a:t>
            </a:r>
          </a:p>
          <a:p>
            <a:pPr algn="ctr" eaLnBrk="1" hangingPunct="1"/>
            <a:r>
              <a:rPr lang="ru-RU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вправо-влево</a:t>
            </a:r>
          </a:p>
        </p:txBody>
      </p:sp>
      <p:pic>
        <p:nvPicPr>
          <p:cNvPr id="13317" name="Picture 5" descr="вверх-вниз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21749" y="1252320"/>
            <a:ext cx="6058876" cy="63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902960"/>
            <a:ext cx="2419408" cy="153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1" y="2033413"/>
            <a:ext cx="3947160" cy="1014956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ПИСЬМО НОСОМ»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54298" y="3939081"/>
            <a:ext cx="4139006" cy="1119952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Закройте глаза</a:t>
            </a:r>
          </a:p>
        </p:txBody>
      </p:sp>
      <p:pic>
        <p:nvPicPr>
          <p:cNvPr id="13316" name="Picture 6" descr="сон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9029" y="647472"/>
            <a:ext cx="5591596" cy="664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560" y="5840566"/>
            <a:ext cx="2468880" cy="159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4561"/>
            <a:ext cx="213593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768350"/>
            <a:ext cx="9069388" cy="1589088"/>
          </a:xfrm>
        </p:spPr>
        <p:txBody>
          <a:bodyPr/>
          <a:lstStyle/>
          <a:p>
            <a:pPr algn="l">
              <a:defRPr/>
            </a:pPr>
            <a:r>
              <a:rPr lang="ru-RU" sz="3200" dirty="0" smtClean="0">
                <a:solidFill>
                  <a:schemeClr val="accent6"/>
                </a:solidFill>
              </a:rPr>
              <a:t>8. У Маши и Тани  по одной  собачке: Жучка и </a:t>
            </a:r>
            <a:r>
              <a:rPr lang="ru-RU" sz="3200" dirty="0" err="1" smtClean="0">
                <a:solidFill>
                  <a:schemeClr val="accent6"/>
                </a:solidFill>
              </a:rPr>
              <a:t>Тобик</a:t>
            </a:r>
            <a:r>
              <a:rPr lang="ru-RU" sz="3200" dirty="0" smtClean="0">
                <a:solidFill>
                  <a:schemeClr val="accent6"/>
                </a:solidFill>
              </a:rPr>
              <a:t>. Какая  собака у Тани, если у Маши – Жучка? Подпиши собакам их клички.</a:t>
            </a:r>
            <a:endParaRPr lang="ru-RU" sz="3200" dirty="0">
              <a:solidFill>
                <a:schemeClr val="accent6"/>
              </a:solidFill>
            </a:endParaRPr>
          </a:p>
        </p:txBody>
      </p:sp>
      <p:pic>
        <p:nvPicPr>
          <p:cNvPr id="1536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2980" y="3911918"/>
            <a:ext cx="19335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0388" y="2425700"/>
            <a:ext cx="1593850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8638" y="2217738"/>
            <a:ext cx="2438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45063" y="4279900"/>
            <a:ext cx="2390775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TextBox 11"/>
          <p:cNvSpPr txBox="1">
            <a:spLocks noChangeArrowheads="1"/>
          </p:cNvSpPr>
          <p:nvPr/>
        </p:nvSpPr>
        <p:spPr bwMode="auto">
          <a:xfrm>
            <a:off x="2346325" y="2265363"/>
            <a:ext cx="12096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Маша</a:t>
            </a:r>
          </a:p>
        </p:txBody>
      </p:sp>
      <p:sp>
        <p:nvSpPr>
          <p:cNvPr id="15368" name="TextBox 12"/>
          <p:cNvSpPr txBox="1">
            <a:spLocks noChangeArrowheads="1"/>
          </p:cNvSpPr>
          <p:nvPr/>
        </p:nvSpPr>
        <p:spPr bwMode="auto">
          <a:xfrm>
            <a:off x="6848475" y="2225675"/>
            <a:ext cx="13509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Таня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1845" y="6192203"/>
            <a:ext cx="152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6"/>
                </a:solidFill>
              </a:rPr>
              <a:t>Жучка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89600" y="6391275"/>
            <a:ext cx="1595438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err="1">
                <a:solidFill>
                  <a:schemeClr val="accent6"/>
                </a:solidFill>
              </a:rPr>
              <a:t>Тобик</a:t>
            </a:r>
            <a:endParaRPr lang="ru-RU" sz="28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3892" y="944959"/>
            <a:ext cx="5628349" cy="52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 rot="5400000">
            <a:off x="2597166" y="5015291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10800000">
            <a:off x="2378381" y="4801800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>
            <a:off x="2171891" y="5015291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5400000">
            <a:off x="2171891" y="5414277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>
            <a:off x="2367878" y="5633025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0800000">
            <a:off x="2373129" y="3963584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>
            <a:off x="2166639" y="4177074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10800000">
            <a:off x="2787902" y="3548847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2581412" y="3762337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10800000">
            <a:off x="3207940" y="3127116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3001451" y="3340607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10800000">
            <a:off x="3643718" y="2708872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>
            <a:off x="3437228" y="2922362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0800000">
            <a:off x="4053248" y="2283642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>
            <a:off x="3846758" y="2497132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0800000">
            <a:off x="4489024" y="2283642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10800000">
            <a:off x="4882801" y="2283642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10800000">
            <a:off x="4489024" y="1874155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10800000">
            <a:off x="4882801" y="1874155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10800000">
            <a:off x="4489024" y="1454167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10800000">
            <a:off x="4882801" y="1454167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4277285" y="1655414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5106846" y="2080652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5400000">
            <a:off x="5112089" y="1665915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5117340" y="1256428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10800000">
            <a:off x="5323829" y="1034188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5525127" y="2080652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5400000">
            <a:off x="5530370" y="1665915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5530370" y="1256428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>
            <a:off x="5521619" y="3330105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5400000">
            <a:off x="5521611" y="2915368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5400000">
            <a:off x="5521611" y="2505881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10800000">
            <a:off x="2367878" y="4383563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10800000">
            <a:off x="2808906" y="4388814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3001445" y="4616305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10800000">
            <a:off x="3192189" y="4814052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0800000">
            <a:off x="3633216" y="4814052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10800000">
            <a:off x="4068993" y="4808801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5400000">
            <a:off x="4261532" y="5020541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5400000">
            <a:off x="5519876" y="3771087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5400000">
            <a:off x="5521619" y="5015290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rot="5400000">
            <a:off x="5521611" y="4616303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5400000">
            <a:off x="5521611" y="4206817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rot="10800000">
            <a:off x="4441782" y="5223538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10800000">
            <a:off x="4882809" y="5223538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rot="10800000">
            <a:off x="5318586" y="5218288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10800000">
            <a:off x="5728115" y="5218288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10800000">
            <a:off x="6169143" y="5218288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rot="10800000">
            <a:off x="6604919" y="5213038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10800000">
            <a:off x="6988202" y="4803551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10800000">
            <a:off x="7423979" y="4808801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>
            <a:off x="6792208" y="5020541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rot="5400000">
            <a:off x="7627012" y="5015291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10800000">
            <a:off x="7402975" y="5223531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rot="5400000">
            <a:off x="7206982" y="5435278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rot="10800000">
            <a:off x="6982945" y="5643518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rot="5400000">
            <a:off x="6790457" y="5844765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rot="10800000">
            <a:off x="6576922" y="6047755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rot="10800000">
            <a:off x="4058506" y="6040753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rot="10800000">
            <a:off x="4478530" y="6046003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rot="10800000">
            <a:off x="4893303" y="6046003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rot="10800000">
            <a:off x="5318586" y="6046003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rot="10800000">
            <a:off x="5733359" y="6046003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rot="10800000">
            <a:off x="6153382" y="6046003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rot="5400000">
            <a:off x="2586664" y="5818506"/>
            <a:ext cx="435732" cy="1751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rot="10800000">
            <a:off x="2782651" y="6037254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rot="10800000">
            <a:off x="3213192" y="6037254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rot="10800000">
            <a:off x="3633216" y="6042504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rot="10800000">
            <a:off x="3633223" y="5221787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rot="10800000">
            <a:off x="4053247" y="5227037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rot="10800000">
            <a:off x="2787909" y="5218288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rot="10800000">
            <a:off x="3207933" y="5223538"/>
            <a:ext cx="435778" cy="1750"/>
          </a:xfrm>
          <a:prstGeom prst="line">
            <a:avLst/>
          </a:prstGeom>
          <a:ln w="44450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67" name="Picture 6" descr="E:\pensilmt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54" y="45499"/>
            <a:ext cx="1058815" cy="129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Управляющая кнопка: домой 79">
            <a:hlinkClick r:id="rId4" action="ppaction://hlinksldjump" highlightClick="1"/>
          </p:cNvPr>
          <p:cNvSpPr/>
          <p:nvPr/>
        </p:nvSpPr>
        <p:spPr>
          <a:xfrm>
            <a:off x="9461083" y="7008471"/>
            <a:ext cx="472533" cy="393709"/>
          </a:xfrm>
          <a:prstGeom prst="actionButtonHome">
            <a:avLst/>
          </a:prstGeom>
          <a:gradFill>
            <a:gsLst>
              <a:gs pos="0">
                <a:srgbClr val="008000"/>
              </a:gs>
              <a:gs pos="0">
                <a:srgbClr val="00C85A"/>
              </a:gs>
              <a:gs pos="80000">
                <a:srgbClr val="92D050"/>
              </a:gs>
              <a:gs pos="100000">
                <a:srgbClr val="FFFF00"/>
              </a:gs>
            </a:gsLst>
            <a:lin ang="16200000" scaled="0"/>
          </a:gradFill>
          <a:effectLst>
            <a:outerShdw blurRad="215900" dir="3240000" sx="87000" sy="87000" algn="ctr" rotWithShape="0">
              <a:srgbClr val="92D050">
                <a:alpha val="61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0794" tIns="50397" rIns="100794" bIns="50397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endParaRPr lang="ru-RU" b="1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271" name="TextBox 2"/>
          <p:cNvSpPr txBox="1">
            <a:spLocks noChangeArrowheads="1"/>
          </p:cNvSpPr>
          <p:nvPr/>
        </p:nvSpPr>
        <p:spPr bwMode="auto">
          <a:xfrm>
            <a:off x="2047627" y="1050094"/>
            <a:ext cx="6851675" cy="50185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100" b="1" dirty="0" smtClean="0">
                <a:solidFill>
                  <a:srgbClr val="008000"/>
                </a:solidFill>
                <a:latin typeface="Comic Sans MS" pitchFamily="66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rgbClr val="0000FF"/>
                </a:solidFill>
                <a:latin typeface="Comic Sans MS" pitchFamily="66" charset="0"/>
              </a:rPr>
              <a:t>       </a:t>
            </a:r>
            <a:r>
              <a:rPr lang="ru-RU" sz="4000" b="1" dirty="0" smtClean="0">
                <a:solidFill>
                  <a:schemeClr val="accent6"/>
                </a:solidFill>
                <a:latin typeface="Comic Sans MS" pitchFamily="66" charset="0"/>
              </a:rPr>
              <a:t>По волнам </a:t>
            </a: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accent6"/>
                </a:solidFill>
                <a:latin typeface="Comic Sans MS" pitchFamily="66" charset="0"/>
              </a:rPr>
              <a:t>    дворец плывёт,</a:t>
            </a: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accent6"/>
                </a:solidFill>
                <a:latin typeface="Comic Sans MS" pitchFamily="66" charset="0"/>
              </a:rPr>
              <a:t>  на  себе  людей  везёт.  </a:t>
            </a:r>
            <a:endParaRPr lang="ru-RU" sz="4000" b="1" dirty="0">
              <a:solidFill>
                <a:schemeClr val="accent6"/>
              </a:solidFill>
              <a:latin typeface="Comic Sans MS" pitchFamily="66" charset="0"/>
            </a:endParaRPr>
          </a:p>
          <a:p>
            <a:pPr algn="r">
              <a:lnSpc>
                <a:spcPct val="150000"/>
              </a:lnSpc>
            </a:pPr>
            <a:endParaRPr lang="ru-RU" sz="3100" b="1" dirty="0">
              <a:solidFill>
                <a:srgbClr val="008000"/>
              </a:solidFill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endParaRPr lang="ru-RU" sz="3100" b="1" dirty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82" name="Управляющая кнопка: настраиваемая 81">
            <a:hlinkClick r:id="" action="ppaction://noaction" highlightClick="1"/>
          </p:cNvPr>
          <p:cNvSpPr/>
          <p:nvPr/>
        </p:nvSpPr>
        <p:spPr>
          <a:xfrm>
            <a:off x="8663038" y="7008450"/>
            <a:ext cx="472529" cy="393733"/>
          </a:xfrm>
          <a:prstGeom prst="actionButtonBlank">
            <a:avLst/>
          </a:prstGeom>
          <a:solidFill>
            <a:srgbClr val="00C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r>
              <a:rPr lang="ru-RU" dirty="0"/>
              <a:t>?</a:t>
            </a:r>
          </a:p>
        </p:txBody>
      </p:sp>
      <p:sp>
        <p:nvSpPr>
          <p:cNvPr id="81" name="TextBox 1"/>
          <p:cNvSpPr txBox="1">
            <a:spLocks noChangeArrowheads="1"/>
          </p:cNvSpPr>
          <p:nvPr/>
        </p:nvSpPr>
        <p:spPr bwMode="auto">
          <a:xfrm>
            <a:off x="1417588" y="314987"/>
            <a:ext cx="1414113" cy="441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ru-RU" sz="22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 занятие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120"/>
            <a:ext cx="2366405" cy="164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00"/>
                            </p:stCondLst>
                            <p:childTnLst>
                              <p:par>
                                <p:cTn id="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400"/>
                            </p:stCondLst>
                            <p:childTnLst>
                              <p:par>
                                <p:cTn id="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6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800"/>
                            </p:stCondLst>
                            <p:childTnLst>
                              <p:par>
                                <p:cTn id="10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00"/>
                            </p:stCondLst>
                            <p:childTnLst>
                              <p:par>
                                <p:cTn id="10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400"/>
                            </p:stCondLst>
                            <p:childTnLst>
                              <p:par>
                                <p:cTn id="1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600"/>
                            </p:stCondLst>
                            <p:childTnLst>
                              <p:par>
                                <p:cTn id="1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800"/>
                            </p:stCondLst>
                            <p:childTnLst>
                              <p:par>
                                <p:cTn id="1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200"/>
                            </p:stCondLst>
                            <p:childTnLst>
                              <p:par>
                                <p:cTn id="1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400"/>
                            </p:stCondLst>
                            <p:childTnLst>
                              <p:par>
                                <p:cTn id="1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600"/>
                            </p:stCondLst>
                            <p:childTnLst>
                              <p:par>
                                <p:cTn id="1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8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000"/>
                            </p:stCondLst>
                            <p:childTnLst>
                              <p:par>
                                <p:cTn id="1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00"/>
                            </p:stCondLst>
                            <p:childTnLst>
                              <p:par>
                                <p:cTn id="1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4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6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800"/>
                            </p:stCondLst>
                            <p:childTnLst>
                              <p:par>
                                <p:cTn id="1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0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8200"/>
                            </p:stCondLst>
                            <p:childTnLst>
                              <p:par>
                                <p:cTn id="1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4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8600"/>
                            </p:stCondLst>
                            <p:childTnLst>
                              <p:par>
                                <p:cTn id="1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8800"/>
                            </p:stCondLst>
                            <p:childTnLst>
                              <p:par>
                                <p:cTn id="1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9000"/>
                            </p:stCondLst>
                            <p:childTnLst>
                              <p:par>
                                <p:cTn id="1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9200"/>
                            </p:stCondLst>
                            <p:childTnLst>
                              <p:par>
                                <p:cTn id="1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400"/>
                            </p:stCondLst>
                            <p:childTnLst>
                              <p:par>
                                <p:cTn id="1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9600"/>
                            </p:stCondLst>
                            <p:childTnLst>
                              <p:par>
                                <p:cTn id="1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9800"/>
                            </p:stCondLst>
                            <p:childTnLst>
                              <p:par>
                                <p:cTn id="2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200"/>
                            </p:stCondLst>
                            <p:childTnLst>
                              <p:par>
                                <p:cTn id="20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1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400"/>
                            </p:stCondLst>
                            <p:childTnLst>
                              <p:par>
                                <p:cTn id="2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5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600"/>
                            </p:stCondLst>
                            <p:childTnLst>
                              <p:par>
                                <p:cTn id="2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800"/>
                            </p:stCondLst>
                            <p:childTnLst>
                              <p:par>
                                <p:cTn id="2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1200"/>
                            </p:stCondLst>
                            <p:childTnLst>
                              <p:par>
                                <p:cTn id="2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400"/>
                            </p:stCondLst>
                            <p:childTnLst>
                              <p:par>
                                <p:cTn id="2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1600"/>
                            </p:stCondLst>
                            <p:childTnLst>
                              <p:par>
                                <p:cTn id="2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1800"/>
                            </p:stCondLst>
                            <p:childTnLst>
                              <p:par>
                                <p:cTn id="2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7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2200"/>
                            </p:stCondLst>
                            <p:childTnLst>
                              <p:par>
                                <p:cTn id="2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2400"/>
                            </p:stCondLst>
                            <p:childTnLst>
                              <p:par>
                                <p:cTn id="2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5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2600"/>
                            </p:stCondLst>
                            <p:childTnLst>
                              <p:par>
                                <p:cTn id="2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9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2800"/>
                            </p:stCondLst>
                            <p:childTnLst>
                              <p:par>
                                <p:cTn id="2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3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7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3200"/>
                            </p:stCondLst>
                            <p:childTnLst>
                              <p:par>
                                <p:cTn id="2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1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3400"/>
                            </p:stCondLst>
                            <p:childTnLst>
                              <p:par>
                                <p:cTn id="2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5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3600"/>
                            </p:stCondLst>
                            <p:childTnLst>
                              <p:par>
                                <p:cTn id="2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9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3800"/>
                            </p:stCondLst>
                            <p:childTnLst>
                              <p:par>
                                <p:cTn id="2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3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7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4200"/>
                            </p:stCondLst>
                            <p:childTnLst>
                              <p:par>
                                <p:cTn id="2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1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2000"/>
                                        <p:tgtEl>
                                          <p:spTgt spid="8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000"/>
                                        <p:tgtEl>
                                          <p:spTgt spid="8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2000"/>
                                        <p:tgtEl>
                                          <p:spTgt spid="8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2000"/>
                                        <p:tgtEl>
                                          <p:spTgt spid="8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2000"/>
                                        <p:tgtEl>
                                          <p:spTgt spid="8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2000"/>
                                        <p:tgtEl>
                                          <p:spTgt spid="8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2000"/>
                                        <p:tgtEl>
                                          <p:spTgt spid="8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2000"/>
                                        <p:tgtEl>
                                          <p:spTgt spid="82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8271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азис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32560" y="-1"/>
            <a:ext cx="1293544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3364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379" y="5811520"/>
            <a:ext cx="2425312" cy="162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9138" y="827088"/>
            <a:ext cx="8569325" cy="7794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4800" b="1" i="1" dirty="0">
                <a:solidFill>
                  <a:srgbClr val="AB0D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С </a:t>
            </a:r>
            <a:r>
              <a:rPr lang="ru-RU" sz="4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т </a:t>
            </a:r>
            <a:r>
              <a:rPr lang="ru-RU" sz="4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р </a:t>
            </a:r>
            <a:r>
              <a:rPr lang="ru-RU" sz="4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а</a:t>
            </a:r>
            <a:r>
              <a:rPr lang="ru-RU" sz="4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 </a:t>
            </a:r>
            <a:r>
              <a:rPr lang="ru-RU" sz="48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н </a:t>
            </a:r>
            <a:r>
              <a:rPr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а</a:t>
            </a:r>
            <a:r>
              <a:rPr lang="ru-RU" sz="4800" b="1" i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   </a:t>
            </a:r>
            <a:r>
              <a:rPr lang="ru-RU" sz="4800" b="1" i="1" dirty="0">
                <a:solidFill>
                  <a:srgbClr val="AB0D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З </a:t>
            </a:r>
            <a:r>
              <a:rPr lang="ru-RU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а </a:t>
            </a:r>
            <a:r>
              <a:rPr lang="ru-RU" sz="4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н </a:t>
            </a:r>
            <a:r>
              <a:rPr lang="ru-RU" sz="4800" b="1" i="1" dirty="0">
                <a:solidFill>
                  <a:srgbClr val="E41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и </a:t>
            </a:r>
            <a:r>
              <a:rPr lang="ru-RU" sz="4800" b="1" i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м </a:t>
            </a:r>
            <a:r>
              <a:rPr lang="ru-RU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а </a:t>
            </a:r>
            <a:r>
              <a:rPr lang="ru-RU" sz="4800" b="1" i="1" dirty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т </a:t>
            </a:r>
            <a:r>
              <a:rPr lang="ru-RU" sz="48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и </a:t>
            </a:r>
            <a:r>
              <a:rPr lang="ru-RU" sz="4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к</a:t>
            </a:r>
            <a:r>
              <a:rPr lang="ru-RU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 </a:t>
            </a:r>
            <a:r>
              <a:rPr lang="ru-RU" sz="4800" b="1" i="1" dirty="0">
                <a:solidFill>
                  <a:srgbClr val="AB0D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а</a:t>
            </a:r>
            <a:endParaRPr lang="ru-RU" sz="4800" dirty="0"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6945" y="2144713"/>
            <a:ext cx="8351838" cy="48434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3600" b="1" dirty="0">
                <a:solidFill>
                  <a:srgbClr val="000099"/>
                </a:solidFill>
                <a:latin typeface="Times New Roman" pitchFamily="16" charset="0"/>
                <a:ea typeface="MS Gothic" charset="0"/>
                <a:cs typeface="MS Gothic" charset="0"/>
              </a:rPr>
              <a:t>Сегодня мы совершим путешествие в Страну веселой </a:t>
            </a:r>
            <a:r>
              <a:rPr lang="en-US" sz="3600" b="1" dirty="0">
                <a:solidFill>
                  <a:srgbClr val="000099"/>
                </a:solidFill>
                <a:latin typeface="Times New Roman" pitchFamily="16" charset="0"/>
                <a:ea typeface="MS Gothic" charset="0"/>
                <a:cs typeface="MS Gothic" charset="0"/>
              </a:rPr>
              <a:t> </a:t>
            </a:r>
            <a:r>
              <a:rPr lang="ru-RU" sz="3600" b="1" dirty="0" err="1">
                <a:solidFill>
                  <a:srgbClr val="000099"/>
                </a:solidFill>
                <a:latin typeface="Times New Roman" pitchFamily="16" charset="0"/>
                <a:ea typeface="MS Gothic" charset="0"/>
                <a:cs typeface="MS Gothic" charset="0"/>
              </a:rPr>
              <a:t>Заниматики</a:t>
            </a:r>
            <a:r>
              <a:rPr lang="ru-RU" sz="3600" b="1" dirty="0">
                <a:solidFill>
                  <a:srgbClr val="000099"/>
                </a:solidFill>
                <a:latin typeface="Times New Roman" pitchFamily="16" charset="0"/>
                <a:ea typeface="MS Gothic" charset="0"/>
                <a:cs typeface="MS Gothic" charset="0"/>
              </a:rPr>
              <a:t>.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3600" b="1" dirty="0">
                <a:solidFill>
                  <a:srgbClr val="000099"/>
                </a:solidFill>
                <a:latin typeface="Times New Roman" pitchFamily="16" charset="0"/>
                <a:ea typeface="MS Gothic" charset="0"/>
                <a:cs typeface="MS Gothic" charset="0"/>
              </a:rPr>
              <a:t>Если вы ответите на все  вопросы, то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3600" b="1" dirty="0">
                <a:solidFill>
                  <a:srgbClr val="000099"/>
                </a:solidFill>
                <a:latin typeface="Times New Roman" pitchFamily="16" charset="0"/>
                <a:ea typeface="MS Gothic" charset="0"/>
                <a:cs typeface="MS Gothic" charset="0"/>
              </a:rPr>
              <a:t> станете частыми и Почетными гостями  этой  страны: 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36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           </a:t>
            </a:r>
            <a:r>
              <a:rPr lang="ru-RU" sz="3600" b="1" i="1" dirty="0">
                <a:solidFill>
                  <a:srgbClr val="AB0D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С </a:t>
            </a:r>
            <a:r>
              <a:rPr lang="ru-RU" sz="3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т </a:t>
            </a:r>
            <a:r>
              <a:rPr lang="ru-RU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р </a:t>
            </a:r>
            <a:r>
              <a:rPr lang="ru-RU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а </a:t>
            </a:r>
            <a:r>
              <a:rPr lang="ru-RU" sz="36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н </a:t>
            </a:r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ы</a:t>
            </a:r>
            <a:r>
              <a:rPr lang="ru-RU" sz="3600" b="1" i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   </a:t>
            </a:r>
            <a:r>
              <a:rPr lang="ru-RU" sz="3600" b="1" i="1" dirty="0">
                <a:solidFill>
                  <a:srgbClr val="AB0D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З </a:t>
            </a:r>
            <a:r>
              <a:rPr lang="ru-RU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а </a:t>
            </a:r>
            <a:r>
              <a:rPr lang="ru-RU" sz="36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н </a:t>
            </a:r>
            <a:r>
              <a:rPr lang="ru-RU" sz="3600" b="1" i="1" dirty="0">
                <a:solidFill>
                  <a:srgbClr val="E41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и </a:t>
            </a:r>
            <a:r>
              <a:rPr lang="ru-RU" sz="3600" b="1" i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м </a:t>
            </a:r>
            <a:r>
              <a:rPr lang="ru-RU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а </a:t>
            </a:r>
            <a:r>
              <a:rPr lang="ru-RU" sz="3600" b="1" i="1" dirty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т </a:t>
            </a:r>
            <a:r>
              <a:rPr lang="ru-RU" sz="36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и </a:t>
            </a:r>
            <a:r>
              <a:rPr lang="ru-RU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к</a:t>
            </a:r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 </a:t>
            </a:r>
            <a:r>
              <a:rPr lang="ru-RU" sz="3600" b="1" i="1" dirty="0">
                <a:solidFill>
                  <a:srgbClr val="AB0D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S Gothic" charset="0"/>
                <a:cs typeface="MS Gothic" charset="0"/>
              </a:rPr>
              <a:t>и </a:t>
            </a:r>
            <a:endParaRPr lang="en-US" sz="3600" b="1" i="1" dirty="0">
              <a:solidFill>
                <a:srgbClr val="AB0D2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  <a:ea typeface="MS Gothic" charset="0"/>
              <a:cs typeface="MS Gothic" charset="0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sz="3600" b="1" i="1" dirty="0">
              <a:solidFill>
                <a:srgbClr val="AB0D2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  <a:ea typeface="MS Gothic" charset="0"/>
              <a:cs typeface="MS Gothic" charset="0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4000" b="1" i="1" dirty="0">
                <a:solidFill>
                  <a:srgbClr val="AB0D27"/>
                </a:solidFill>
                <a:latin typeface="Times New Roman" pitchFamily="16" charset="0"/>
                <a:ea typeface="MS Gothic" charset="0"/>
                <a:cs typeface="MS Gothic" charset="0"/>
              </a:rPr>
              <a:t>и встретитесь с царицей Математики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080625" cy="7569012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" t="5956" r="2394" b="8121"/>
          <a:stretch>
            <a:fillRect/>
          </a:stretch>
        </p:blipFill>
        <p:spPr bwMode="auto">
          <a:xfrm>
            <a:off x="0" y="-1"/>
            <a:ext cx="10078354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560" y="5831840"/>
            <a:ext cx="2376233" cy="153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Алексей Шелыгин - Умницы и умники (заставка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433" y="6837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4779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" t="5956" r="2394" b="8121"/>
          <a:stretch>
            <a:fillRect/>
          </a:stretch>
        </p:blipFill>
        <p:spPr bwMode="auto">
          <a:xfrm>
            <a:off x="0" y="0"/>
            <a:ext cx="1080536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1065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C000"/>
                </a:solidFill>
              </a:rPr>
              <a:t>До  новой  встречи!</a:t>
            </a:r>
            <a:endParaRPr lang="ru-RU" sz="4800" b="1" i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4640" y="711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97200" y="6837680"/>
            <a:ext cx="461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FFC000"/>
                </a:solidFill>
              </a:rPr>
              <a:t>Днестровск</a:t>
            </a:r>
            <a:r>
              <a:rPr lang="ru-RU" b="1" i="1" dirty="0" smtClean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ru-RU" b="1" i="1" dirty="0" smtClean="0">
                <a:solidFill>
                  <a:srgbClr val="FFC000"/>
                </a:solidFill>
              </a:rPr>
              <a:t>3 декабря 2013года</a:t>
            </a:r>
            <a:endParaRPr lang="ru-RU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2969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/>
          <p:cNvSpPr>
            <a:spLocks noChangeArrowheads="1"/>
          </p:cNvSpPr>
          <p:nvPr/>
        </p:nvSpPr>
        <p:spPr bwMode="auto">
          <a:xfrm>
            <a:off x="576263" y="900113"/>
            <a:ext cx="8712200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1. Сколько  медведей навестила Маша в известной  русской сказке?</a:t>
            </a: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2. Катался  колобком, пока  не стал  носком. Кто это? </a:t>
            </a: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3. Сколько колец у одних ножниц?</a:t>
            </a: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4. Какой рукой лучше размешивать чай?</a:t>
            </a: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5. Как звали каждого из трёх поросят  в  одноимённой сказке?</a:t>
            </a: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6. Как называется  место, где продают хлеб? А где стригут?</a:t>
            </a: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7. Сколько всего ушей у трёх мышей?</a:t>
            </a:r>
          </a:p>
          <a:p>
            <a:pPr hangingPunct="0">
              <a:lnSpc>
                <a:spcPct val="20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 dirty="0">
              <a:solidFill>
                <a:srgbClr val="0033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" y="5842000"/>
            <a:ext cx="2369626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1"/>
          <p:cNvSpPr>
            <a:spLocks noChangeArrowheads="1"/>
          </p:cNvSpPr>
          <p:nvPr/>
        </p:nvSpPr>
        <p:spPr bwMode="auto">
          <a:xfrm>
            <a:off x="503238" y="900113"/>
            <a:ext cx="8785225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>
                <a:solidFill>
                  <a:srgbClr val="C00000"/>
                </a:solidFill>
              </a:rPr>
              <a:t>Стр. 10</a:t>
            </a:r>
          </a:p>
          <a:p>
            <a:pPr hangingPunct="0">
              <a:buClr>
                <a:srgbClr val="000000"/>
              </a:buClr>
              <a:buSzPct val="100000"/>
              <a:buFont typeface="Times New Roman" pitchFamily="18" charset="0"/>
              <a:buAutoNum type="arabicPeriod"/>
            </a:pPr>
            <a:r>
              <a:rPr lang="ru-RU" sz="2800" b="1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Раскрась  большие  машины так, </a:t>
            </a:r>
          </a:p>
          <a:p>
            <a:pPr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чтобы  маленькая  машина была между красной и  синей, а  зелёная  была рядом  с красной.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8" y="3027501"/>
            <a:ext cx="2425172" cy="2055515"/>
          </a:xfrm>
          <a:prstGeom prst="rect">
            <a:avLst/>
          </a:prstGeom>
        </p:spPr>
      </p:pic>
      <p:pic>
        <p:nvPicPr>
          <p:cNvPr id="410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3025775"/>
            <a:ext cx="2425700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8600" y="2932113"/>
            <a:ext cx="2425700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8113" y="3690938"/>
            <a:ext cx="1304925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65900" y="2981325"/>
            <a:ext cx="2425700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428" y="2981325"/>
            <a:ext cx="2425172" cy="20555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8" y="2990787"/>
            <a:ext cx="2425172" cy="20555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41" y="2932410"/>
            <a:ext cx="2425172" cy="205551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60" y="5913121"/>
            <a:ext cx="2403659" cy="156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03238" y="395288"/>
            <a:ext cx="9069387" cy="1260475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ru-RU" sz="2400" smtClean="0"/>
              <a:t> </a:t>
            </a:r>
            <a:br>
              <a:rPr lang="ru-RU" sz="2400" smtClean="0"/>
            </a:br>
            <a:r>
              <a:rPr lang="ru-RU" sz="2800" b="1" smtClean="0">
                <a:solidFill>
                  <a:srgbClr val="22228B"/>
                </a:solidFill>
              </a:rPr>
              <a:t>2. Раскрась маленькие  флажки  так,  чтобы  большой  был  между синим  и  жёлтым, а  жёлтый  был  рядом  с  красным.</a:t>
            </a:r>
            <a:endParaRPr lang="ru-RU" sz="2800" b="1" smtClean="0"/>
          </a:p>
        </p:txBody>
      </p:sp>
      <p:sp>
        <p:nvSpPr>
          <p:cNvPr id="5123" name="Волна 2"/>
          <p:cNvSpPr>
            <a:spLocks noChangeArrowheads="1"/>
          </p:cNvSpPr>
          <p:nvPr/>
        </p:nvSpPr>
        <p:spPr bwMode="auto">
          <a:xfrm>
            <a:off x="2016125" y="3132138"/>
            <a:ext cx="914400" cy="914400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5124" name="Волна 3"/>
          <p:cNvSpPr>
            <a:spLocks noChangeArrowheads="1"/>
          </p:cNvSpPr>
          <p:nvPr/>
        </p:nvSpPr>
        <p:spPr bwMode="auto">
          <a:xfrm>
            <a:off x="3389313" y="3175000"/>
            <a:ext cx="914400" cy="914400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125" name="Волна 4"/>
          <p:cNvSpPr>
            <a:spLocks noChangeArrowheads="1"/>
          </p:cNvSpPr>
          <p:nvPr/>
        </p:nvSpPr>
        <p:spPr bwMode="auto">
          <a:xfrm>
            <a:off x="4608513" y="3059113"/>
            <a:ext cx="1944687" cy="1512887"/>
          </a:xfrm>
          <a:prstGeom prst="wave">
            <a:avLst>
              <a:gd name="adj1" fmla="val 12500"/>
              <a:gd name="adj2" fmla="val 0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" name="Волна 6"/>
          <p:cNvSpPr/>
          <p:nvPr/>
        </p:nvSpPr>
        <p:spPr bwMode="auto">
          <a:xfrm>
            <a:off x="7056438" y="3154363"/>
            <a:ext cx="914400" cy="914400"/>
          </a:xfrm>
          <a:prstGeom prst="wave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5127" name="Волна 7"/>
          <p:cNvSpPr>
            <a:spLocks noChangeArrowheads="1"/>
          </p:cNvSpPr>
          <p:nvPr/>
        </p:nvSpPr>
        <p:spPr bwMode="auto">
          <a:xfrm>
            <a:off x="2016125" y="3132138"/>
            <a:ext cx="914400" cy="914400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5128" name="Волна 8"/>
          <p:cNvSpPr>
            <a:spLocks noChangeArrowheads="1"/>
          </p:cNvSpPr>
          <p:nvPr/>
        </p:nvSpPr>
        <p:spPr bwMode="auto">
          <a:xfrm>
            <a:off x="7026275" y="3154363"/>
            <a:ext cx="914400" cy="914400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5129" name="Волна 9"/>
          <p:cNvSpPr>
            <a:spLocks noChangeArrowheads="1"/>
          </p:cNvSpPr>
          <p:nvPr/>
        </p:nvSpPr>
        <p:spPr bwMode="auto">
          <a:xfrm>
            <a:off x="3389313" y="3175000"/>
            <a:ext cx="914400" cy="914400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872480"/>
            <a:ext cx="2508520" cy="153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  <p:bldP spid="5128" grpId="0" animBg="1"/>
      <p:bldP spid="51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60" y="5831840"/>
            <a:ext cx="2286000" cy="15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503238" y="755650"/>
            <a:ext cx="9069387" cy="900113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Фигуры  одинаковой формы  и  с  одинаковой   штриховкой  соедини  красной  линией,  фигуры  разной  формы, но с  одинаковой штриховкой  соедини  синей  линией</a:t>
            </a:r>
            <a:r>
              <a:rPr lang="ru-RU" sz="2400" dirty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2222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Прямоугольный треугольник 3"/>
          <p:cNvSpPr>
            <a:spLocks noChangeArrowheads="1"/>
          </p:cNvSpPr>
          <p:nvPr/>
        </p:nvSpPr>
        <p:spPr bwMode="auto">
          <a:xfrm rot="8140610">
            <a:off x="919798" y="5050154"/>
            <a:ext cx="1300162" cy="1281113"/>
          </a:xfrm>
          <a:prstGeom prst="rtTriangle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38100" algn="ctr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148" name="Равнобедренный треугольник 4"/>
          <p:cNvSpPr>
            <a:spLocks noChangeArrowheads="1"/>
          </p:cNvSpPr>
          <p:nvPr/>
        </p:nvSpPr>
        <p:spPr bwMode="auto">
          <a:xfrm>
            <a:off x="5040313" y="2458387"/>
            <a:ext cx="1433512" cy="1351613"/>
          </a:xfrm>
          <a:prstGeom prst="triangle">
            <a:avLst>
              <a:gd name="adj" fmla="val 50000"/>
            </a:avLst>
          </a:prstGeom>
          <a:pattFill prst="ltVert">
            <a:fgClr>
              <a:schemeClr val="tx1"/>
            </a:fgClr>
            <a:bgClr>
              <a:schemeClr val="bg1"/>
            </a:bgClr>
          </a:pattFill>
          <a:ln w="38100" algn="ctr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149" name="Ромб 5"/>
          <p:cNvSpPr>
            <a:spLocks noChangeArrowheads="1"/>
          </p:cNvSpPr>
          <p:nvPr/>
        </p:nvSpPr>
        <p:spPr bwMode="auto">
          <a:xfrm rot="2696896">
            <a:off x="2840974" y="2373081"/>
            <a:ext cx="1525026" cy="1517424"/>
          </a:xfrm>
          <a:prstGeom prst="diamond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38100" algn="ctr">
            <a:solidFill>
              <a:schemeClr val="accent6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150" name="Овал 8"/>
          <p:cNvSpPr>
            <a:spLocks noChangeArrowheads="1"/>
          </p:cNvSpPr>
          <p:nvPr/>
        </p:nvSpPr>
        <p:spPr bwMode="auto">
          <a:xfrm>
            <a:off x="721360" y="2908092"/>
            <a:ext cx="1557813" cy="1555323"/>
          </a:xfrm>
          <a:prstGeom prst="ellipse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38100" algn="ctr">
            <a:solidFill>
              <a:schemeClr val="accent6"/>
            </a:solidFill>
            <a:prstDash val="solid"/>
            <a:round/>
            <a:headEnd/>
            <a:tailEnd/>
          </a:ln>
        </p:spPr>
        <p:txBody>
          <a:bodyPr/>
          <a:lstStyle/>
          <a:p>
            <a:pPr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dirty="0">
              <a:solidFill>
                <a:schemeClr val="bg1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151" name="Овал 9"/>
          <p:cNvSpPr>
            <a:spLocks noChangeArrowheads="1"/>
          </p:cNvSpPr>
          <p:nvPr/>
        </p:nvSpPr>
        <p:spPr bwMode="auto">
          <a:xfrm>
            <a:off x="3048000" y="4904181"/>
            <a:ext cx="1110501" cy="1048855"/>
          </a:xfrm>
          <a:prstGeom prst="ellipse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38100" algn="ctr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152" name="Овал 10"/>
          <p:cNvSpPr>
            <a:spLocks noChangeArrowheads="1"/>
          </p:cNvSpPr>
          <p:nvPr/>
        </p:nvSpPr>
        <p:spPr bwMode="auto">
          <a:xfrm>
            <a:off x="4497049" y="5130800"/>
            <a:ext cx="2048214" cy="1865137"/>
          </a:xfrm>
          <a:prstGeom prst="ellipse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38100" algn="ctr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153" name="Равнобедренный треугольник 11"/>
          <p:cNvSpPr>
            <a:spLocks noChangeArrowheads="1"/>
          </p:cNvSpPr>
          <p:nvPr/>
        </p:nvSpPr>
        <p:spPr bwMode="auto">
          <a:xfrm rot="6854107">
            <a:off x="7431465" y="5498653"/>
            <a:ext cx="902214" cy="1539805"/>
          </a:xfrm>
          <a:prstGeom prst="triangle">
            <a:avLst>
              <a:gd name="adj" fmla="val 67221"/>
            </a:avLst>
          </a:prstGeom>
          <a:pattFill prst="ltVert">
            <a:fgClr>
              <a:schemeClr val="tx1"/>
            </a:fgClr>
            <a:bgClr>
              <a:schemeClr val="bg1"/>
            </a:bgClr>
          </a:pattFill>
          <a:ln w="38100" algn="ctr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154" name="Ромб 12"/>
          <p:cNvSpPr>
            <a:spLocks noChangeArrowheads="1"/>
          </p:cNvSpPr>
          <p:nvPr/>
        </p:nvSpPr>
        <p:spPr bwMode="auto">
          <a:xfrm rot="2696896">
            <a:off x="7836084" y="4336521"/>
            <a:ext cx="1867416" cy="1871104"/>
          </a:xfrm>
          <a:prstGeom prst="diamond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38100" algn="ctr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hangingPunct="0">
              <a:lnSpc>
                <a:spcPct val="20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dirty="0"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155" name="Ромб 13"/>
          <p:cNvSpPr>
            <a:spLocks noChangeArrowheads="1"/>
          </p:cNvSpPr>
          <p:nvPr/>
        </p:nvSpPr>
        <p:spPr bwMode="auto">
          <a:xfrm rot="2696896">
            <a:off x="6884606" y="2813175"/>
            <a:ext cx="1715261" cy="1718361"/>
          </a:xfrm>
          <a:prstGeom prst="diamond">
            <a:avLst/>
          </a:prstGeom>
          <a:pattFill prst="ltVert">
            <a:fgClr>
              <a:schemeClr val="tx1"/>
            </a:fgClr>
            <a:bgClr>
              <a:schemeClr val="bg1"/>
            </a:bgClr>
          </a:pattFill>
          <a:ln w="38100" algn="ctr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MS Gothic" charset="0"/>
              <a:cs typeface="MS Gothic" charset="0"/>
            </a:endParaRPr>
          </a:p>
        </p:txBody>
      </p:sp>
      <p:cxnSp>
        <p:nvCxnSpPr>
          <p:cNvPr id="6156" name="Прямая соединительная линия 25"/>
          <p:cNvCxnSpPr>
            <a:cxnSpLocks noChangeShapeType="1"/>
            <a:stCxn id="6149" idx="1"/>
            <a:endCxn id="6149" idx="0"/>
          </p:cNvCxnSpPr>
          <p:nvPr/>
        </p:nvCxnSpPr>
        <p:spPr bwMode="auto">
          <a:xfrm>
            <a:off x="3063822" y="2593102"/>
            <a:ext cx="1075671" cy="171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6158" name="Прямая соединительная линия 6165"/>
          <p:cNvCxnSpPr>
            <a:cxnSpLocks noChangeShapeType="1"/>
            <a:stCxn id="6149" idx="3"/>
            <a:endCxn id="6149" idx="3"/>
          </p:cNvCxnSpPr>
          <p:nvPr/>
        </p:nvCxnSpPr>
        <p:spPr bwMode="auto">
          <a:xfrm>
            <a:off x="4143152" y="3670484"/>
            <a:ext cx="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6160" name="Прямая со стрелкой 4"/>
          <p:cNvCxnSpPr>
            <a:cxnSpLocks noChangeShapeType="1"/>
          </p:cNvCxnSpPr>
          <p:nvPr/>
        </p:nvCxnSpPr>
        <p:spPr bwMode="auto">
          <a:xfrm>
            <a:off x="3860800" y="3629025"/>
            <a:ext cx="4506913" cy="12573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ffectLst/>
        </p:spPr>
      </p:cxnSp>
      <p:cxnSp>
        <p:nvCxnSpPr>
          <p:cNvPr id="6161" name="Прямая со стрелкой 7"/>
          <p:cNvCxnSpPr>
            <a:cxnSpLocks noChangeShapeType="1"/>
            <a:stCxn id="6148" idx="4"/>
            <a:endCxn id="6153" idx="2"/>
          </p:cNvCxnSpPr>
          <p:nvPr/>
        </p:nvCxnSpPr>
        <p:spPr bwMode="auto">
          <a:xfrm>
            <a:off x="6473825" y="3810000"/>
            <a:ext cx="891868" cy="1731174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ffectLst/>
        </p:spPr>
      </p:cxnSp>
      <p:cxnSp>
        <p:nvCxnSpPr>
          <p:cNvPr id="5" name="Прямая со стрелкой 4"/>
          <p:cNvCxnSpPr>
            <a:cxnSpLocks noChangeShapeType="1"/>
            <a:stCxn id="6152" idx="1"/>
            <a:endCxn id="6151" idx="7"/>
          </p:cNvCxnSpPr>
          <p:nvPr/>
        </p:nvCxnSpPr>
        <p:spPr bwMode="auto">
          <a:xfrm flipH="1" flipV="1">
            <a:off x="3995872" y="5057782"/>
            <a:ext cx="801131" cy="34616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</p:spPr>
      </p:cxnSp>
      <p:cxnSp>
        <p:nvCxnSpPr>
          <p:cNvPr id="7" name="Прямая со стрелкой 6"/>
          <p:cNvCxnSpPr>
            <a:stCxn id="6150" idx="6"/>
          </p:cNvCxnSpPr>
          <p:nvPr/>
        </p:nvCxnSpPr>
        <p:spPr bwMode="auto">
          <a:xfrm flipV="1">
            <a:off x="2279173" y="3169920"/>
            <a:ext cx="768827" cy="51583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Прямая со стрелкой 8"/>
          <p:cNvCxnSpPr>
            <a:stCxn id="6147" idx="1"/>
            <a:endCxn id="6151" idx="2"/>
          </p:cNvCxnSpPr>
          <p:nvPr/>
        </p:nvCxnSpPr>
        <p:spPr bwMode="auto">
          <a:xfrm>
            <a:off x="2034953" y="5236496"/>
            <a:ext cx="1013047" cy="19211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Прямая со стрелкой 15"/>
          <p:cNvCxnSpPr>
            <a:stCxn id="6148" idx="5"/>
          </p:cNvCxnSpPr>
          <p:nvPr/>
        </p:nvCxnSpPr>
        <p:spPr bwMode="auto">
          <a:xfrm>
            <a:off x="6115447" y="3134194"/>
            <a:ext cx="1250553" cy="77740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Прямая со стрелкой 17"/>
          <p:cNvCxnSpPr>
            <a:stCxn id="6150" idx="5"/>
          </p:cNvCxnSpPr>
          <p:nvPr/>
        </p:nvCxnSpPr>
        <p:spPr bwMode="auto">
          <a:xfrm>
            <a:off x="2051037" y="4235643"/>
            <a:ext cx="6153481" cy="66751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Прямая со стрелкой 2"/>
          <p:cNvCxnSpPr>
            <a:endCxn id="6153" idx="1"/>
          </p:cNvCxnSpPr>
          <p:nvPr/>
        </p:nvCxnSpPr>
        <p:spPr bwMode="auto">
          <a:xfrm>
            <a:off x="7518083" y="4398073"/>
            <a:ext cx="425186" cy="173564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Прямая со стрелкой 5"/>
          <p:cNvCxnSpPr>
            <a:stCxn id="6147" idx="5"/>
            <a:endCxn id="6152" idx="4"/>
          </p:cNvCxnSpPr>
          <p:nvPr/>
        </p:nvCxnSpPr>
        <p:spPr bwMode="auto">
          <a:xfrm>
            <a:off x="1569879" y="5690710"/>
            <a:ext cx="3951277" cy="1305227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49" grpId="0" animBg="1"/>
      <p:bldP spid="6150" grpId="0" animBg="1"/>
      <p:bldP spid="6151" grpId="0" animBg="1"/>
      <p:bldP spid="6152" grpId="0" animBg="1"/>
      <p:bldP spid="6153" grpId="0" animBg="1"/>
      <p:bldP spid="61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120"/>
            <a:ext cx="2408919" cy="155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77" name="Freeform 37"/>
          <p:cNvSpPr>
            <a:spLocks/>
          </p:cNvSpPr>
          <p:nvPr/>
        </p:nvSpPr>
        <p:spPr bwMode="auto">
          <a:xfrm>
            <a:off x="1368586" y="3883084"/>
            <a:ext cx="7843986" cy="2766631"/>
          </a:xfrm>
          <a:custGeom>
            <a:avLst/>
            <a:gdLst/>
            <a:ahLst/>
            <a:cxnLst>
              <a:cxn ang="0">
                <a:pos x="210" y="997"/>
              </a:cxn>
              <a:cxn ang="0">
                <a:pos x="322" y="845"/>
              </a:cxn>
              <a:cxn ang="0">
                <a:pos x="546" y="765"/>
              </a:cxn>
              <a:cxn ang="0">
                <a:pos x="778" y="629"/>
              </a:cxn>
              <a:cxn ang="0">
                <a:pos x="914" y="509"/>
              </a:cxn>
              <a:cxn ang="0">
                <a:pos x="1330" y="341"/>
              </a:cxn>
              <a:cxn ang="0">
                <a:pos x="1866" y="173"/>
              </a:cxn>
              <a:cxn ang="0">
                <a:pos x="1946" y="117"/>
              </a:cxn>
              <a:cxn ang="0">
                <a:pos x="2122" y="21"/>
              </a:cxn>
              <a:cxn ang="0">
                <a:pos x="2538" y="13"/>
              </a:cxn>
              <a:cxn ang="0">
                <a:pos x="2610" y="77"/>
              </a:cxn>
              <a:cxn ang="0">
                <a:pos x="3098" y="117"/>
              </a:cxn>
              <a:cxn ang="0">
                <a:pos x="3546" y="197"/>
              </a:cxn>
              <a:cxn ang="0">
                <a:pos x="3890" y="309"/>
              </a:cxn>
              <a:cxn ang="0">
                <a:pos x="3930" y="333"/>
              </a:cxn>
              <a:cxn ang="0">
                <a:pos x="4194" y="405"/>
              </a:cxn>
              <a:cxn ang="0">
                <a:pos x="4410" y="565"/>
              </a:cxn>
              <a:cxn ang="0">
                <a:pos x="4402" y="877"/>
              </a:cxn>
              <a:cxn ang="0">
                <a:pos x="4474" y="1133"/>
              </a:cxn>
              <a:cxn ang="0">
                <a:pos x="4418" y="1293"/>
              </a:cxn>
              <a:cxn ang="0">
                <a:pos x="3674" y="1381"/>
              </a:cxn>
              <a:cxn ang="0">
                <a:pos x="3370" y="1365"/>
              </a:cxn>
              <a:cxn ang="0">
                <a:pos x="3082" y="1293"/>
              </a:cxn>
              <a:cxn ang="0">
                <a:pos x="2890" y="1405"/>
              </a:cxn>
              <a:cxn ang="0">
                <a:pos x="2370" y="1373"/>
              </a:cxn>
              <a:cxn ang="0">
                <a:pos x="2018" y="1413"/>
              </a:cxn>
              <a:cxn ang="0">
                <a:pos x="1834" y="1293"/>
              </a:cxn>
              <a:cxn ang="0">
                <a:pos x="1682" y="1349"/>
              </a:cxn>
              <a:cxn ang="0">
                <a:pos x="1506" y="1413"/>
              </a:cxn>
              <a:cxn ang="0">
                <a:pos x="898" y="1581"/>
              </a:cxn>
              <a:cxn ang="0">
                <a:pos x="298" y="1389"/>
              </a:cxn>
              <a:cxn ang="0">
                <a:pos x="98" y="1269"/>
              </a:cxn>
              <a:cxn ang="0">
                <a:pos x="26" y="1181"/>
              </a:cxn>
              <a:cxn ang="0">
                <a:pos x="42" y="1117"/>
              </a:cxn>
              <a:cxn ang="0">
                <a:pos x="74" y="1085"/>
              </a:cxn>
            </a:cxnLst>
            <a:rect l="0" t="0" r="r" b="b"/>
            <a:pathLst>
              <a:path w="4482" h="1581">
                <a:moveTo>
                  <a:pt x="42" y="1077"/>
                </a:moveTo>
                <a:cubicBezTo>
                  <a:pt x="122" y="1104"/>
                  <a:pt x="152" y="1035"/>
                  <a:pt x="210" y="997"/>
                </a:cubicBezTo>
                <a:cubicBezTo>
                  <a:pt x="234" y="961"/>
                  <a:pt x="236" y="918"/>
                  <a:pt x="250" y="877"/>
                </a:cubicBezTo>
                <a:cubicBezTo>
                  <a:pt x="258" y="852"/>
                  <a:pt x="322" y="845"/>
                  <a:pt x="322" y="845"/>
                </a:cubicBezTo>
                <a:cubicBezTo>
                  <a:pt x="338" y="833"/>
                  <a:pt x="419" y="776"/>
                  <a:pt x="434" y="773"/>
                </a:cubicBezTo>
                <a:cubicBezTo>
                  <a:pt x="471" y="766"/>
                  <a:pt x="509" y="768"/>
                  <a:pt x="546" y="765"/>
                </a:cubicBezTo>
                <a:cubicBezTo>
                  <a:pt x="595" y="755"/>
                  <a:pt x="628" y="735"/>
                  <a:pt x="674" y="717"/>
                </a:cubicBezTo>
                <a:cubicBezTo>
                  <a:pt x="707" y="684"/>
                  <a:pt x="737" y="652"/>
                  <a:pt x="778" y="629"/>
                </a:cubicBezTo>
                <a:cubicBezTo>
                  <a:pt x="817" y="607"/>
                  <a:pt x="788" y="638"/>
                  <a:pt x="826" y="605"/>
                </a:cubicBezTo>
                <a:cubicBezTo>
                  <a:pt x="851" y="582"/>
                  <a:pt x="885" y="528"/>
                  <a:pt x="914" y="509"/>
                </a:cubicBezTo>
                <a:cubicBezTo>
                  <a:pt x="979" y="466"/>
                  <a:pt x="1068" y="486"/>
                  <a:pt x="1146" y="477"/>
                </a:cubicBezTo>
                <a:cubicBezTo>
                  <a:pt x="1195" y="379"/>
                  <a:pt x="1237" y="382"/>
                  <a:pt x="1330" y="341"/>
                </a:cubicBezTo>
                <a:cubicBezTo>
                  <a:pt x="1493" y="269"/>
                  <a:pt x="1548" y="288"/>
                  <a:pt x="1770" y="277"/>
                </a:cubicBezTo>
                <a:cubicBezTo>
                  <a:pt x="1790" y="217"/>
                  <a:pt x="1810" y="208"/>
                  <a:pt x="1866" y="173"/>
                </a:cubicBezTo>
                <a:cubicBezTo>
                  <a:pt x="1877" y="166"/>
                  <a:pt x="1887" y="157"/>
                  <a:pt x="1898" y="149"/>
                </a:cubicBezTo>
                <a:cubicBezTo>
                  <a:pt x="1914" y="138"/>
                  <a:pt x="1946" y="117"/>
                  <a:pt x="1946" y="117"/>
                </a:cubicBezTo>
                <a:cubicBezTo>
                  <a:pt x="1980" y="49"/>
                  <a:pt x="2020" y="54"/>
                  <a:pt x="2090" y="37"/>
                </a:cubicBezTo>
                <a:cubicBezTo>
                  <a:pt x="2102" y="34"/>
                  <a:pt x="2111" y="25"/>
                  <a:pt x="2122" y="21"/>
                </a:cubicBezTo>
                <a:cubicBezTo>
                  <a:pt x="2138" y="15"/>
                  <a:pt x="2170" y="5"/>
                  <a:pt x="2170" y="5"/>
                </a:cubicBezTo>
                <a:cubicBezTo>
                  <a:pt x="2293" y="8"/>
                  <a:pt x="2416" y="0"/>
                  <a:pt x="2538" y="13"/>
                </a:cubicBezTo>
                <a:cubicBezTo>
                  <a:pt x="2550" y="14"/>
                  <a:pt x="2546" y="36"/>
                  <a:pt x="2554" y="45"/>
                </a:cubicBezTo>
                <a:cubicBezTo>
                  <a:pt x="2573" y="68"/>
                  <a:pt x="2586" y="69"/>
                  <a:pt x="2610" y="77"/>
                </a:cubicBezTo>
                <a:cubicBezTo>
                  <a:pt x="2758" y="71"/>
                  <a:pt x="2888" y="81"/>
                  <a:pt x="3034" y="93"/>
                </a:cubicBezTo>
                <a:cubicBezTo>
                  <a:pt x="3155" y="123"/>
                  <a:pt x="2972" y="75"/>
                  <a:pt x="3098" y="117"/>
                </a:cubicBezTo>
                <a:cubicBezTo>
                  <a:pt x="3143" y="132"/>
                  <a:pt x="3272" y="132"/>
                  <a:pt x="3282" y="133"/>
                </a:cubicBezTo>
                <a:cubicBezTo>
                  <a:pt x="3374" y="144"/>
                  <a:pt x="3456" y="179"/>
                  <a:pt x="3546" y="197"/>
                </a:cubicBezTo>
                <a:cubicBezTo>
                  <a:pt x="3596" y="222"/>
                  <a:pt x="3651" y="242"/>
                  <a:pt x="3706" y="253"/>
                </a:cubicBezTo>
                <a:cubicBezTo>
                  <a:pt x="3766" y="313"/>
                  <a:pt x="3797" y="302"/>
                  <a:pt x="3890" y="309"/>
                </a:cubicBezTo>
                <a:cubicBezTo>
                  <a:pt x="3895" y="320"/>
                  <a:pt x="3896" y="335"/>
                  <a:pt x="3906" y="341"/>
                </a:cubicBezTo>
                <a:cubicBezTo>
                  <a:pt x="3913" y="345"/>
                  <a:pt x="3922" y="333"/>
                  <a:pt x="3930" y="333"/>
                </a:cubicBezTo>
                <a:cubicBezTo>
                  <a:pt x="3985" y="333"/>
                  <a:pt x="4044" y="349"/>
                  <a:pt x="4098" y="357"/>
                </a:cubicBezTo>
                <a:cubicBezTo>
                  <a:pt x="4130" y="376"/>
                  <a:pt x="4159" y="393"/>
                  <a:pt x="4194" y="405"/>
                </a:cubicBezTo>
                <a:cubicBezTo>
                  <a:pt x="4228" y="432"/>
                  <a:pt x="4266" y="449"/>
                  <a:pt x="4298" y="477"/>
                </a:cubicBezTo>
                <a:cubicBezTo>
                  <a:pt x="4335" y="509"/>
                  <a:pt x="4369" y="538"/>
                  <a:pt x="4410" y="565"/>
                </a:cubicBezTo>
                <a:cubicBezTo>
                  <a:pt x="4454" y="654"/>
                  <a:pt x="4435" y="602"/>
                  <a:pt x="4418" y="797"/>
                </a:cubicBezTo>
                <a:cubicBezTo>
                  <a:pt x="4416" y="824"/>
                  <a:pt x="4402" y="877"/>
                  <a:pt x="4402" y="877"/>
                </a:cubicBezTo>
                <a:cubicBezTo>
                  <a:pt x="4408" y="933"/>
                  <a:pt x="4408" y="993"/>
                  <a:pt x="4434" y="1045"/>
                </a:cubicBezTo>
                <a:cubicBezTo>
                  <a:pt x="4478" y="1132"/>
                  <a:pt x="4441" y="1035"/>
                  <a:pt x="4474" y="1133"/>
                </a:cubicBezTo>
                <a:cubicBezTo>
                  <a:pt x="4477" y="1141"/>
                  <a:pt x="4482" y="1157"/>
                  <a:pt x="4482" y="1157"/>
                </a:cubicBezTo>
                <a:cubicBezTo>
                  <a:pt x="4475" y="1221"/>
                  <a:pt x="4471" y="1258"/>
                  <a:pt x="4418" y="1293"/>
                </a:cubicBezTo>
                <a:cubicBezTo>
                  <a:pt x="4330" y="1425"/>
                  <a:pt x="4236" y="1369"/>
                  <a:pt x="4050" y="1373"/>
                </a:cubicBezTo>
                <a:cubicBezTo>
                  <a:pt x="3925" y="1376"/>
                  <a:pt x="3799" y="1378"/>
                  <a:pt x="3674" y="1381"/>
                </a:cubicBezTo>
                <a:cubicBezTo>
                  <a:pt x="3570" y="1391"/>
                  <a:pt x="3578" y="1395"/>
                  <a:pt x="3450" y="1381"/>
                </a:cubicBezTo>
                <a:cubicBezTo>
                  <a:pt x="3423" y="1378"/>
                  <a:pt x="3370" y="1365"/>
                  <a:pt x="3370" y="1365"/>
                </a:cubicBezTo>
                <a:cubicBezTo>
                  <a:pt x="3299" y="1330"/>
                  <a:pt x="3245" y="1304"/>
                  <a:pt x="3170" y="1285"/>
                </a:cubicBezTo>
                <a:cubicBezTo>
                  <a:pt x="3141" y="1288"/>
                  <a:pt x="3110" y="1285"/>
                  <a:pt x="3082" y="1293"/>
                </a:cubicBezTo>
                <a:cubicBezTo>
                  <a:pt x="3064" y="1298"/>
                  <a:pt x="3050" y="1315"/>
                  <a:pt x="3034" y="1325"/>
                </a:cubicBezTo>
                <a:cubicBezTo>
                  <a:pt x="2988" y="1354"/>
                  <a:pt x="2940" y="1385"/>
                  <a:pt x="2890" y="1405"/>
                </a:cubicBezTo>
                <a:cubicBezTo>
                  <a:pt x="2700" y="1393"/>
                  <a:pt x="2670" y="1430"/>
                  <a:pt x="2562" y="1349"/>
                </a:cubicBezTo>
                <a:cubicBezTo>
                  <a:pt x="2495" y="1356"/>
                  <a:pt x="2437" y="1367"/>
                  <a:pt x="2370" y="1373"/>
                </a:cubicBezTo>
                <a:cubicBezTo>
                  <a:pt x="2312" y="1385"/>
                  <a:pt x="2256" y="1399"/>
                  <a:pt x="2202" y="1421"/>
                </a:cubicBezTo>
                <a:cubicBezTo>
                  <a:pt x="2141" y="1418"/>
                  <a:pt x="2079" y="1420"/>
                  <a:pt x="2018" y="1413"/>
                </a:cubicBezTo>
                <a:cubicBezTo>
                  <a:pt x="1995" y="1410"/>
                  <a:pt x="1981" y="1386"/>
                  <a:pt x="1962" y="1373"/>
                </a:cubicBezTo>
                <a:cubicBezTo>
                  <a:pt x="1920" y="1345"/>
                  <a:pt x="1883" y="1309"/>
                  <a:pt x="1834" y="1293"/>
                </a:cubicBezTo>
                <a:cubicBezTo>
                  <a:pt x="1805" y="1296"/>
                  <a:pt x="1775" y="1295"/>
                  <a:pt x="1746" y="1301"/>
                </a:cubicBezTo>
                <a:cubicBezTo>
                  <a:pt x="1720" y="1307"/>
                  <a:pt x="1705" y="1335"/>
                  <a:pt x="1682" y="1349"/>
                </a:cubicBezTo>
                <a:cubicBezTo>
                  <a:pt x="1662" y="1362"/>
                  <a:pt x="1638" y="1369"/>
                  <a:pt x="1618" y="1381"/>
                </a:cubicBezTo>
                <a:cubicBezTo>
                  <a:pt x="1582" y="1436"/>
                  <a:pt x="1620" y="1391"/>
                  <a:pt x="1506" y="1413"/>
                </a:cubicBezTo>
                <a:cubicBezTo>
                  <a:pt x="1481" y="1418"/>
                  <a:pt x="1458" y="1430"/>
                  <a:pt x="1434" y="1437"/>
                </a:cubicBezTo>
                <a:cubicBezTo>
                  <a:pt x="1255" y="1490"/>
                  <a:pt x="1080" y="1541"/>
                  <a:pt x="898" y="1581"/>
                </a:cubicBezTo>
                <a:cubicBezTo>
                  <a:pt x="826" y="1577"/>
                  <a:pt x="452" y="1578"/>
                  <a:pt x="378" y="1541"/>
                </a:cubicBezTo>
                <a:cubicBezTo>
                  <a:pt x="343" y="1488"/>
                  <a:pt x="353" y="1425"/>
                  <a:pt x="298" y="1389"/>
                </a:cubicBezTo>
                <a:cubicBezTo>
                  <a:pt x="280" y="1334"/>
                  <a:pt x="198" y="1311"/>
                  <a:pt x="146" y="1301"/>
                </a:cubicBezTo>
                <a:cubicBezTo>
                  <a:pt x="130" y="1290"/>
                  <a:pt x="109" y="1285"/>
                  <a:pt x="98" y="1269"/>
                </a:cubicBezTo>
                <a:cubicBezTo>
                  <a:pt x="77" y="1237"/>
                  <a:pt x="90" y="1250"/>
                  <a:pt x="58" y="1229"/>
                </a:cubicBezTo>
                <a:cubicBezTo>
                  <a:pt x="47" y="1213"/>
                  <a:pt x="37" y="1197"/>
                  <a:pt x="26" y="1181"/>
                </a:cubicBezTo>
                <a:cubicBezTo>
                  <a:pt x="21" y="1173"/>
                  <a:pt x="10" y="1157"/>
                  <a:pt x="10" y="1157"/>
                </a:cubicBezTo>
                <a:cubicBezTo>
                  <a:pt x="30" y="1077"/>
                  <a:pt x="0" y="1159"/>
                  <a:pt x="42" y="1117"/>
                </a:cubicBezTo>
                <a:cubicBezTo>
                  <a:pt x="48" y="1111"/>
                  <a:pt x="44" y="1099"/>
                  <a:pt x="50" y="1093"/>
                </a:cubicBezTo>
                <a:cubicBezTo>
                  <a:pt x="56" y="1087"/>
                  <a:pt x="78" y="1093"/>
                  <a:pt x="74" y="1085"/>
                </a:cubicBezTo>
                <a:cubicBezTo>
                  <a:pt x="69" y="1075"/>
                  <a:pt x="53" y="1080"/>
                  <a:pt x="42" y="1077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lIns="100794" tIns="50397" rIns="100794" bIns="50397"/>
          <a:lstStyle/>
          <a:p>
            <a:endParaRPr lang="ru-RU"/>
          </a:p>
        </p:txBody>
      </p:sp>
      <p:sp>
        <p:nvSpPr>
          <p:cNvPr id="10276" name="AutoShape 36" descr="Штриховой горизонтальный"/>
          <p:cNvSpPr>
            <a:spLocks noChangeArrowheads="1"/>
          </p:cNvSpPr>
          <p:nvPr/>
        </p:nvSpPr>
        <p:spPr bwMode="auto">
          <a:xfrm>
            <a:off x="3055689" y="3620595"/>
            <a:ext cx="5397335" cy="873212"/>
          </a:xfrm>
          <a:prstGeom prst="wedgeEllipseCallout">
            <a:avLst>
              <a:gd name="adj1" fmla="val -33722"/>
              <a:gd name="adj2" fmla="val 17537"/>
            </a:avLst>
          </a:prstGeom>
          <a:pattFill prst="dashHorz">
            <a:fgClr>
              <a:schemeClr val="accent2"/>
            </a:fgClr>
            <a:bgClr>
              <a:schemeClr val="accent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lIns="100794" tIns="50397" rIns="100794" bIns="50397"/>
          <a:lstStyle/>
          <a:p>
            <a:pPr algn="ctr"/>
            <a:endParaRPr lang="ru-RU"/>
          </a:p>
        </p:txBody>
      </p:sp>
      <p:pic>
        <p:nvPicPr>
          <p:cNvPr id="10243" name="Picture 3" descr="pelika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r="1567" b="52577"/>
          <a:stretch>
            <a:fillRect/>
          </a:stretch>
        </p:blipFill>
        <p:spPr bwMode="auto">
          <a:xfrm>
            <a:off x="3531719" y="5484264"/>
            <a:ext cx="3493217" cy="1630930"/>
          </a:xfrm>
          <a:prstGeom prst="rect">
            <a:avLst/>
          </a:prstGeom>
          <a:noFill/>
        </p:spPr>
      </p:pic>
      <p:pic>
        <p:nvPicPr>
          <p:cNvPr id="10246" name="Picture 6" descr="00220_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916" r="50876"/>
          <a:stretch>
            <a:fillRect/>
          </a:stretch>
        </p:blipFill>
        <p:spPr bwMode="auto">
          <a:xfrm>
            <a:off x="197764" y="2668637"/>
            <a:ext cx="596786" cy="2222404"/>
          </a:xfrm>
          <a:prstGeom prst="rect">
            <a:avLst/>
          </a:prstGeom>
          <a:noFill/>
        </p:spPr>
      </p:pic>
      <p:pic>
        <p:nvPicPr>
          <p:cNvPr id="10247" name="Picture 7" descr="00220_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4000"/>
          </a:blip>
          <a:srcRect t="51042" b="37625"/>
          <a:stretch>
            <a:fillRect/>
          </a:stretch>
        </p:blipFill>
        <p:spPr bwMode="auto">
          <a:xfrm>
            <a:off x="1071067" y="208242"/>
            <a:ext cx="2222638" cy="554726"/>
          </a:xfrm>
          <a:prstGeom prst="rect">
            <a:avLst/>
          </a:prstGeom>
          <a:noFill/>
        </p:spPr>
      </p:pic>
      <p:pic>
        <p:nvPicPr>
          <p:cNvPr id="10248" name="Picture 8" descr="00220_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50" r="22501"/>
          <a:stretch>
            <a:fillRect/>
          </a:stretch>
        </p:blipFill>
        <p:spPr bwMode="auto">
          <a:xfrm>
            <a:off x="197763" y="208242"/>
            <a:ext cx="635289" cy="2222404"/>
          </a:xfrm>
          <a:prstGeom prst="rect">
            <a:avLst/>
          </a:prstGeom>
          <a:noFill/>
        </p:spPr>
      </p:pic>
      <p:pic>
        <p:nvPicPr>
          <p:cNvPr id="10249" name="Picture 9" descr="00220_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333" b="75417"/>
          <a:stretch>
            <a:fillRect/>
          </a:stretch>
        </p:blipFill>
        <p:spPr bwMode="auto">
          <a:xfrm>
            <a:off x="3928995" y="208242"/>
            <a:ext cx="2143882" cy="713969"/>
          </a:xfrm>
          <a:prstGeom prst="rect">
            <a:avLst/>
          </a:prstGeom>
          <a:noFill/>
        </p:spPr>
      </p:pic>
      <p:pic>
        <p:nvPicPr>
          <p:cNvPr id="10251" name="Picture 11" descr="00220_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659" b="50876"/>
          <a:stretch>
            <a:fillRect/>
          </a:stretch>
        </p:blipFill>
        <p:spPr bwMode="auto">
          <a:xfrm>
            <a:off x="6627662" y="208242"/>
            <a:ext cx="2222638" cy="554726"/>
          </a:xfrm>
          <a:prstGeom prst="rect">
            <a:avLst/>
          </a:prstGeom>
          <a:noFill/>
        </p:spPr>
      </p:pic>
      <p:pic>
        <p:nvPicPr>
          <p:cNvPr id="10252" name="Picture 12" descr="00220_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0709"/>
          <a:stretch>
            <a:fillRect/>
          </a:stretch>
        </p:blipFill>
        <p:spPr bwMode="auto">
          <a:xfrm>
            <a:off x="9326329" y="208242"/>
            <a:ext cx="477779" cy="2196155"/>
          </a:xfrm>
          <a:prstGeom prst="rect">
            <a:avLst/>
          </a:prstGeom>
          <a:noFill/>
        </p:spPr>
      </p:pic>
      <p:pic>
        <p:nvPicPr>
          <p:cNvPr id="10253" name="Picture 13" descr="00220_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4000"/>
          </a:blip>
          <a:srcRect l="37625" r="51042"/>
          <a:stretch>
            <a:fillRect/>
          </a:stretch>
        </p:blipFill>
        <p:spPr bwMode="auto">
          <a:xfrm>
            <a:off x="9326329" y="2668637"/>
            <a:ext cx="556535" cy="2222404"/>
          </a:xfrm>
          <a:prstGeom prst="rect">
            <a:avLst/>
          </a:prstGeom>
          <a:noFill/>
        </p:spPr>
      </p:pic>
      <p:pic>
        <p:nvPicPr>
          <p:cNvPr id="10254" name="Picture 14" descr="00220_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501" r="64250"/>
          <a:stretch>
            <a:fillRect/>
          </a:stretch>
        </p:blipFill>
        <p:spPr bwMode="auto">
          <a:xfrm>
            <a:off x="9247574" y="5129031"/>
            <a:ext cx="635290" cy="2222404"/>
          </a:xfrm>
          <a:prstGeom prst="rect">
            <a:avLst/>
          </a:prstGeom>
          <a:noFill/>
        </p:spPr>
      </p:pic>
      <p:pic>
        <p:nvPicPr>
          <p:cNvPr id="10256" name="Picture 16" descr="cat2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83778" y="1874171"/>
            <a:ext cx="1736108" cy="2852377"/>
          </a:xfrm>
          <a:prstGeom prst="rect">
            <a:avLst/>
          </a:prstGeom>
          <a:noFill/>
        </p:spPr>
      </p:pic>
      <p:pic>
        <p:nvPicPr>
          <p:cNvPr id="10257" name="Picture 17" descr="XTREE31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46181" y="605474"/>
            <a:ext cx="2490404" cy="3151615"/>
          </a:xfrm>
          <a:prstGeom prst="rect">
            <a:avLst/>
          </a:prstGeom>
          <a:noFill/>
        </p:spPr>
      </p:pic>
      <p:pic>
        <p:nvPicPr>
          <p:cNvPr id="10258" name="Picture 18" descr="rabit"/>
          <p:cNvPicPr>
            <a:picLocks noChangeAspect="1" noChangeArrowheads="1"/>
          </p:cNvPicPr>
          <p:nvPr/>
        </p:nvPicPr>
        <p:blipFill>
          <a:blip r:embed="rId10">
            <a:lum bright="-12000"/>
          </a:blip>
          <a:srcRect/>
          <a:stretch>
            <a:fillRect/>
          </a:stretch>
        </p:blipFill>
        <p:spPr bwMode="auto">
          <a:xfrm>
            <a:off x="1149822" y="3144616"/>
            <a:ext cx="1905868" cy="1821671"/>
          </a:xfrm>
          <a:prstGeom prst="rect">
            <a:avLst/>
          </a:prstGeom>
          <a:noFill/>
        </p:spPr>
      </p:pic>
      <p:pic>
        <p:nvPicPr>
          <p:cNvPr id="10259" name="Picture 19" descr="119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" y="3065868"/>
            <a:ext cx="1459590" cy="1744676"/>
          </a:xfrm>
          <a:prstGeom prst="rect">
            <a:avLst/>
          </a:prstGeom>
          <a:noFill/>
        </p:spPr>
      </p:pic>
      <p:pic>
        <p:nvPicPr>
          <p:cNvPr id="10260" name="Picture 20" descr="blume049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06356" y="4812293"/>
            <a:ext cx="1349333" cy="1349193"/>
          </a:xfrm>
          <a:prstGeom prst="rect">
            <a:avLst/>
          </a:prstGeom>
          <a:noFill/>
        </p:spPr>
      </p:pic>
      <p:pic>
        <p:nvPicPr>
          <p:cNvPr id="10261" name="Picture 21" descr="blume049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23544" y="3463102"/>
            <a:ext cx="1429838" cy="1429688"/>
          </a:xfrm>
          <a:prstGeom prst="rect">
            <a:avLst/>
          </a:prstGeom>
          <a:noFill/>
        </p:spPr>
      </p:pic>
      <p:pic>
        <p:nvPicPr>
          <p:cNvPr id="10262" name="Picture 22" descr="blume049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00966" y="4653051"/>
            <a:ext cx="1349334" cy="1349191"/>
          </a:xfrm>
          <a:prstGeom prst="rect">
            <a:avLst/>
          </a:prstGeom>
          <a:noFill/>
        </p:spPr>
      </p:pic>
      <p:pic>
        <p:nvPicPr>
          <p:cNvPr id="10267" name="Picture 27" descr="0a4f488923716b024ee68941527cf924"/>
          <p:cNvPicPr>
            <a:picLocks noChangeAspect="1" noChangeArrowheads="1" noCrop="1"/>
          </p:cNvPicPr>
          <p:nvPr/>
        </p:nvPicPr>
        <p:blipFill>
          <a:blip r:embed="rId13">
            <a:lum bright="-6000"/>
          </a:blip>
          <a:srcRect/>
          <a:stretch>
            <a:fillRect/>
          </a:stretch>
        </p:blipFill>
        <p:spPr bwMode="auto">
          <a:xfrm>
            <a:off x="1547096" y="1874171"/>
            <a:ext cx="1678355" cy="2381647"/>
          </a:xfrm>
          <a:prstGeom prst="rect">
            <a:avLst/>
          </a:prstGeom>
          <a:noFill/>
        </p:spPr>
      </p:pic>
      <p:pic>
        <p:nvPicPr>
          <p:cNvPr id="10273" name="Picture 33" descr="65faa995e8495198efec9f89623bb9a7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055690" y="2827879"/>
            <a:ext cx="1825364" cy="1513685"/>
          </a:xfrm>
          <a:prstGeom prst="rect">
            <a:avLst/>
          </a:prstGeom>
          <a:noFill/>
        </p:spPr>
      </p:pic>
      <p:pic>
        <p:nvPicPr>
          <p:cNvPr id="10274" name="Picture 3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каранд.wav"/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8850299" y="6954201"/>
            <a:ext cx="336021" cy="335986"/>
          </a:xfrm>
          <a:prstGeom prst="rect">
            <a:avLst/>
          </a:prstGeom>
          <a:noFill/>
        </p:spPr>
      </p:pic>
      <p:sp>
        <p:nvSpPr>
          <p:cNvPr id="10278" name="AutoShape 38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9088314" y="6954202"/>
            <a:ext cx="714044" cy="397233"/>
          </a:xfrm>
          <a:prstGeom prst="leftArrow">
            <a:avLst>
              <a:gd name="adj1" fmla="val 50000"/>
              <a:gd name="adj2" fmla="val 44934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ru-RU"/>
          </a:p>
        </p:txBody>
      </p:sp>
      <p:pic>
        <p:nvPicPr>
          <p:cNvPr id="10245" name="Picture 5" descr="00220_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709"/>
          <a:stretch>
            <a:fillRect/>
          </a:stretch>
        </p:blipFill>
        <p:spPr bwMode="auto">
          <a:xfrm>
            <a:off x="357022" y="5207777"/>
            <a:ext cx="477780" cy="219615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0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4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8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7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89 -0.05046 L -0.22135 -0.05046 L -0.22135 -0.57014 L 0.18889 -0.57014 L 0.18889 -0.05046 Z " pathEditMode="relative" rAng="10800000" ptsTypes="FFFFF">
                                      <p:cBhvr>
                                        <p:cTn id="91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0" y="-2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5416 L -0.16875 0.22453 C -0.20469 0.26296 -0.25833 0.28495 -0.31389 0.28495 C -0.37778 0.28495 -0.42882 0.26296 -0.46476 0.22453 L -0.63542 0.05416 " pathEditMode="relative" rAng="0" ptsTypes="FffFF">
                                      <p:cBhvr>
                                        <p:cTn id="109" dur="2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0" y="1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5416 L -0.46458 0.225 C -0.42865 0.26342 -0.375 0.28518 -0.31927 0.28518 C -0.25538 0.28518 -0.20451 0.26342 -0.16858 0.225 L 0.00243 0.05416 " pathEditMode="relative" rAng="0" ptsTypes="FffFF">
                                      <p:cBhvr>
                                        <p:cTn id="112" dur="2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0" y="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5416 L -0.16892 0.225 C -0.20451 0.26342 -0.25816 0.28518 -0.31406 0.28518 C -0.37778 0.28518 -0.42882 0.26342 -0.46458 0.225 L -0.63542 0.05416 " pathEditMode="relative" rAng="0" ptsTypes="FffFF">
                                      <p:cBhvr>
                                        <p:cTn id="115" dur="2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0" y="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7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5416 L -0.46458 0.22476 C -0.42865 0.26342 -0.375 0.28518 -0.31927 0.28518 C -0.25538 0.28518 -0.20451 0.26342 -0.16858 0.22476 L 0.00243 0.05416 " pathEditMode="relative" rAng="0" ptsTypes="FffFF">
                                      <p:cBhvr>
                                        <p:cTn id="118" dur="2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0" y="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3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7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1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2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2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0.3585 -0.00555 " pathEditMode="relative" rAng="0" ptsTypes="AA">
                                      <p:cBhvr>
                                        <p:cTn id="184" dur="50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6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74"/>
                </p:tgtEl>
              </p:cMediaNode>
            </p:audio>
          </p:childTnLst>
        </p:cTn>
      </p:par>
    </p:tnLst>
    <p:bldLst>
      <p:bldP spid="10277" grpId="0" animBg="1"/>
      <p:bldP spid="10277" grpId="1" animBg="1"/>
      <p:bldP spid="10276" grpId="0" animBg="1"/>
      <p:bldP spid="102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31800" y="611188"/>
            <a:ext cx="9069388" cy="1260475"/>
          </a:xfrm>
        </p:spPr>
        <p:txBody>
          <a:bodyPr/>
          <a:lstStyle/>
          <a:p>
            <a:pPr algn="l"/>
            <a:r>
              <a:rPr lang="ru-RU" sz="3200" b="1" smtClean="0">
                <a:solidFill>
                  <a:srgbClr val="22228B"/>
                </a:solidFill>
              </a:rPr>
              <a:t>4. Нарисуй  круг  справа  от  квадрата,  но  слева  от  треугольника.</a:t>
            </a:r>
          </a:p>
        </p:txBody>
      </p:sp>
      <p:sp>
        <p:nvSpPr>
          <p:cNvPr id="8195" name="Овал 2"/>
          <p:cNvSpPr>
            <a:spLocks noChangeArrowheads="1"/>
          </p:cNvSpPr>
          <p:nvPr/>
        </p:nvSpPr>
        <p:spPr bwMode="auto">
          <a:xfrm>
            <a:off x="769938" y="3367088"/>
            <a:ext cx="795337" cy="666750"/>
          </a:xfrm>
          <a:prstGeom prst="ellipse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8196" name="Прямоугольный треугольник 4"/>
          <p:cNvSpPr>
            <a:spLocks noChangeArrowheads="1"/>
          </p:cNvSpPr>
          <p:nvPr/>
        </p:nvSpPr>
        <p:spPr bwMode="auto">
          <a:xfrm>
            <a:off x="846138" y="2568575"/>
            <a:ext cx="1155700" cy="641350"/>
          </a:xfrm>
          <a:prstGeom prst="rtTriangle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8197" name="Ромб 3"/>
          <p:cNvSpPr>
            <a:spLocks noChangeArrowheads="1"/>
          </p:cNvSpPr>
          <p:nvPr/>
        </p:nvSpPr>
        <p:spPr bwMode="auto">
          <a:xfrm rot="2685066">
            <a:off x="720725" y="1760538"/>
            <a:ext cx="798513" cy="793750"/>
          </a:xfrm>
          <a:prstGeom prst="diamond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" name="Ромб 3"/>
          <p:cNvSpPr>
            <a:spLocks noChangeArrowheads="1"/>
          </p:cNvSpPr>
          <p:nvPr/>
        </p:nvSpPr>
        <p:spPr bwMode="auto">
          <a:xfrm rot="2685066">
            <a:off x="1814513" y="3616325"/>
            <a:ext cx="2366962" cy="2376488"/>
          </a:xfrm>
          <a:prstGeom prst="diamond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10" name="Прямоугольный треугольник 4"/>
          <p:cNvSpPr>
            <a:spLocks noChangeArrowheads="1"/>
          </p:cNvSpPr>
          <p:nvPr/>
        </p:nvSpPr>
        <p:spPr bwMode="auto">
          <a:xfrm>
            <a:off x="7165975" y="3806825"/>
            <a:ext cx="2447925" cy="1882775"/>
          </a:xfrm>
          <a:prstGeom prst="rtTriangl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11" name="Овал 2"/>
          <p:cNvSpPr>
            <a:spLocks noChangeArrowheads="1"/>
          </p:cNvSpPr>
          <p:nvPr/>
        </p:nvSpPr>
        <p:spPr bwMode="auto">
          <a:xfrm>
            <a:off x="4335463" y="3683000"/>
            <a:ext cx="2232025" cy="2089150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561" y="5892801"/>
            <a:ext cx="2435159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503238" y="539750"/>
            <a:ext cx="9069387" cy="1260475"/>
          </a:xfrm>
        </p:spPr>
        <p:txBody>
          <a:bodyPr/>
          <a:lstStyle/>
          <a:p>
            <a:pPr algn="l"/>
            <a:r>
              <a:rPr lang="ru-RU" sz="2800" smtClean="0"/>
              <a:t> </a:t>
            </a:r>
            <a:r>
              <a:rPr lang="ru-RU" sz="3200" b="1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5. Прочитай  слова, двигаясь  по  стрелкам, начиная  от  точки.</a:t>
            </a:r>
          </a:p>
        </p:txBody>
      </p:sp>
      <p:sp>
        <p:nvSpPr>
          <p:cNvPr id="8195" name="Овал 2"/>
          <p:cNvSpPr>
            <a:spLocks noChangeArrowheads="1"/>
          </p:cNvSpPr>
          <p:nvPr/>
        </p:nvSpPr>
        <p:spPr bwMode="auto">
          <a:xfrm>
            <a:off x="3224213" y="2220913"/>
            <a:ext cx="649287" cy="6953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3600" b="1" dirty="0">
                <a:latin typeface="Arial" charset="0"/>
                <a:ea typeface="MS Gothic" charset="0"/>
                <a:cs typeface="MS Gothic" charset="0"/>
              </a:rPr>
              <a:t>Н</a:t>
            </a:r>
          </a:p>
        </p:txBody>
      </p:sp>
      <p:sp>
        <p:nvSpPr>
          <p:cNvPr id="8196" name="Овал 3"/>
          <p:cNvSpPr>
            <a:spLocks noChangeArrowheads="1"/>
          </p:cNvSpPr>
          <p:nvPr/>
        </p:nvSpPr>
        <p:spPr bwMode="auto">
          <a:xfrm>
            <a:off x="2268538" y="2481263"/>
            <a:ext cx="647700" cy="576262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А</a:t>
            </a:r>
          </a:p>
        </p:txBody>
      </p:sp>
      <p:sp>
        <p:nvSpPr>
          <p:cNvPr id="8197" name="Овал 4"/>
          <p:cNvSpPr>
            <a:spLocks noChangeArrowheads="1"/>
          </p:cNvSpPr>
          <p:nvPr/>
        </p:nvSpPr>
        <p:spPr bwMode="auto">
          <a:xfrm>
            <a:off x="2693988" y="4838700"/>
            <a:ext cx="750887" cy="719138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3600" b="1" dirty="0">
                <a:latin typeface="Arial" charset="0"/>
                <a:ea typeface="MS Gothic" charset="0"/>
                <a:cs typeface="MS Gothic" charset="0"/>
              </a:rPr>
              <a:t>И</a:t>
            </a:r>
          </a:p>
        </p:txBody>
      </p:sp>
      <p:sp>
        <p:nvSpPr>
          <p:cNvPr id="8198" name="Овал 5"/>
          <p:cNvSpPr>
            <a:spLocks noChangeArrowheads="1"/>
          </p:cNvSpPr>
          <p:nvPr/>
        </p:nvSpPr>
        <p:spPr bwMode="auto">
          <a:xfrm>
            <a:off x="1644650" y="3708400"/>
            <a:ext cx="647700" cy="576263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И</a:t>
            </a:r>
          </a:p>
        </p:txBody>
      </p:sp>
      <p:sp>
        <p:nvSpPr>
          <p:cNvPr id="8199" name="Овал 6"/>
          <p:cNvSpPr>
            <a:spLocks noChangeArrowheads="1"/>
          </p:cNvSpPr>
          <p:nvPr/>
        </p:nvSpPr>
        <p:spPr bwMode="auto">
          <a:xfrm>
            <a:off x="649288" y="4076700"/>
            <a:ext cx="647700" cy="576263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К</a:t>
            </a:r>
          </a:p>
        </p:txBody>
      </p:sp>
      <p:sp>
        <p:nvSpPr>
          <p:cNvPr id="8200" name="Овал 7"/>
          <p:cNvSpPr>
            <a:spLocks noChangeArrowheads="1"/>
          </p:cNvSpPr>
          <p:nvPr/>
        </p:nvSpPr>
        <p:spPr bwMode="auto">
          <a:xfrm>
            <a:off x="1079500" y="2492375"/>
            <a:ext cx="647700" cy="576263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Т</a:t>
            </a:r>
          </a:p>
        </p:txBody>
      </p:sp>
      <p:sp>
        <p:nvSpPr>
          <p:cNvPr id="8201" name="Овал 8"/>
          <p:cNvSpPr>
            <a:spLocks noChangeArrowheads="1"/>
          </p:cNvSpPr>
          <p:nvPr/>
        </p:nvSpPr>
        <p:spPr bwMode="auto">
          <a:xfrm>
            <a:off x="8424863" y="4356100"/>
            <a:ext cx="647700" cy="576263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А</a:t>
            </a:r>
          </a:p>
        </p:txBody>
      </p:sp>
      <p:sp>
        <p:nvSpPr>
          <p:cNvPr id="8202" name="Овал 9"/>
          <p:cNvSpPr>
            <a:spLocks noChangeArrowheads="1"/>
          </p:cNvSpPr>
          <p:nvPr/>
        </p:nvSpPr>
        <p:spPr bwMode="auto">
          <a:xfrm>
            <a:off x="6553200" y="4383088"/>
            <a:ext cx="647700" cy="576262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С</a:t>
            </a:r>
          </a:p>
        </p:txBody>
      </p:sp>
      <p:sp>
        <p:nvSpPr>
          <p:cNvPr id="8203" name="Овал 10"/>
          <p:cNvSpPr>
            <a:spLocks noChangeArrowheads="1"/>
          </p:cNvSpPr>
          <p:nvPr/>
        </p:nvSpPr>
        <p:spPr bwMode="auto">
          <a:xfrm>
            <a:off x="8353425" y="3068638"/>
            <a:ext cx="647700" cy="576262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И</a:t>
            </a:r>
          </a:p>
        </p:txBody>
      </p:sp>
      <p:sp>
        <p:nvSpPr>
          <p:cNvPr id="8204" name="Овал 11"/>
          <p:cNvSpPr>
            <a:spLocks noChangeArrowheads="1"/>
          </p:cNvSpPr>
          <p:nvPr/>
        </p:nvSpPr>
        <p:spPr bwMode="auto">
          <a:xfrm>
            <a:off x="5040313" y="3779838"/>
            <a:ext cx="647700" cy="576262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Р</a:t>
            </a:r>
          </a:p>
        </p:txBody>
      </p:sp>
      <p:sp>
        <p:nvSpPr>
          <p:cNvPr id="8205" name="Овал 12"/>
          <p:cNvSpPr>
            <a:spLocks noChangeArrowheads="1"/>
          </p:cNvSpPr>
          <p:nvPr/>
        </p:nvSpPr>
        <p:spPr bwMode="auto">
          <a:xfrm>
            <a:off x="5586413" y="2211388"/>
            <a:ext cx="647700" cy="576262"/>
          </a:xfrm>
          <a:prstGeom prst="ellipse">
            <a:avLst/>
          </a:prstGeom>
          <a:solidFill>
            <a:schemeClr val="accent3"/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А</a:t>
            </a:r>
          </a:p>
        </p:txBody>
      </p:sp>
      <p:sp>
        <p:nvSpPr>
          <p:cNvPr id="8206" name="Овал 13"/>
          <p:cNvSpPr>
            <a:spLocks noChangeArrowheads="1"/>
          </p:cNvSpPr>
          <p:nvPr/>
        </p:nvSpPr>
        <p:spPr bwMode="auto">
          <a:xfrm>
            <a:off x="7764463" y="2193925"/>
            <a:ext cx="649287" cy="57626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/>
              <a:t>Л</a:t>
            </a:r>
          </a:p>
        </p:txBody>
      </p:sp>
      <p:cxnSp>
        <p:nvCxnSpPr>
          <p:cNvPr id="9231" name="Прямая со стрелкой 5"/>
          <p:cNvCxnSpPr>
            <a:cxnSpLocks noChangeShapeType="1"/>
            <a:stCxn id="8195" idx="4"/>
            <a:endCxn id="8197" idx="0"/>
          </p:cNvCxnSpPr>
          <p:nvPr/>
        </p:nvCxnSpPr>
        <p:spPr bwMode="auto">
          <a:xfrm flipH="1">
            <a:off x="3068638" y="2916238"/>
            <a:ext cx="481012" cy="192246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</p:spPr>
      </p:cxnSp>
      <p:cxnSp>
        <p:nvCxnSpPr>
          <p:cNvPr id="9232" name="Прямая со стрелкой 7"/>
          <p:cNvCxnSpPr>
            <a:cxnSpLocks noChangeShapeType="1"/>
          </p:cNvCxnSpPr>
          <p:nvPr/>
        </p:nvCxnSpPr>
        <p:spPr bwMode="auto">
          <a:xfrm flipH="1" flipV="1">
            <a:off x="1266825" y="4437063"/>
            <a:ext cx="1417638" cy="831850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</p:spPr>
      </p:cxnSp>
      <p:cxnSp>
        <p:nvCxnSpPr>
          <p:cNvPr id="8209" name="Прямая со стрелкой 9"/>
          <p:cNvCxnSpPr>
            <a:cxnSpLocks noChangeShapeType="1"/>
            <a:stCxn id="8199" idx="0"/>
            <a:endCxn id="8198" idx="2"/>
          </p:cNvCxnSpPr>
          <p:nvPr/>
        </p:nvCxnSpPr>
        <p:spPr bwMode="auto">
          <a:xfrm flipV="1">
            <a:off x="973138" y="3997325"/>
            <a:ext cx="671512" cy="79375"/>
          </a:xfrm>
          <a:prstGeom prst="straightConnector1">
            <a:avLst/>
          </a:prstGeom>
          <a:noFill/>
          <a:ln w="28575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0" name="Прямая со стрелкой 11"/>
          <p:cNvCxnSpPr>
            <a:cxnSpLocks noChangeShapeType="1"/>
            <a:stCxn id="8198" idx="0"/>
            <a:endCxn id="8200" idx="4"/>
          </p:cNvCxnSpPr>
          <p:nvPr/>
        </p:nvCxnSpPr>
        <p:spPr bwMode="auto">
          <a:xfrm flipH="1" flipV="1">
            <a:off x="1403350" y="3068638"/>
            <a:ext cx="565150" cy="639762"/>
          </a:xfrm>
          <a:prstGeom prst="straightConnector1">
            <a:avLst/>
          </a:prstGeom>
          <a:noFill/>
          <a:ln w="28575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1" name="Прямая со стрелкой 13"/>
          <p:cNvCxnSpPr>
            <a:cxnSpLocks noChangeShapeType="1"/>
            <a:stCxn id="8200" idx="6"/>
            <a:endCxn id="8196" idx="2"/>
          </p:cNvCxnSpPr>
          <p:nvPr/>
        </p:nvCxnSpPr>
        <p:spPr bwMode="auto">
          <a:xfrm flipV="1">
            <a:off x="1727200" y="2770188"/>
            <a:ext cx="541338" cy="11112"/>
          </a:xfrm>
          <a:prstGeom prst="straightConnector1">
            <a:avLst/>
          </a:prstGeom>
          <a:noFill/>
          <a:ln w="28575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Прямая со стрелкой 15"/>
          <p:cNvCxnSpPr>
            <a:stCxn id="8206" idx="2"/>
            <a:endCxn id="8205" idx="6"/>
          </p:cNvCxnSpPr>
          <p:nvPr/>
        </p:nvCxnSpPr>
        <p:spPr bwMode="auto">
          <a:xfrm flipH="1">
            <a:off x="6234113" y="2481263"/>
            <a:ext cx="1530350" cy="1746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Прямая со стрелкой 18"/>
          <p:cNvCxnSpPr>
            <a:stCxn id="8205" idx="4"/>
            <a:endCxn id="8204" idx="0"/>
          </p:cNvCxnSpPr>
          <p:nvPr/>
        </p:nvCxnSpPr>
        <p:spPr bwMode="auto">
          <a:xfrm flipH="1">
            <a:off x="5364163" y="2787650"/>
            <a:ext cx="546100" cy="99218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Прямая со стрелкой 20"/>
          <p:cNvCxnSpPr>
            <a:stCxn id="8204" idx="6"/>
          </p:cNvCxnSpPr>
          <p:nvPr/>
        </p:nvCxnSpPr>
        <p:spPr bwMode="auto">
          <a:xfrm flipV="1">
            <a:off x="5688013" y="3382963"/>
            <a:ext cx="2765425" cy="6858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Прямая со стрелкой 22"/>
          <p:cNvCxnSpPr>
            <a:stCxn id="8203" idx="3"/>
            <a:endCxn id="8202" idx="6"/>
          </p:cNvCxnSpPr>
          <p:nvPr/>
        </p:nvCxnSpPr>
        <p:spPr bwMode="auto">
          <a:xfrm flipH="1">
            <a:off x="7200900" y="3560763"/>
            <a:ext cx="1247775" cy="111125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Прямая со стрелкой 24"/>
          <p:cNvCxnSpPr>
            <a:stCxn id="8202" idx="6"/>
            <a:endCxn id="8201" idx="2"/>
          </p:cNvCxnSpPr>
          <p:nvPr/>
        </p:nvCxnSpPr>
        <p:spPr bwMode="auto">
          <a:xfrm flipV="1">
            <a:off x="7200900" y="4645025"/>
            <a:ext cx="1223963" cy="2698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544638" y="6553200"/>
            <a:ext cx="2590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6"/>
                </a:solidFill>
              </a:rPr>
              <a:t>Никита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19838" y="6523038"/>
            <a:ext cx="25606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6"/>
                </a:solidFill>
              </a:rPr>
              <a:t>Лариса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60" y="5862320"/>
            <a:ext cx="2261920" cy="155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0.9"/>
</p:tagLst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421</Words>
  <Application>Microsoft Office PowerPoint</Application>
  <PresentationFormat>Произвольный</PresentationFormat>
  <Paragraphs>108</Paragraphs>
  <Slides>21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2. Раскрась маленькие  флажки  так,  чтобы  большой  был  между синим  и  жёлтым, а  жёлтый  был  рядом  с  красным.</vt:lpstr>
      <vt:lpstr>    3. Фигуры  одинаковой формы  и  с  одинаковой   штриховкой  соедини  красной  линией,  фигуры  разной  формы, но с  одинаковой штриховкой  соедини  синей  линией.  </vt:lpstr>
      <vt:lpstr>Презентация PowerPoint</vt:lpstr>
      <vt:lpstr>4. Нарисуй  круг  справа  от  квадрата,  но  слева  от  треугольника.</vt:lpstr>
      <vt:lpstr> 5. Прочитай  слова, двигаясь  по  стрелкам, начиная  от  точки.</vt:lpstr>
      <vt:lpstr>Презентация PowerPoint</vt:lpstr>
      <vt:lpstr>   6. Пёс  Трезор  разорвал  записку, которую  мама  оставила  Стёпе.  Восстанови  записку  и  прочитай,  что  там  написано.</vt:lpstr>
      <vt:lpstr>7. Выполни действия и напиши полученное слово</vt:lpstr>
      <vt:lpstr>«ПАЛЬЧИК ДВОИТСЯ»</vt:lpstr>
      <vt:lpstr>«Зоркие  глазки»</vt:lpstr>
      <vt:lpstr>«Стрельба глазами»</vt:lpstr>
      <vt:lpstr>«ПИСЬМО НОСОМ»</vt:lpstr>
      <vt:lpstr>8. У Маши и Тани  по одной  собачке: Жучка и Тобик. Какая  собака у Тани, если у Маши – Жучка? Подпиши собакам их клички.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tanya130972</cp:lastModifiedBy>
  <cp:revision>94</cp:revision>
  <cp:lastPrinted>1601-01-01T00:00:00Z</cp:lastPrinted>
  <dcterms:created xsi:type="dcterms:W3CDTF">2010-10-28T08:00:51Z</dcterms:created>
  <dcterms:modified xsi:type="dcterms:W3CDTF">2002-01-01T06:36:38Z</dcterms:modified>
</cp:coreProperties>
</file>