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94324-BEF0-4878-8EF1-B88ED5A64069}" type="datetimeFigureOut">
              <a:rPr lang="ru-RU" smtClean="0"/>
              <a:pPr/>
              <a:t>27.06.2006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6E918-4C0F-4184-BD6F-DCBEEE1AB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E918-4C0F-4184-BD6F-DCBEEE1ABFE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0AFBE-A6BF-4794-B39F-59C562368A97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83578-DDAF-4579-B7C2-EA150A9C3F18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5A7D5-D65D-40E1-BE5F-E48E5159606D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68346-3E22-4C4A-B42F-EEB3D9EF8F77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92ED5-1A68-49CD-B092-89B7094B78A4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7CA5C-6E2B-47F9-9967-08FDCF905A30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2B026-30D2-4485-B7FE-63BB737C9893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F6877-9F62-44EB-9487-AEE9AF7AF187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AB640-DA5D-4E5F-A82C-E3AE6D8E254D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EE44C-CDCC-4089-8B51-4B995558C47A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60D49-FA3A-4D86-A434-378D1D347FF0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EF2AAB-F012-485D-913C-6D0A026188A5}" type="datetime1">
              <a:rPr lang="ru-RU" smtClean="0"/>
              <a:pPr/>
              <a:t>27.06.2006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CC8406-26BC-415D-8DBD-DDF999038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Преодоление </a:t>
            </a:r>
            <a:r>
              <a:rPr lang="ru-RU" dirty="0" err="1" smtClean="0"/>
              <a:t>аграмматической</a:t>
            </a:r>
            <a:r>
              <a:rPr lang="ru-RU" dirty="0" smtClean="0"/>
              <a:t> </a:t>
            </a:r>
            <a:r>
              <a:rPr lang="ru-RU" dirty="0" err="1" smtClean="0"/>
              <a:t>дисграфии</a:t>
            </a:r>
            <a:r>
              <a:rPr lang="ru-RU" dirty="0" smtClean="0"/>
              <a:t> у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5648672" cy="9613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Проект методической разработки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725144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/>
              <a:t>Лариса Павловна </a:t>
            </a:r>
            <a:r>
              <a:rPr lang="ru-RU" sz="1200" dirty="0" err="1" smtClean="0"/>
              <a:t>Утюпина</a:t>
            </a:r>
            <a:r>
              <a:rPr lang="ru-RU" sz="1200" dirty="0" smtClean="0"/>
              <a:t> </a:t>
            </a:r>
          </a:p>
          <a:p>
            <a:pPr algn="r"/>
            <a:r>
              <a:rPr lang="ru-RU" sz="1200" dirty="0" smtClean="0"/>
              <a:t>учитель-логопед высшей категории </a:t>
            </a:r>
          </a:p>
          <a:p>
            <a:pPr algn="r"/>
            <a:r>
              <a:rPr lang="ru-RU" sz="1200" dirty="0" smtClean="0"/>
              <a:t>ГБОУ ОСОШ № 10 г.Санкт-Петербурга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39349" y="5805264"/>
            <a:ext cx="7040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smtClean="0"/>
              <a:t>2014г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864096"/>
          </a:xfrm>
        </p:spPr>
        <p:txBody>
          <a:bodyPr/>
          <a:lstStyle/>
          <a:p>
            <a:pPr algn="ctr"/>
            <a:r>
              <a:rPr lang="ru-RU" dirty="0" err="1" smtClean="0"/>
              <a:t>Аграмматизм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7715200" cy="750887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Под этим понятием подразумевается нарушение требований этимологии и синтаксиса данного языка в устной (экспрессивной и импрессивной) и в письменной форме. </a:t>
            </a:r>
            <a:endParaRPr lang="ru-RU" sz="1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7544" y="2492896"/>
            <a:ext cx="3826768" cy="3331915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 smtClean="0"/>
              <a:t>Этот дефект состоит в неправильности употребления склонений, спряжений, личных местоимений, согласования и управления, в пропуске слов, в неумении конструировать и понимать сложные грамматические конструкции, в невозможности даже повторить фразу и т.д..</a:t>
            </a:r>
            <a:r>
              <a:rPr lang="ru-RU" sz="1900" dirty="0" err="1" smtClean="0"/>
              <a:t>Аграмматическое</a:t>
            </a:r>
            <a:r>
              <a:rPr lang="ru-RU" sz="1900" dirty="0" smtClean="0"/>
              <a:t> письмо обычно встречается у тугоухих, </a:t>
            </a:r>
            <a:r>
              <a:rPr lang="ru-RU" sz="1900" dirty="0" err="1" smtClean="0"/>
              <a:t>алаликов</a:t>
            </a:r>
            <a:r>
              <a:rPr lang="ru-RU" sz="1900" dirty="0" smtClean="0"/>
              <a:t> и т.д.</a:t>
            </a:r>
          </a:p>
          <a:p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8406-26BC-415D-8DBD-DDF99903839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Рисунок 4" descr="Для презе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708920"/>
            <a:ext cx="4128459" cy="30963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80920" cy="1152128"/>
          </a:xfrm>
        </p:spPr>
        <p:txBody>
          <a:bodyPr>
            <a:normAutofit/>
          </a:bodyPr>
          <a:lstStyle/>
          <a:p>
            <a:r>
              <a:rPr lang="ru-RU" sz="4100" dirty="0" smtClean="0"/>
              <a:t>Задача методразработки</a:t>
            </a:r>
            <a:endParaRPr lang="ru-RU" sz="4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68952" cy="2952328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/>
              <a:t>Задача  настоящей методразработки по устранению </a:t>
            </a:r>
            <a:r>
              <a:rPr lang="ru-RU" sz="1600" b="1" dirty="0" err="1" smtClean="0"/>
              <a:t>аграмматической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дисграфии</a:t>
            </a:r>
            <a:r>
              <a:rPr lang="ru-RU" sz="1600" b="1" dirty="0" smtClean="0"/>
              <a:t> состоит в том, чтобы на конкретном словарном материале показать работу по преодолению нарушений на всех уровнях (слово, словосочетание, предложение, текст).</a:t>
            </a:r>
          </a:p>
          <a:p>
            <a:pPr algn="l"/>
            <a:endParaRPr lang="ru-RU" sz="1600" b="1" dirty="0" smtClean="0"/>
          </a:p>
          <a:p>
            <a:pPr algn="l"/>
            <a:endParaRPr lang="ru-RU" sz="1600" b="1" dirty="0" smtClean="0"/>
          </a:p>
          <a:p>
            <a:pPr algn="l"/>
            <a:endParaRPr lang="ru-RU" sz="20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ru-RU" sz="17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ru-RU" sz="17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направления в работе: 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371600" algn="l"/>
              </a:tabLst>
            </a:pPr>
            <a:r>
              <a:rPr lang="ru-RU" sz="17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уточнение структуры предложения;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371600" algn="l"/>
              </a:tabLst>
            </a:pPr>
            <a:r>
              <a:rPr lang="ru-RU" sz="17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развитие функции словоизменения и словообразования;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371600" algn="l"/>
              </a:tabLst>
            </a:pPr>
            <a:r>
              <a:rPr lang="ru-RU" sz="17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работа по морфологическому анализу и синтезу состава слова.</a:t>
            </a:r>
          </a:p>
          <a:p>
            <a:pPr algn="l"/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936104"/>
          </a:xfrm>
        </p:spPr>
        <p:txBody>
          <a:bodyPr/>
          <a:lstStyle/>
          <a:p>
            <a:pPr algn="ctr"/>
            <a:r>
              <a:rPr lang="ru-RU" dirty="0" smtClean="0"/>
              <a:t>Словарный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6563072" cy="41764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1700" dirty="0" smtClean="0"/>
              <a:t>Логопед демонстрирует сюжетные картинки « Мальчик читает книгу», «Девочка гонит козу», «Кролик ест морковку». Дети называют предложения по нерасчлененным картинкам, определяют количество  и последовательность слов в предложении, отыскивают в схеме определенное слово. </a:t>
            </a:r>
          </a:p>
          <a:p>
            <a:pPr>
              <a:buNone/>
            </a:pPr>
            <a:r>
              <a:rPr lang="ru-RU" sz="1700" dirty="0" smtClean="0"/>
              <a:t>    Читают предложения по схеме.</a:t>
            </a:r>
          </a:p>
          <a:p>
            <a:pPr>
              <a:buFont typeface="Wingdings" pitchFamily="2" charset="2"/>
              <a:buChar char="§"/>
            </a:pPr>
            <a:endParaRPr lang="ru-RU" sz="1700" dirty="0" smtClean="0"/>
          </a:p>
          <a:p>
            <a:pPr>
              <a:buFont typeface="Wingdings" pitchFamily="2" charset="2"/>
              <a:buChar char="v"/>
            </a:pPr>
            <a:r>
              <a:rPr lang="ru-RU" sz="1700" dirty="0" smtClean="0"/>
              <a:t>Из ряда слов составить предложения:</a:t>
            </a:r>
          </a:p>
          <a:p>
            <a:pPr>
              <a:buNone/>
            </a:pPr>
            <a:r>
              <a:rPr lang="ru-RU" sz="1700" dirty="0" smtClean="0"/>
              <a:t>    дымок, идет, труба, из;</a:t>
            </a:r>
          </a:p>
          <a:p>
            <a:pPr>
              <a:buNone/>
            </a:pPr>
            <a:r>
              <a:rPr lang="ru-RU" sz="1700" dirty="0" smtClean="0"/>
              <a:t>    орехи, в, белка, прячет, дупло и т.д.</a:t>
            </a:r>
          </a:p>
          <a:p>
            <a:pPr>
              <a:buNone/>
            </a:pPr>
            <a:endParaRPr lang="ru-RU" sz="1700" dirty="0" smtClean="0"/>
          </a:p>
          <a:p>
            <a:pPr>
              <a:buFont typeface="Wingdings" pitchFamily="2" charset="2"/>
              <a:buChar char="v"/>
            </a:pPr>
            <a:r>
              <a:rPr lang="ru-RU" sz="1700" dirty="0" smtClean="0"/>
              <a:t>Составить предложения, используя </a:t>
            </a:r>
          </a:p>
          <a:p>
            <a:pPr>
              <a:buNone/>
            </a:pPr>
            <a:r>
              <a:rPr lang="ru-RU" sz="1700" dirty="0" smtClean="0"/>
              <a:t>    следующие словосочетания:</a:t>
            </a:r>
          </a:p>
          <a:p>
            <a:pPr>
              <a:buNone/>
            </a:pPr>
            <a:r>
              <a:rPr lang="ru-RU" sz="1700" dirty="0" smtClean="0"/>
              <a:t>    высокие ели                   спелая земляника</a:t>
            </a:r>
          </a:p>
          <a:p>
            <a:pPr>
              <a:buNone/>
            </a:pPr>
            <a:r>
              <a:rPr lang="ru-RU" sz="1700" dirty="0" smtClean="0"/>
              <a:t>    забавный котенок           широкие улицы            </a:t>
            </a:r>
          </a:p>
          <a:p>
            <a:pPr>
              <a:buNone/>
            </a:pPr>
            <a:r>
              <a:rPr lang="ru-RU" sz="1700" dirty="0" smtClean="0"/>
              <a:t>    полная корзина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8406-26BC-415D-8DBD-DDF99903839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" name="Рисунок 3" descr="SAM_01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429000"/>
            <a:ext cx="3144349" cy="235826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936104"/>
          </a:xfrm>
        </p:spPr>
        <p:txBody>
          <a:bodyPr/>
          <a:lstStyle/>
          <a:p>
            <a:pPr algn="ctr"/>
            <a:r>
              <a:rPr lang="ru-RU" dirty="0" smtClean="0"/>
              <a:t>Словарный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924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1700" dirty="0" smtClean="0"/>
              <a:t>Исправить предложения, если есть ошибки.</a:t>
            </a:r>
          </a:p>
          <a:p>
            <a:pPr>
              <a:buNone/>
            </a:pPr>
            <a:r>
              <a:rPr lang="ru-RU" sz="1700" dirty="0" smtClean="0"/>
              <a:t>    Мальчик стеклом разбил мяч.</a:t>
            </a:r>
          </a:p>
          <a:p>
            <a:pPr>
              <a:buNone/>
            </a:pPr>
            <a:r>
              <a:rPr lang="ru-RU" sz="1700" dirty="0" smtClean="0"/>
              <a:t>    После грибов будут дожди.</a:t>
            </a:r>
          </a:p>
          <a:p>
            <a:pPr>
              <a:buNone/>
            </a:pPr>
            <a:r>
              <a:rPr lang="ru-RU" sz="1700" dirty="0" smtClean="0"/>
              <a:t>    Брат потерял библиотеку из книги.</a:t>
            </a:r>
          </a:p>
          <a:p>
            <a:pPr>
              <a:buNone/>
            </a:pPr>
            <a:r>
              <a:rPr lang="ru-RU" sz="1700" dirty="0" smtClean="0"/>
              <a:t>    Коза принесла девочке корм.</a:t>
            </a:r>
          </a:p>
          <a:p>
            <a:endParaRPr lang="ru-RU" sz="1700" dirty="0" smtClean="0"/>
          </a:p>
          <a:p>
            <a:pPr>
              <a:buFont typeface="Wingdings" pitchFamily="2" charset="2"/>
              <a:buChar char="v"/>
            </a:pPr>
            <a:r>
              <a:rPr lang="ru-RU" sz="1700" dirty="0" smtClean="0"/>
              <a:t>Из двух простых предложений составить одно сложное, используя союзы и, а, но.</a:t>
            </a:r>
          </a:p>
          <a:p>
            <a:pPr>
              <a:buNone/>
            </a:pPr>
            <a:r>
              <a:rPr lang="ru-RU" sz="1700" dirty="0" smtClean="0"/>
              <a:t>    Выглянуло солнце. Дети пошли гулять.</a:t>
            </a:r>
          </a:p>
          <a:p>
            <a:pPr>
              <a:buNone/>
            </a:pPr>
            <a:r>
              <a:rPr lang="ru-RU" sz="1700" dirty="0" smtClean="0"/>
              <a:t>    Солнце светит еще ярко. Звери уже готовятся к зиме.</a:t>
            </a:r>
          </a:p>
          <a:p>
            <a:pPr>
              <a:buNone/>
            </a:pPr>
            <a:r>
              <a:rPr lang="ru-RU" sz="1700" dirty="0" smtClean="0"/>
              <a:t>    Начался дождь. Дети укрылись в шалаше.</a:t>
            </a:r>
          </a:p>
          <a:p>
            <a:pPr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700" dirty="0" smtClean="0"/>
              <a:t>Игра с мячом для тренировки в изменении по числам:</a:t>
            </a:r>
          </a:p>
          <a:p>
            <a:pPr>
              <a:buNone/>
            </a:pPr>
            <a:r>
              <a:rPr lang="ru-RU" sz="1700" dirty="0" smtClean="0"/>
              <a:t>    один –много             	       </a:t>
            </a:r>
            <a:r>
              <a:rPr lang="ru-RU" sz="1700" dirty="0" err="1" smtClean="0"/>
              <a:t>много</a:t>
            </a:r>
            <a:r>
              <a:rPr lang="ru-RU" sz="1700" dirty="0" smtClean="0"/>
              <a:t> – один</a:t>
            </a:r>
          </a:p>
          <a:p>
            <a:pPr>
              <a:buNone/>
            </a:pPr>
            <a:r>
              <a:rPr lang="ru-RU" sz="1700" dirty="0" smtClean="0"/>
              <a:t>    душистый ландыш - …….     сочные арбузы - ……..</a:t>
            </a:r>
          </a:p>
          <a:p>
            <a:pPr>
              <a:buNone/>
            </a:pPr>
            <a:r>
              <a:rPr lang="ru-RU" sz="1700" dirty="0" smtClean="0"/>
              <a:t>    полное ведро - ………..	       острые когти - ………</a:t>
            </a:r>
          </a:p>
          <a:p>
            <a:pPr>
              <a:buNone/>
            </a:pPr>
            <a:r>
              <a:rPr lang="ru-RU" sz="1700" dirty="0" smtClean="0"/>
              <a:t>    удалой молодец - ……….      старые дворцы - ……….</a:t>
            </a:r>
            <a:endParaRPr lang="ru-RU" sz="17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8406-26BC-415D-8DBD-DDF99903839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Рисунок 3" descr="SAM_0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149080"/>
            <a:ext cx="1872208" cy="1404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2952328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</a:t>
            </a:r>
            <a:r>
              <a:rPr lang="ru-RU" dirty="0" smtClean="0"/>
              <a:t>елаю </a:t>
            </a:r>
            <a:r>
              <a:rPr lang="ru-RU" dirty="0" smtClean="0"/>
              <a:t>всем творческих успехов!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8406-26BC-415D-8DBD-DDF9990383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</TotalTime>
  <Words>352</Words>
  <Application>Microsoft Office PowerPoint</Application>
  <PresentationFormat>Экран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Преодоление аграмматической дисграфии у учащихся</vt:lpstr>
      <vt:lpstr>Аграмматизм</vt:lpstr>
      <vt:lpstr>Задача методразработки</vt:lpstr>
      <vt:lpstr>Словарный материал</vt:lpstr>
      <vt:lpstr>Словарный материал</vt:lpstr>
      <vt:lpstr> Желаю всем творческих успехов!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Аграмматическая дисграфия</dc:title>
  <dc:creator>Игорь</dc:creator>
  <cp:lastModifiedBy>Лариса Павловна</cp:lastModifiedBy>
  <cp:revision>18</cp:revision>
  <dcterms:created xsi:type="dcterms:W3CDTF">2013-05-19T09:09:52Z</dcterms:created>
  <dcterms:modified xsi:type="dcterms:W3CDTF">2006-06-26T20:25:47Z</dcterms:modified>
</cp:coreProperties>
</file>