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9" r:id="rId2"/>
    <p:sldId id="284" r:id="rId3"/>
    <p:sldId id="266" r:id="rId4"/>
    <p:sldId id="297" r:id="rId5"/>
    <p:sldId id="298" r:id="rId6"/>
    <p:sldId id="268" r:id="rId7"/>
    <p:sldId id="269" r:id="rId8"/>
    <p:sldId id="291" r:id="rId9"/>
    <p:sldId id="295" r:id="rId10"/>
    <p:sldId id="286" r:id="rId11"/>
    <p:sldId id="299" r:id="rId12"/>
    <p:sldId id="274" r:id="rId13"/>
    <p:sldId id="296" r:id="rId14"/>
    <p:sldId id="293" r:id="rId15"/>
    <p:sldId id="29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2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302E1-15D0-4F04-94A8-4B88C3398173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13526-86B5-425E-A56E-D313B1733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2334D7-8049-4730-96BE-4B5FB1456CC4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C1CA98-6A7B-4C31-AE71-09BB69A87A3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86;&#1090;&#1082;&#1088;&#1099;&#1090;&#1099;&#1081;%20&#1091;&#1088;&#1086;&#1082;\Kvakan'e-Lyagushki_na_bolote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43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88024" y="2492896"/>
            <a:ext cx="4057650" cy="1971675"/>
          </a:xfrm>
          <a:prstGeom prst="rect">
            <a:avLst/>
          </a:prstGeom>
        </p:spPr>
      </p:pic>
      <p:pic>
        <p:nvPicPr>
          <p:cNvPr id="11" name="Рисунок 10" descr="6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99792" y="2348880"/>
            <a:ext cx="3888432" cy="4320480"/>
          </a:xfrm>
          <a:prstGeom prst="rect">
            <a:avLst/>
          </a:prstGeom>
        </p:spPr>
      </p:pic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395536" y="620688"/>
            <a:ext cx="8429684" cy="21605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Обобщение знаний по теме: </a:t>
            </a:r>
          </a:p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«Класс Земноводные»</a:t>
            </a:r>
            <a:endParaRPr lang="ru-RU" sz="3600" b="1" dirty="0">
              <a:ln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54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9552" y="2132856"/>
            <a:ext cx="1533525" cy="1657350"/>
          </a:xfrm>
          <a:prstGeom prst="rect">
            <a:avLst/>
          </a:prstGeom>
        </p:spPr>
      </p:pic>
      <p:pic>
        <p:nvPicPr>
          <p:cNvPr id="9" name="Рисунок 8" descr="1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4653136"/>
            <a:ext cx="1581150" cy="1666875"/>
          </a:xfrm>
          <a:prstGeom prst="rect">
            <a:avLst/>
          </a:prstGeom>
        </p:spPr>
      </p:pic>
      <p:pic>
        <p:nvPicPr>
          <p:cNvPr id="10" name="Рисунок 9" descr="9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92280" y="4437111"/>
            <a:ext cx="1656184" cy="136749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6. </a:t>
            </a:r>
            <a:r>
              <a:rPr lang="ru-RU" sz="4800" b="1" dirty="0" smtClean="0"/>
              <a:t>Исправь </a:t>
            </a:r>
            <a:r>
              <a:rPr lang="ru-RU" sz="4800" b="1" dirty="0" smtClean="0"/>
              <a:t>ошибки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Земноводные – первая группа наземных позвоночных животных, сохранивших тесную связь с водной средой. Другое название этого класса – амфибии, в переводе с греческого – двоякодышащие</a:t>
            </a:r>
          </a:p>
          <a:p>
            <a:pPr marL="0" indent="360363" algn="just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Размножение их происходит на суше. Из икринок появляются личинки – головастики. Они  развиваются с превращениями, в результате чего приобретают черты взрослых животных.</a:t>
            </a:r>
          </a:p>
          <a:p>
            <a:pPr marL="0" indent="360363" algn="just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взрослых амфибий есть парные трехпалые конечности. Глаза имеют веки и слезные железы. Дышат земноводные легкими. В кровеносной системе два круга кровообращения и четырехкамерное сердце. К  органам тела поступает кровь смешанная. У земноводных богатая железами кожа, покрытая роговыми чешуйками. Она предохраняет организм от больших потерь воды на суше. Температура тела постоянная и не зависит от температуры окружающей среды.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6. </a:t>
            </a:r>
            <a:r>
              <a:rPr lang="ru-RU" sz="4800" b="1" dirty="0" smtClean="0"/>
              <a:t>Исправь </a:t>
            </a:r>
            <a:r>
              <a:rPr lang="ru-RU" sz="4800" b="1" dirty="0" smtClean="0"/>
              <a:t>ошибки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86478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Земноводные – первые позвоночные, перешедшие от водного к водно-наземному образу жизни. Другое название этого класса – амфибии, в переводе с греческого – двоякодышащие.</a:t>
            </a:r>
          </a:p>
          <a:p>
            <a:pPr marL="0" indent="360363" algn="just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Размножение их происходит на суше. Из икринок появляются личинки, похожие на рыб, – головастики. Они  развиваются с превращениями, в результате чего приобретают черты взрослых животных.</a:t>
            </a:r>
          </a:p>
          <a:p>
            <a:pPr marL="0" indent="360363" algn="just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взрослых амфибий есть парные трехпалые конечности. Глаза имеют веки и слезные железы. Дышат земноводные легкими.  В кровеносной системе два круга кровообращения и четырехкамерное сердце. К  органам тела поступает кровь смешанная. У них богатая железами кожа, покрытая роговыми чешуйками. Она предохраняет организм от больших потерь воды на суше. Температура тела постоянная и не зависит от температуры окружающей среды.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5720" y="2214554"/>
            <a:ext cx="2357454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929322" y="2571744"/>
            <a:ext cx="785818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72132" y="4000504"/>
            <a:ext cx="15716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285852" y="4143380"/>
            <a:ext cx="4732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٧</a:t>
            </a:r>
            <a:endParaRPr lang="ru-RU" sz="40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1472" y="5000636"/>
            <a:ext cx="242889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20" y="5643578"/>
            <a:ext cx="321471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5720" y="6357958"/>
            <a:ext cx="392909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Разгадай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кроссворд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0" y="642918"/>
            <a:ext cx="457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Представитель  отряда Бесхвостые, можно встретить в рецептах ведьм.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 Древнее вымершее земноводное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Водный представитель отряда Хвостатые.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Бесхвостое земноводное с очень ядовитыми кожными железами.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Безногое земноводное.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6. 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Хвостатое земноводное, живущее во влажных лесах.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 Древесная лягушка.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 Лягушка, вынашивающая свои икринки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спине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1" y="1285856"/>
          <a:ext cx="4643435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3"/>
                <a:gridCol w="386953"/>
                <a:gridCol w="386953"/>
                <a:gridCol w="386953"/>
                <a:gridCol w="386953"/>
                <a:gridCol w="386953"/>
                <a:gridCol w="400293"/>
                <a:gridCol w="373612"/>
                <a:gridCol w="386953"/>
                <a:gridCol w="386953"/>
                <a:gridCol w="386953"/>
                <a:gridCol w="386953"/>
              </a:tblGrid>
              <a:tr h="53578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algn="r"/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78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786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algn="r"/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782"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Рисунок 4" descr="жаба.jpg"/>
          <p:cNvPicPr>
            <a:picLocks noChangeAspect="1"/>
          </p:cNvPicPr>
          <p:nvPr/>
        </p:nvPicPr>
        <p:blipFill>
          <a:blip r:embed="rId2" cstate="email"/>
          <a:srcRect l="9152" t="1987" r="-2979" b="2649"/>
          <a:stretch>
            <a:fillRect/>
          </a:stretch>
        </p:blipFill>
        <p:spPr>
          <a:xfrm>
            <a:off x="4643438" y="836712"/>
            <a:ext cx="4500562" cy="3429024"/>
          </a:xfrm>
          <a:prstGeom prst="rect">
            <a:avLst/>
          </a:prstGeom>
        </p:spPr>
      </p:pic>
      <p:pic>
        <p:nvPicPr>
          <p:cNvPr id="7" name="Рисунок 6" descr="стего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6016" y="1052736"/>
            <a:ext cx="3322297" cy="5013649"/>
          </a:xfrm>
          <a:prstGeom prst="rect">
            <a:avLst/>
          </a:prstGeom>
        </p:spPr>
      </p:pic>
      <p:pic>
        <p:nvPicPr>
          <p:cNvPr id="8" name="Рисунок 7" descr="трито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50103" y="1268760"/>
            <a:ext cx="4493897" cy="4108706"/>
          </a:xfrm>
          <a:prstGeom prst="rect">
            <a:avLst/>
          </a:prstGeom>
        </p:spPr>
      </p:pic>
      <p:pic>
        <p:nvPicPr>
          <p:cNvPr id="9" name="Рисунок 8" descr="древолаз.jpg"/>
          <p:cNvPicPr>
            <a:picLocks noChangeAspect="1"/>
          </p:cNvPicPr>
          <p:nvPr/>
        </p:nvPicPr>
        <p:blipFill>
          <a:blip r:embed="rId5" cstate="email"/>
          <a:srcRect r="4435"/>
          <a:stretch>
            <a:fillRect/>
          </a:stretch>
        </p:blipFill>
        <p:spPr>
          <a:xfrm>
            <a:off x="4643438" y="1484784"/>
            <a:ext cx="4500562" cy="3500462"/>
          </a:xfrm>
          <a:prstGeom prst="rect">
            <a:avLst/>
          </a:prstGeom>
        </p:spPr>
      </p:pic>
      <p:pic>
        <p:nvPicPr>
          <p:cNvPr id="10" name="Рисунок 9" descr="червяга.jpg"/>
          <p:cNvPicPr>
            <a:picLocks noChangeAspect="1"/>
          </p:cNvPicPr>
          <p:nvPr/>
        </p:nvPicPr>
        <p:blipFill>
          <a:blip r:embed="rId6" cstate="email"/>
          <a:srcRect r="8694" b="1666"/>
          <a:stretch>
            <a:fillRect/>
          </a:stretch>
        </p:blipFill>
        <p:spPr>
          <a:xfrm>
            <a:off x="4643374" y="1700808"/>
            <a:ext cx="4500626" cy="3357586"/>
          </a:xfrm>
          <a:prstGeom prst="rect">
            <a:avLst/>
          </a:prstGeom>
        </p:spPr>
      </p:pic>
      <p:pic>
        <p:nvPicPr>
          <p:cNvPr id="13" name="Рисунок 12" descr="салам.jpg"/>
          <p:cNvPicPr>
            <a:picLocks noChangeAspect="1"/>
          </p:cNvPicPr>
          <p:nvPr/>
        </p:nvPicPr>
        <p:blipFill>
          <a:blip r:embed="rId7" cstate="email"/>
          <a:srcRect l="5634" b="-1"/>
          <a:stretch>
            <a:fillRect/>
          </a:stretch>
        </p:blipFill>
        <p:spPr>
          <a:xfrm>
            <a:off x="4357686" y="2852936"/>
            <a:ext cx="4786314" cy="3500462"/>
          </a:xfrm>
          <a:prstGeom prst="rect">
            <a:avLst/>
          </a:prstGeom>
        </p:spPr>
      </p:pic>
      <p:pic>
        <p:nvPicPr>
          <p:cNvPr id="12" name="Picture 15" descr="0_b7d6_3ae3eb68_L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996952"/>
            <a:ext cx="4500562" cy="3695956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4" name="Рисунок 13" descr="пипа.jpg"/>
          <p:cNvPicPr>
            <a:picLocks noChangeAspect="1"/>
          </p:cNvPicPr>
          <p:nvPr/>
        </p:nvPicPr>
        <p:blipFill>
          <a:blip r:embed="rId9" cstate="email"/>
          <a:srcRect r="6918"/>
          <a:stretch>
            <a:fillRect/>
          </a:stretch>
        </p:blipFill>
        <p:spPr>
          <a:xfrm>
            <a:off x="4338235" y="3140968"/>
            <a:ext cx="4805765" cy="3500462"/>
          </a:xfrm>
          <a:prstGeom prst="rect">
            <a:avLst/>
          </a:prstGeom>
        </p:spPr>
      </p:pic>
      <p:pic>
        <p:nvPicPr>
          <p:cNvPr id="15" name="Рисунок 14" descr="жерл.jpg"/>
          <p:cNvPicPr>
            <a:picLocks noChangeAspect="1"/>
          </p:cNvPicPr>
          <p:nvPr/>
        </p:nvPicPr>
        <p:blipFill>
          <a:blip r:embed="rId10" cstate="email"/>
          <a:srcRect r="4227" b="2083"/>
          <a:stretch>
            <a:fillRect/>
          </a:stretch>
        </p:blipFill>
        <p:spPr>
          <a:xfrm>
            <a:off x="4288865" y="3356992"/>
            <a:ext cx="4855135" cy="3357586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699792" y="1268760"/>
          <a:ext cx="1534471" cy="5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12"/>
                <a:gridCol w="386953"/>
                <a:gridCol w="386953"/>
                <a:gridCol w="386953"/>
              </a:tblGrid>
              <a:tr h="53578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Ж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5536" y="1844824"/>
          <a:ext cx="3869529" cy="5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3"/>
                <a:gridCol w="386953"/>
                <a:gridCol w="386953"/>
                <a:gridCol w="386953"/>
                <a:gridCol w="386953"/>
                <a:gridCol w="400293"/>
                <a:gridCol w="373612"/>
                <a:gridCol w="386953"/>
                <a:gridCol w="386953"/>
                <a:gridCol w="386953"/>
              </a:tblGrid>
              <a:tr h="53578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Ц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339752" y="2348880"/>
          <a:ext cx="2321717" cy="5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293"/>
                <a:gridCol w="373612"/>
                <a:gridCol w="386953"/>
                <a:gridCol w="386953"/>
                <a:gridCol w="386953"/>
                <a:gridCol w="386953"/>
              </a:tblGrid>
              <a:tr h="53578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Т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755576" y="2852936"/>
          <a:ext cx="3096343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43"/>
                <a:gridCol w="387043"/>
                <a:gridCol w="387043"/>
                <a:gridCol w="387043"/>
                <a:gridCol w="400386"/>
                <a:gridCol w="373699"/>
                <a:gridCol w="387043"/>
                <a:gridCol w="387043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143250" y="3429000"/>
          <a:ext cx="2708670" cy="5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3"/>
                <a:gridCol w="386953"/>
                <a:gridCol w="386953"/>
                <a:gridCol w="400293"/>
                <a:gridCol w="373612"/>
                <a:gridCol w="386953"/>
                <a:gridCol w="386953"/>
              </a:tblGrid>
              <a:tr h="53578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Я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95536" y="4005064"/>
          <a:ext cx="3869529" cy="5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3"/>
                <a:gridCol w="386953"/>
                <a:gridCol w="386953"/>
                <a:gridCol w="386953"/>
                <a:gridCol w="386953"/>
                <a:gridCol w="400293"/>
                <a:gridCol w="373612"/>
                <a:gridCol w="386953"/>
                <a:gridCol w="386953"/>
                <a:gridCol w="386953"/>
              </a:tblGrid>
              <a:tr h="535786"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547664" y="4509120"/>
          <a:ext cx="2321717" cy="53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3"/>
                <a:gridCol w="386953"/>
                <a:gridCol w="400293"/>
                <a:gridCol w="373612"/>
                <a:gridCol w="386953"/>
                <a:gridCol w="386953"/>
              </a:tblGrid>
              <a:tr h="53578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664" y="5085184"/>
          <a:ext cx="1547811" cy="53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3"/>
                <a:gridCol w="386953"/>
                <a:gridCol w="400293"/>
                <a:gridCol w="373612"/>
              </a:tblGrid>
              <a:tr h="53578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Эти интересные амфибии!</a:t>
            </a:r>
            <a:endParaRPr lang="ru-RU" b="1" dirty="0"/>
          </a:p>
        </p:txBody>
      </p:sp>
      <p:graphicFrame>
        <p:nvGraphicFramePr>
          <p:cNvPr id="6" name="Содержимое 5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828229" y="1052736"/>
          <a:ext cx="7560195" cy="5668833"/>
        </p:xfrm>
        <a:graphic>
          <a:graphicData uri="http://schemas.openxmlformats.org/presentationml/2006/ole">
            <p:oleObj spid="_x0000_s1028" name="Презентация" r:id="rId3" imgW="4568900" imgH="3425883" progId="PowerPoint.Show.12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2689" y="548680"/>
            <a:ext cx="3790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268760"/>
            <a:ext cx="79208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Хорошо поработали!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2348880"/>
            <a:ext cx="3888432" cy="424847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Домашнее задание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Повторить виды тканей и системы органов, их функции.</a:t>
            </a:r>
          </a:p>
          <a:p>
            <a:r>
              <a:rPr lang="ru-RU" dirty="0" smtClean="0"/>
              <a:t>Придумать (на выбор) сказку, загадки, составить кроссворд, ребусы и т.п. о земноводных.</a:t>
            </a:r>
          </a:p>
          <a:p>
            <a:endParaRPr lang="ru-RU" dirty="0"/>
          </a:p>
        </p:txBody>
      </p:sp>
      <p:pic>
        <p:nvPicPr>
          <p:cNvPr id="4" name="Рисунок 3" descr="76.gif"/>
          <p:cNvPicPr>
            <a:picLocks noChangeAspect="1"/>
          </p:cNvPicPr>
          <p:nvPr/>
        </p:nvPicPr>
        <p:blipFill>
          <a:blip r:embed="rId2" cstate="print"/>
          <a:srcRect r="3900" b="10306"/>
          <a:stretch>
            <a:fillRect/>
          </a:stretch>
        </p:blipFill>
        <p:spPr>
          <a:xfrm>
            <a:off x="5652120" y="3833664"/>
            <a:ext cx="3240360" cy="302433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79586"/>
            <a:ext cx="6072198" cy="130925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Представление команд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жерлян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1428736"/>
            <a:ext cx="3606800" cy="5080000"/>
          </a:xfrm>
          <a:prstGeom prst="rect">
            <a:avLst/>
          </a:prstGeom>
        </p:spPr>
      </p:pic>
      <p:pic>
        <p:nvPicPr>
          <p:cNvPr id="9" name="Рисунок 8" descr="кв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714620"/>
            <a:ext cx="4867275" cy="36576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01056" cy="85724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Разминка 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786058"/>
            <a:ext cx="3781654" cy="3665568"/>
          </a:xfrm>
        </p:spPr>
        <p:txBody>
          <a:bodyPr>
            <a:noAutofit/>
          </a:bodyPr>
          <a:lstStyle/>
          <a:p>
            <a:pPr marL="273050" indent="-7938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 чего земноводные «додумались» первыми?</a:t>
            </a:r>
            <a:endParaRPr lang="ru-RU" sz="3200" b="1" u="sng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0_22e4c_a8d3ca0c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1813452"/>
            <a:ext cx="5040508" cy="36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551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357298"/>
            <a:ext cx="2038350" cy="12858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357166"/>
            <a:ext cx="7286676" cy="8572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Закончи 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фразу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2356" y="1285860"/>
            <a:ext cx="8821644" cy="5429288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Функции слизи, выделяемой кожей земноводных …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 Земноводные представлен отрядами: …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Земноводные – животные с … температурой тела.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Жабы и лягушки – представители отряда …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Личинки амфибий дышат …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позвонков шейного отдела позвоночника у лягушки …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Сердце амфибий состоит из трех камер: …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Кровь в сердце земноводных …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сравнению с рыбами у амфибий более развит … мозг  и менее …</a:t>
            </a:r>
          </a:p>
          <a:p>
            <a:pPr>
              <a:spcBef>
                <a:spcPts val="0"/>
              </a:spcBef>
              <a:buNone/>
            </a:pP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43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1228725" cy="8858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578100" y="4076700"/>
            <a:ext cx="25401" cy="215901"/>
            <a:chOff x="2578100" y="4076700"/>
            <a:chExt cx="25401" cy="215901"/>
          </a:xfrm>
        </p:grpSpPr>
        <p:sp>
          <p:nvSpPr>
            <p:cNvPr id="10" name="Полилиния 9"/>
            <p:cNvSpPr/>
            <p:nvPr/>
          </p:nvSpPr>
          <p:spPr>
            <a:xfrm>
              <a:off x="2578100" y="40767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2603500" y="42926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22860" cap="flat" cmpd="sng" algn="ctr">
              <a:solidFill>
                <a:srgbClr val="E200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6357982" cy="85724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Закончи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фразу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92696"/>
            <a:ext cx="8821644" cy="5429288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Функции слизи, выделяемой кожей земноводных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endParaRPr lang="ru-RU" sz="2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Класс Земноводные представлен отрядами: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Font typeface="+mj-lt"/>
              <a:buAutoNum type="arabicPeriod"/>
            </a:pPr>
            <a:endParaRPr lang="ru-RU" sz="2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Земноводные – животные с                   температурой тела.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Жабы и лягушки – представители отряда 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endParaRPr lang="ru-RU" sz="2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Личинки амфибий дышат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 Количество позвонков шейного отдела позвоночника у лягушки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 Сердце амфибий состоит из трех камер: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8. Кровь в сердце земноводных</a:t>
            </a:r>
          </a:p>
          <a:p>
            <a:pPr marL="457200" lvl="0" indent="-457200">
              <a:spcBef>
                <a:spcPts val="0"/>
              </a:spcBef>
              <a:buClr>
                <a:schemeClr val="accent1">
                  <a:lumMod val="50000"/>
                </a:schemeClr>
              </a:buClr>
              <a:buSzPct val="104000"/>
              <a:buNone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9. По сравнению с рыбами у амфибий более развит 		     мозг  и менее</a:t>
            </a:r>
          </a:p>
          <a:p>
            <a:pPr>
              <a:spcBef>
                <a:spcPts val="0"/>
              </a:spcBef>
              <a:buNone/>
            </a:pP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052736"/>
            <a:ext cx="60066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защита от высыхания, от бактерий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772816"/>
            <a:ext cx="56559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Бесхвостые, Хвостатые, Безногие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112" y="2204864"/>
            <a:ext cx="24161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непостоянной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356992"/>
            <a:ext cx="211218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Бесхвостые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3717032"/>
            <a:ext cx="1600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жабрами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4437112"/>
            <a:ext cx="9707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один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5229200"/>
            <a:ext cx="44135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предсердия и желудочек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28" y="5661248"/>
            <a:ext cx="19768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смешанная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6380946"/>
            <a:ext cx="172194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передний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6380946"/>
            <a:ext cx="169860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мозжечок</a:t>
            </a:r>
            <a:endParaRPr lang="ru-RU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436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16632"/>
            <a:ext cx="1228725" cy="8858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47.jpg"/>
          <p:cNvPicPr>
            <a:picLocks noChangeAspect="1"/>
          </p:cNvPicPr>
          <p:nvPr/>
        </p:nvPicPr>
        <p:blipFill>
          <a:blip r:embed="rId2" cstate="email"/>
          <a:srcRect l="3636" t="7661" r="5454" b="4243"/>
          <a:stretch>
            <a:fillRect/>
          </a:stretch>
        </p:blipFill>
        <p:spPr>
          <a:xfrm>
            <a:off x="857224" y="785794"/>
            <a:ext cx="3571900" cy="164307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715404" cy="6429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Разгадай 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ребус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428868"/>
            <a:ext cx="714380" cy="2714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</a:t>
            </a:r>
          </a:p>
          <a:p>
            <a:pPr>
              <a:buNone/>
            </a:pP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928670"/>
            <a:ext cx="5838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</a:p>
          <a:p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48.jpg"/>
          <p:cNvPicPr>
            <a:picLocks noChangeAspect="1"/>
          </p:cNvPicPr>
          <p:nvPr/>
        </p:nvPicPr>
        <p:blipFill>
          <a:blip r:embed="rId3" cstate="email"/>
          <a:srcRect l="5555" t="8000" r="8334" b="12000"/>
          <a:stretch>
            <a:fillRect/>
          </a:stretch>
        </p:blipFill>
        <p:spPr>
          <a:xfrm>
            <a:off x="785786" y="2571744"/>
            <a:ext cx="2214578" cy="1428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Рисунок 14" descr="49.jpg"/>
          <p:cNvPicPr>
            <a:picLocks noChangeAspect="1"/>
          </p:cNvPicPr>
          <p:nvPr/>
        </p:nvPicPr>
        <p:blipFill>
          <a:blip r:embed="rId4" cstate="email"/>
          <a:srcRect l="5714" t="6960" r="5714" b="9524"/>
          <a:stretch>
            <a:fillRect/>
          </a:stretch>
        </p:blipFill>
        <p:spPr>
          <a:xfrm>
            <a:off x="785786" y="4572008"/>
            <a:ext cx="2214578" cy="1714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Рисунок 15" descr="50.jpg"/>
          <p:cNvPicPr>
            <a:picLocks noChangeAspect="1"/>
          </p:cNvPicPr>
          <p:nvPr/>
        </p:nvPicPr>
        <p:blipFill>
          <a:blip r:embed="rId5" cstate="email"/>
          <a:srcRect l="3636" t="9709" r="5453" b="7766"/>
          <a:stretch>
            <a:fillRect/>
          </a:stretch>
        </p:blipFill>
        <p:spPr>
          <a:xfrm>
            <a:off x="5143504" y="2500306"/>
            <a:ext cx="3571900" cy="1214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 descr="51.jpg"/>
          <p:cNvPicPr>
            <a:picLocks noChangeAspect="1"/>
          </p:cNvPicPr>
          <p:nvPr/>
        </p:nvPicPr>
        <p:blipFill>
          <a:blip r:embed="rId6" cstate="email"/>
          <a:srcRect l="3976" t="11111" r="2599" b="16667"/>
          <a:stretch>
            <a:fillRect/>
          </a:stretch>
        </p:blipFill>
        <p:spPr>
          <a:xfrm>
            <a:off x="5072066" y="4714884"/>
            <a:ext cx="3571900" cy="1214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714876" y="1142984"/>
            <a:ext cx="333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Хвостатая  амфибия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4071942"/>
            <a:ext cx="35371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Бесхвостая  амфибия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34" y="6215082"/>
            <a:ext cx="297100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«Сжатый с боков»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6380" y="3714752"/>
            <a:ext cx="3359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Представительница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бесхвостых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2066" y="6000768"/>
            <a:ext cx="2941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«Вышел» из икры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 descr="салат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857224" y="785794"/>
            <a:ext cx="1285883" cy="1571636"/>
          </a:xfrm>
          <a:prstGeom prst="round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71670" y="785794"/>
            <a:ext cx="285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̒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2643174" y="714356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1,2,5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9058" y="785794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1,6,7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4414" y="2571744"/>
            <a:ext cx="10001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6,7,1,2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5008" y="2500306"/>
            <a:ext cx="58862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И=Е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16" y="2500306"/>
            <a:ext cx="47000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1,2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58148" y="2285992"/>
            <a:ext cx="64152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6,4,5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4857760"/>
            <a:ext cx="5854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Р=Л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6710" y="4572008"/>
            <a:ext cx="54694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Г=К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3429024" cy="8572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ОТВЕТЫ: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214842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Саламандра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Жаба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Тритон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Жерлянка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Головастик</a:t>
            </a:r>
          </a:p>
        </p:txBody>
      </p:sp>
      <p:pic>
        <p:nvPicPr>
          <p:cNvPr id="4" name="Рисунок 3" descr="жаб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72198" y="785794"/>
            <a:ext cx="2803849" cy="2357454"/>
          </a:xfrm>
          <a:prstGeom prst="rect">
            <a:avLst/>
          </a:prstGeom>
        </p:spPr>
      </p:pic>
      <p:pic>
        <p:nvPicPr>
          <p:cNvPr id="7" name="Рисунок 6" descr="гол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4572008"/>
            <a:ext cx="3286148" cy="2143140"/>
          </a:xfrm>
          <a:prstGeom prst="rect">
            <a:avLst/>
          </a:prstGeom>
        </p:spPr>
      </p:pic>
      <p:pic>
        <p:nvPicPr>
          <p:cNvPr id="8" name="Рисунок 7" descr="сал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357554" y="0"/>
            <a:ext cx="3265737" cy="2143140"/>
          </a:xfrm>
          <a:prstGeom prst="rect">
            <a:avLst/>
          </a:prstGeom>
        </p:spPr>
      </p:pic>
      <p:pic>
        <p:nvPicPr>
          <p:cNvPr id="9" name="Рисунок 8" descr="три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857852" y="3000372"/>
            <a:ext cx="3286148" cy="2592406"/>
          </a:xfrm>
          <a:prstGeom prst="rect">
            <a:avLst/>
          </a:prstGeom>
        </p:spPr>
      </p:pic>
      <p:pic>
        <p:nvPicPr>
          <p:cNvPr id="10" name="Рисунок 9" descr="жер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428992" y="2928934"/>
            <a:ext cx="2500330" cy="371477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Физкультминутка!</a:t>
            </a:r>
            <a:endParaRPr lang="ru-RU" dirty="0"/>
          </a:p>
        </p:txBody>
      </p:sp>
      <p:pic>
        <p:nvPicPr>
          <p:cNvPr id="4" name="Содержимое 3" descr="8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023396" y="2143117"/>
            <a:ext cx="1619778" cy="1732786"/>
          </a:xfrm>
        </p:spPr>
      </p:pic>
      <p:pic>
        <p:nvPicPr>
          <p:cNvPr id="5" name="Рисунок 4" descr="373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1844824"/>
            <a:ext cx="1966922" cy="2008186"/>
          </a:xfrm>
          <a:prstGeom prst="rect">
            <a:avLst/>
          </a:prstGeom>
        </p:spPr>
      </p:pic>
      <p:pic>
        <p:nvPicPr>
          <p:cNvPr id="6" name="Рисунок 5" descr="529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11061" y="4572008"/>
            <a:ext cx="2889627" cy="1714512"/>
          </a:xfrm>
          <a:prstGeom prst="rect">
            <a:avLst/>
          </a:prstGeom>
        </p:spPr>
      </p:pic>
      <p:pic>
        <p:nvPicPr>
          <p:cNvPr id="9" name="Kvakan'e-Lyagushki_na_bolot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388424" y="5661248"/>
            <a:ext cx="304800" cy="304800"/>
          </a:xfrm>
          <a:prstGeom prst="rect">
            <a:avLst/>
          </a:prstGeom>
        </p:spPr>
      </p:pic>
      <p:pic>
        <p:nvPicPr>
          <p:cNvPr id="14" name="Рисунок 13" descr="frog03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7" y="3786190"/>
            <a:ext cx="2852868" cy="245269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b="1" dirty="0" smtClean="0"/>
              <a:t>5. Ты – мне, я – тебе!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http://img0.liveinternet.ru/images/foto/b/3/apps/0/301/301452_1434.jpg"/>
          <p:cNvPicPr>
            <a:picLocks noChangeAspect="1" noChangeArrowheads="1"/>
          </p:cNvPicPr>
          <p:nvPr/>
        </p:nvPicPr>
        <p:blipFill>
          <a:blip r:embed="rId2" cstate="print"/>
          <a:srcRect t="22484" r="4642" b="428"/>
          <a:stretch>
            <a:fillRect/>
          </a:stretch>
        </p:blipFill>
        <p:spPr bwMode="auto">
          <a:xfrm>
            <a:off x="1357290" y="2071678"/>
            <a:ext cx="6357982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2112</TotalTime>
  <Words>685</Words>
  <Application>Microsoft Office PowerPoint</Application>
  <PresentationFormat>Экран (4:3)</PresentationFormat>
  <Paragraphs>221</Paragraphs>
  <Slides>15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Презентация</vt:lpstr>
      <vt:lpstr>Слайд 1</vt:lpstr>
      <vt:lpstr>1. Представление команд</vt:lpstr>
      <vt:lpstr>2. Разминка </vt:lpstr>
      <vt:lpstr>3. Закончи  фразу</vt:lpstr>
      <vt:lpstr>3. Закончи  фразу</vt:lpstr>
      <vt:lpstr>4. Разгадай ребус</vt:lpstr>
      <vt:lpstr>ОТВЕТЫ:</vt:lpstr>
      <vt:lpstr>Физкультминутка!</vt:lpstr>
      <vt:lpstr>5. Ты – мне, я – тебе!</vt:lpstr>
      <vt:lpstr>6. Исправь ошибки</vt:lpstr>
      <vt:lpstr>6. Исправь ошибки</vt:lpstr>
      <vt:lpstr>7. Разгадай кроссворд</vt:lpstr>
      <vt:lpstr>Эти интересные амфибии!</vt:lpstr>
      <vt:lpstr>Слайд 14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User</cp:lastModifiedBy>
  <cp:revision>177</cp:revision>
  <dcterms:created xsi:type="dcterms:W3CDTF">2011-11-14T00:02:36Z</dcterms:created>
  <dcterms:modified xsi:type="dcterms:W3CDTF">2014-01-27T13:16:43Z</dcterms:modified>
</cp:coreProperties>
</file>