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A699-729B-4BAC-B08F-6C2460FB02A8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553F-7A01-497A-88D0-8C9275C8B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E557-B6E9-4370-8027-0F2FF6491F88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11AB0-DA5F-445D-95A7-C78FA8682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CA09D-C582-4823-AD84-AA952E158281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82A0-FF2E-4247-AA40-D02AD28A7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050A-01F8-4B53-8B21-AEB17CBC09FF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F783-DD56-4FFC-B6D8-5FC0E4DB1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2B8E-20EB-4C25-B096-CA7A1FCA7F01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A99A-8C5D-49C5-B897-05B4B85D5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0636-59D6-45B8-9C54-E2AA1AC54AA8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2DE08-1C38-4998-82F5-BDE50D96D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16425-A95B-4423-86BA-9F6BFE0E5179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2F2D-58AF-4306-89EC-8BAFD032F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6E7F6-99E8-4B4A-9285-96DE21AC3A18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494E3-E4C2-4686-872C-13EAE142B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80DC6-3631-40F8-BB89-5B20A5349916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F7EA2-95BD-4A4B-8FBE-6E30CF4BF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8F0E-0799-4808-BE86-4E022BEB473B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95420-D826-42D4-AE41-03B4D2CD3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79B6-AF68-4384-8EC5-1757E5571374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3318-6B94-4EAB-A0B1-5BFDC1794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E11131-CD0D-4397-BF7B-90C45C315CE3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B031D0-B3D3-42F1-AD34-56BBD5BA3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 smtClean="0"/>
              <a:t>Задание А24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Знаки препинания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в бессоюзном сложном предложении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подведём итоги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b="1" dirty="0" smtClean="0"/>
              <a:t>Двоеточие в бессоюзном сложном предложении: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Если вторая часть </a:t>
            </a:r>
            <a:r>
              <a:rPr lang="ru-RU" b="1" u="sng" dirty="0" smtClean="0">
                <a:solidFill>
                  <a:srgbClr val="FF0000"/>
                </a:solidFill>
              </a:rPr>
              <a:t>раскрывает,  </a:t>
            </a:r>
          </a:p>
          <a:p>
            <a:pPr marL="514350" indent="-514350">
              <a:buNone/>
            </a:pPr>
            <a:r>
              <a:rPr lang="ru-RU" b="1" dirty="0" smtClean="0"/>
              <a:t>      поясняет содержание первой. В этом случае между частями предложения можно вставить а именно  [ ] : [а именно].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Это строение отправляло множество разных должностей: тут были и казармы, и тюрьмы, и даже уголовный суд. (Г.)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</a:t>
            </a:r>
            <a:r>
              <a:rPr lang="ru-RU" sz="4000" b="1" dirty="0" smtClean="0"/>
              <a:t>) Если в первой части предложения есть слова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   так, одно, таков, такой</a:t>
            </a:r>
            <a:r>
              <a:rPr lang="ru-RU" sz="4000" b="1" dirty="0" smtClean="0"/>
              <a:t>. </a:t>
            </a:r>
          </a:p>
          <a:p>
            <a:pPr>
              <a:buNone/>
            </a:pPr>
            <a:r>
              <a:rPr lang="ru-RU" sz="4000" b="1" dirty="0" smtClean="0"/>
              <a:t>[так, одно, таков, такой]: [ ].</a:t>
            </a:r>
            <a:endParaRPr lang="ru-RU" sz="4000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Жили они так: он вставал, как всегда, рано, и шел по хозяйству на завод. (Л.Т.)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3) Перед прямым вопросом:  </a:t>
            </a:r>
          </a:p>
          <a:p>
            <a:pPr>
              <a:buNone/>
            </a:pPr>
            <a:r>
              <a:rPr lang="ru-RU" sz="4800" b="1" dirty="0" smtClean="0"/>
              <a:t>[ ] : [прямой вопрос].</a:t>
            </a:r>
            <a:endParaRPr lang="ru-RU" sz="4800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 Хочу вот что знать: кто рассказал Анне о моей беде? (Г.Ф.)</a:t>
            </a:r>
            <a:endParaRPr lang="ru-RU" sz="4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/>
              <a:t>4) Если в первой части предложения есть глаголы </a:t>
            </a:r>
            <a:r>
              <a:rPr lang="ru-RU" sz="3600" b="1" i="1" dirty="0" smtClean="0">
                <a:solidFill>
                  <a:srgbClr val="FF0000"/>
                </a:solidFill>
              </a:rPr>
              <a:t>смотреть, видеть, понимать, слышать, верить, доказывать, чувствовать </a:t>
            </a:r>
            <a:r>
              <a:rPr lang="ru-RU" sz="3600" b="1" dirty="0" smtClean="0"/>
              <a:t>и т.д.</a:t>
            </a:r>
          </a:p>
          <a:p>
            <a:pPr>
              <a:buNone/>
            </a:pPr>
            <a:r>
              <a:rPr lang="ru-RU" sz="3600" b="1" dirty="0" smtClean="0"/>
              <a:t>   В этом случае между частями предложения можно поставить союз </a:t>
            </a:r>
            <a:r>
              <a:rPr lang="ru-RU" sz="3600" b="1" u="sng" dirty="0" smtClean="0">
                <a:solidFill>
                  <a:srgbClr val="FF0000"/>
                </a:solidFill>
              </a:rPr>
              <a:t>что.</a:t>
            </a:r>
          </a:p>
          <a:p>
            <a:pPr>
              <a:buNone/>
            </a:pPr>
            <a:r>
              <a:rPr lang="ru-RU" sz="3600" b="1" dirty="0" smtClean="0"/>
              <a:t>[видеть, понимать, знать, сказать и т.д.]: [ ].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b="1" dirty="0" smtClean="0">
                <a:solidFill>
                  <a:srgbClr val="FF0000"/>
                </a:solidFill>
              </a:rPr>
              <a:t>Я оглянулся и увидел: зайцы снялись и стали удаляться неуклюжими прыжками. (С.-М.)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5) Если в первой части есть глаголы </a:t>
            </a:r>
            <a:r>
              <a:rPr lang="ru-RU" b="1" i="1" dirty="0" smtClean="0">
                <a:solidFill>
                  <a:srgbClr val="FF0000"/>
                </a:solidFill>
              </a:rPr>
              <a:t>прислушаться, повернуться, посмотреть, оглянуться и т.д</a:t>
            </a:r>
            <a:r>
              <a:rPr lang="ru-RU" b="1" dirty="0" smtClean="0"/>
              <a:t>., предупреждающие о последующем действии. В этом случае после них можно поставить слова и </a:t>
            </a:r>
            <a:r>
              <a:rPr lang="ru-RU" b="1" u="sng" dirty="0" smtClean="0">
                <a:solidFill>
                  <a:srgbClr val="FF0000"/>
                </a:solidFill>
              </a:rPr>
              <a:t>увидел, и услышал, и почувствовал </a:t>
            </a:r>
          </a:p>
          <a:p>
            <a:pPr>
              <a:buNone/>
            </a:pPr>
            <a:r>
              <a:rPr lang="ru-RU" b="1" dirty="0" smtClean="0"/>
              <a:t>[и увидел, и услышал, и почувствовал]: [ ]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Прислушался казак: шуршит камыш за обозами. — Прислушался казак (и услышал): шуршит камыш за обозами. (По Н. Гоголю.)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6) Если вторая часть указывает </a:t>
            </a:r>
            <a:r>
              <a:rPr lang="ru-RU" b="1" i="1" dirty="0" smtClean="0">
                <a:solidFill>
                  <a:srgbClr val="FF0000"/>
                </a:solidFill>
              </a:rPr>
              <a:t>причину </a:t>
            </a:r>
            <a:r>
              <a:rPr lang="ru-RU" b="1" dirty="0" smtClean="0"/>
              <a:t>того, о чем говорится в первой. В этом случае между частями предложения можно вставить союз </a:t>
            </a:r>
            <a:r>
              <a:rPr lang="ru-RU" b="1" u="sng" dirty="0" smtClean="0">
                <a:solidFill>
                  <a:srgbClr val="FF0000"/>
                </a:solidFill>
              </a:rPr>
              <a:t>потому что </a:t>
            </a:r>
            <a:r>
              <a:rPr lang="ru-RU" b="1" dirty="0" smtClean="0"/>
              <a:t>или </a:t>
            </a:r>
            <a:r>
              <a:rPr lang="ru-RU" b="1" u="sng" dirty="0" smtClean="0">
                <a:solidFill>
                  <a:srgbClr val="FF0000"/>
                </a:solidFill>
              </a:rPr>
              <a:t>так как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[ ] : [ причина ]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Они как будто нарочно рисовались друг перед другом своим равнодушием к опасности: слишком уж надоела такая монотонная жизнь. (Н.-Пр.)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Желаю  всем удачи на ЕГЭ!</a:t>
            </a:r>
          </a:p>
        </p:txBody>
      </p:sp>
      <p:pic>
        <p:nvPicPr>
          <p:cNvPr id="34819" name="Picture 4" descr="252314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357298"/>
            <a:ext cx="3744912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Задание: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sz="4000" b="1" dirty="0" smtClean="0"/>
              <a:t>Как объяснить постановку двоеточия  в данном предложении?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Чтобы правильно выполнить задание А24, нужно знать правила постановки двоеточия и тире не только в бессоюзных сложных, но и в простых предложениях.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800" b="1" dirty="0" smtClean="0"/>
              <a:t>Тире в бессоюзном сложном предложении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12605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противопоставление</a:t>
            </a:r>
          </a:p>
          <a:p>
            <a:pPr>
              <a:buNone/>
            </a:pPr>
            <a:r>
              <a:rPr lang="en-US" b="1" dirty="0" smtClean="0"/>
              <a:t>[</a:t>
            </a:r>
            <a:r>
              <a:rPr lang="ru-RU" b="1" dirty="0" smtClean="0"/>
              <a:t>Служить бы рад</a:t>
            </a:r>
            <a:r>
              <a:rPr lang="en-US" b="1" dirty="0" smtClean="0"/>
              <a:t>] – [</a:t>
            </a:r>
            <a:r>
              <a:rPr lang="ru-RU" b="1" dirty="0" smtClean="0"/>
              <a:t>прислуживаться тошно</a:t>
            </a:r>
            <a:r>
              <a:rPr lang="en-US" b="1" dirty="0" smtClean="0"/>
              <a:t>.]</a:t>
            </a:r>
            <a:endParaRPr lang="ru-RU" b="1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214422"/>
            <a:ext cx="8001056" cy="3143272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-</a:t>
            </a:r>
            <a:endParaRPr lang="ru-RU" sz="7200" dirty="0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1500166" y="2071678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5000628" y="2071678"/>
            <a:ext cx="2571768" cy="1571636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4071934" y="1643050"/>
            <a:ext cx="914400" cy="612648"/>
          </a:xfrm>
          <a:prstGeom prst="cloud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3286116" y="1285860"/>
            <a:ext cx="914400" cy="612648"/>
          </a:xfrm>
          <a:prstGeom prst="cloud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но</a:t>
            </a:r>
            <a:endParaRPr lang="ru-RU" sz="2000" b="1" dirty="0"/>
          </a:p>
        </p:txBody>
      </p:sp>
      <p:pic>
        <p:nvPicPr>
          <p:cNvPr id="14" name="Рисунок 13" descr="http://im7-tub-ru.yandex.net/i?id=65828621-25-72&amp;n=21"/>
          <p:cNvPicPr/>
          <p:nvPr/>
        </p:nvPicPr>
        <p:blipFill>
          <a:blip r:embed="rId2"/>
          <a:srcRect r="51777" b="28000"/>
          <a:stretch>
            <a:fillRect/>
          </a:stretch>
        </p:blipFill>
        <p:spPr bwMode="auto">
          <a:xfrm>
            <a:off x="2143108" y="2143116"/>
            <a:ext cx="107157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im7-tub-ru.yandex.net/i?id=65828621-25-72&amp;n=21"/>
          <p:cNvPicPr/>
          <p:nvPr/>
        </p:nvPicPr>
        <p:blipFill>
          <a:blip r:embed="rId2"/>
          <a:srcRect l="47208" t="22667"/>
          <a:stretch>
            <a:fillRect/>
          </a:stretch>
        </p:blipFill>
        <p:spPr bwMode="auto">
          <a:xfrm>
            <a:off x="5786446" y="2143116"/>
            <a:ext cx="12144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428596" y="1142984"/>
            <a:ext cx="8001056" cy="3214710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  -</a:t>
            </a:r>
            <a:endParaRPr lang="ru-RU" sz="9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96908"/>
          </a:xfrm>
        </p:spPr>
        <p:txBody>
          <a:bodyPr/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</a:t>
            </a:r>
            <a:br>
              <a:rPr lang="ru-RU" sz="2800" b="1" dirty="0" smtClean="0"/>
            </a:br>
            <a:r>
              <a:rPr lang="ru-RU" sz="2800" b="1" dirty="0" smtClean="0"/>
              <a:t>          Тире в бессоюзном сложном предложении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</a:t>
            </a:r>
            <a:br>
              <a:rPr lang="ru-RU" sz="2800" b="1" dirty="0" smtClean="0"/>
            </a:br>
            <a:r>
              <a:rPr lang="ru-RU" sz="2800" b="1" dirty="0" smtClean="0"/>
              <a:t>              </a:t>
            </a:r>
            <a:br>
              <a:rPr lang="ru-RU" sz="2800" b="1" dirty="0" smtClean="0"/>
            </a:br>
            <a:r>
              <a:rPr lang="ru-RU" sz="2800" b="1" dirty="0" smtClean="0"/>
              <a:t>                </a:t>
            </a:r>
            <a:br>
              <a:rPr lang="ru-RU" sz="2800" b="1" dirty="0" smtClean="0"/>
            </a:br>
            <a:r>
              <a:rPr lang="ru-RU" sz="2800" b="1" dirty="0" smtClean="0"/>
              <a:t>                 время</a:t>
            </a:r>
            <a:br>
              <a:rPr lang="ru-RU" sz="2800" b="1" dirty="0" smtClean="0"/>
            </a:br>
            <a:r>
              <a:rPr lang="ru-RU" sz="2800" b="1" dirty="0" smtClean="0"/>
              <a:t>                условие</a:t>
            </a:r>
            <a:br>
              <a:rPr lang="ru-RU" sz="2800" b="1" dirty="0" smtClean="0"/>
            </a:br>
            <a:r>
              <a:rPr lang="ru-RU" sz="2800" b="1" dirty="0" smtClean="0"/>
              <a:t>          </a:t>
            </a:r>
            <a:r>
              <a:rPr lang="en-US" sz="2800" b="1" dirty="0" smtClean="0"/>
              <a:t>[</a:t>
            </a:r>
            <a:r>
              <a:rPr lang="ru-RU" sz="2800" b="1" dirty="0" smtClean="0"/>
              <a:t>Совесть потеряешь</a:t>
            </a:r>
            <a:r>
              <a:rPr lang="en-US" sz="2800" b="1" dirty="0" smtClean="0"/>
              <a:t>] – [</a:t>
            </a:r>
            <a:r>
              <a:rPr lang="ru-RU" sz="2800" b="1" dirty="0" smtClean="0"/>
              <a:t>другой не купишь.</a:t>
            </a:r>
            <a:r>
              <a:rPr lang="en-US" sz="2800" b="1" dirty="0" smtClean="0"/>
              <a:t>]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1285852" y="2071678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5715008" y="2000240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1000100" y="1285860"/>
            <a:ext cx="1285884" cy="612648"/>
          </a:xfrm>
          <a:prstGeom prst="cloud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когда</a:t>
            </a:r>
            <a:endParaRPr lang="ru-RU" b="1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2643174" y="1214422"/>
            <a:ext cx="1285884" cy="612648"/>
          </a:xfrm>
          <a:prstGeom prst="cloud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если</a:t>
            </a:r>
            <a:endParaRPr lang="ru-RU" b="1" dirty="0"/>
          </a:p>
        </p:txBody>
      </p:sp>
      <p:pic>
        <p:nvPicPr>
          <p:cNvPr id="15364" name="Picture 4" descr="http://im0-tub-ru.yandex.net/i?id=389149016-26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14382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25470"/>
          </a:xfrm>
        </p:spPr>
        <p:txBody>
          <a:bodyPr/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en-US" sz="2800" b="1" dirty="0" smtClean="0"/>
              <a:t>        </a:t>
            </a:r>
            <a:br>
              <a:rPr lang="en-US" sz="2800" b="1" dirty="0" smtClean="0"/>
            </a:br>
            <a:r>
              <a:rPr lang="en-US" sz="2800" b="1" dirty="0" smtClean="0"/>
              <a:t>          </a:t>
            </a:r>
            <a:r>
              <a:rPr lang="ru-RU" sz="2800" b="1" dirty="0" smtClean="0"/>
              <a:t>Тире в бессоюзном сложном предложении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    </a:t>
            </a:r>
            <a:br>
              <a:rPr lang="ru-RU" sz="2800" b="1" dirty="0" smtClean="0"/>
            </a:br>
            <a:r>
              <a:rPr lang="en-US" sz="2800" b="1" dirty="0" smtClean="0"/>
              <a:t>                                                                       </a:t>
            </a:r>
            <a:r>
              <a:rPr lang="ru-RU" sz="2800" b="1" dirty="0" smtClean="0"/>
              <a:t>вывод</a:t>
            </a:r>
            <a:br>
              <a:rPr lang="ru-RU" sz="2800" b="1" dirty="0" smtClean="0"/>
            </a:br>
            <a:r>
              <a:rPr lang="ru-RU" sz="2800" b="1" dirty="0" smtClean="0"/>
              <a:t>                                                      </a:t>
            </a:r>
            <a:r>
              <a:rPr lang="en-US" sz="2800" b="1" dirty="0" smtClean="0"/>
              <a:t>               </a:t>
            </a:r>
            <a:r>
              <a:rPr lang="ru-RU" sz="2800" b="1" dirty="0" smtClean="0"/>
              <a:t> следствие </a:t>
            </a:r>
            <a:br>
              <a:rPr lang="ru-RU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/>
              <a:t>[</a:t>
            </a:r>
            <a:r>
              <a:rPr lang="ru-RU" sz="2400" b="1" dirty="0" smtClean="0"/>
              <a:t>Распахнули окна</a:t>
            </a:r>
            <a:r>
              <a:rPr lang="en-US" sz="2400" b="1" dirty="0" smtClean="0"/>
              <a:t>] </a:t>
            </a:r>
            <a:r>
              <a:rPr lang="ru-RU" sz="2400" b="1" dirty="0" smtClean="0"/>
              <a:t>– </a:t>
            </a:r>
            <a:r>
              <a:rPr lang="en-US" sz="2400" b="1" dirty="0" smtClean="0"/>
              <a:t>[</a:t>
            </a:r>
            <a:r>
              <a:rPr lang="ru-RU" sz="2400" b="1" dirty="0" smtClean="0"/>
              <a:t>запах осени вступил на  веранду.</a:t>
            </a:r>
            <a:r>
              <a:rPr lang="en-US" sz="2400" b="1" dirty="0" smtClean="0"/>
              <a:t>]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3000379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9600" dirty="0" smtClean="0"/>
              <a:t>-</a:t>
            </a:r>
            <a:endParaRPr lang="ru-RU" sz="9600" dirty="0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1214414" y="1643050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5286380" y="1643050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3643306" y="1214422"/>
            <a:ext cx="1500198" cy="612648"/>
          </a:xfrm>
          <a:prstGeom prst="cloud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так что</a:t>
            </a:r>
            <a:endParaRPr lang="ru-RU" b="1" dirty="0"/>
          </a:p>
        </p:txBody>
      </p:sp>
      <p:pic>
        <p:nvPicPr>
          <p:cNvPr id="1026" name="Picture 2" descr="http://im5-tub-ru.yandex.net/i?id=249731767-5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714488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Двоеточие в бессоюзном сложном предложении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>                                                                      </a:t>
            </a:r>
            <a:r>
              <a:rPr lang="ru-RU" sz="2800" b="1" dirty="0" smtClean="0"/>
              <a:t>пояснение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000" b="1" dirty="0" smtClean="0"/>
              <a:t>[</a:t>
            </a:r>
            <a:r>
              <a:rPr lang="ru-RU" sz="2000" b="1" dirty="0" smtClean="0"/>
              <a:t>Предметы потеряли свою форму</a:t>
            </a:r>
            <a:r>
              <a:rPr lang="en-US" sz="2000" b="1" dirty="0" smtClean="0"/>
              <a:t>] – [</a:t>
            </a:r>
            <a:r>
              <a:rPr lang="ru-RU" sz="2000" b="1" dirty="0" smtClean="0"/>
              <a:t>всё сливалось в тёмную массу.</a:t>
            </a:r>
            <a:r>
              <a:rPr lang="en-US" sz="2000" b="1" dirty="0" smtClean="0"/>
              <a:t>]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3000396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9600" dirty="0" smtClean="0"/>
              <a:t>:  </a:t>
            </a:r>
            <a:endParaRPr lang="ru-RU" sz="9600" dirty="0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1214414" y="1643050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5572132" y="1571612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3643306" y="1214422"/>
            <a:ext cx="2000264" cy="612648"/>
          </a:xfrm>
          <a:prstGeom prst="cloud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 именно</a:t>
            </a:r>
            <a:endParaRPr lang="ru-RU" b="1" dirty="0"/>
          </a:p>
        </p:txBody>
      </p:sp>
      <p:pic>
        <p:nvPicPr>
          <p:cNvPr id="10" name="Picture 4" descr="http://im6-tub-ru.yandex.net/i?id=16416662-12-72&amp;n=21"/>
          <p:cNvPicPr>
            <a:picLocks noChangeAspect="1" noChangeArrowheads="1"/>
          </p:cNvPicPr>
          <p:nvPr/>
        </p:nvPicPr>
        <p:blipFill>
          <a:blip r:embed="rId2"/>
          <a:srcRect r="40886"/>
          <a:stretch>
            <a:fillRect/>
          </a:stretch>
        </p:blipFill>
        <p:spPr bwMode="auto">
          <a:xfrm>
            <a:off x="6215074" y="1500174"/>
            <a:ext cx="1285884" cy="160734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Двоеточие в бессоюзном сложном предложении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>                                                                     </a:t>
            </a:r>
            <a:r>
              <a:rPr lang="ru-RU" sz="2800" b="1" dirty="0" smtClean="0"/>
              <a:t>дополняет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2800" b="1" dirty="0" smtClean="0"/>
              <a:t>[</a:t>
            </a:r>
            <a:r>
              <a:rPr lang="ru-RU" sz="2800" b="1" dirty="0" smtClean="0"/>
              <a:t>А я заметил</a:t>
            </a:r>
            <a:r>
              <a:rPr lang="en-US" sz="2800" b="1" dirty="0" smtClean="0"/>
              <a:t>] </a:t>
            </a:r>
            <a:r>
              <a:rPr lang="ru-RU" sz="2800" b="1" dirty="0" smtClean="0"/>
              <a:t>:  </a:t>
            </a:r>
            <a:r>
              <a:rPr lang="en-US" sz="2800" b="1" dirty="0" smtClean="0"/>
              <a:t>[</a:t>
            </a:r>
            <a:r>
              <a:rPr lang="ru-RU" sz="2800" b="1" dirty="0" smtClean="0"/>
              <a:t>возле иных домов тополя сохнут.</a:t>
            </a:r>
            <a:r>
              <a:rPr lang="en-US" sz="2800" b="1" dirty="0" smtClean="0"/>
              <a:t>]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93776" y="1056705"/>
            <a:ext cx="8229600" cy="2857502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9600" dirty="0" smtClean="0"/>
              <a:t>:  </a:t>
            </a:r>
            <a:endParaRPr lang="ru-RU" sz="9600" dirty="0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1214414" y="1643050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5500694" y="1643050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>
            <a:off x="3643306" y="1214422"/>
            <a:ext cx="1571636" cy="612648"/>
          </a:xfrm>
          <a:prstGeom prst="cloud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что</a:t>
            </a:r>
            <a:endParaRPr lang="ru-RU" b="1" dirty="0"/>
          </a:p>
        </p:txBody>
      </p:sp>
      <p:pic>
        <p:nvPicPr>
          <p:cNvPr id="10" name="Picture 2" descr="http://im5-tub-ru.yandex.net/i?id=80815113-0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643050"/>
            <a:ext cx="11430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800" b="1" dirty="0" smtClean="0"/>
              <a:t>Двоеточие в бессоюзном сложном предложении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причина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ru-RU" dirty="0" smtClean="0"/>
              <a:t>Я доверяю любящим</a:t>
            </a:r>
            <a:r>
              <a:rPr lang="en-US" dirty="0" smtClean="0"/>
              <a:t>] </a:t>
            </a:r>
            <a:r>
              <a:rPr lang="ru-RU" dirty="0" smtClean="0"/>
              <a:t>: </a:t>
            </a:r>
            <a:r>
              <a:rPr lang="en-US" dirty="0" smtClean="0"/>
              <a:t>[</a:t>
            </a:r>
            <a:r>
              <a:rPr lang="ru-RU" dirty="0" smtClean="0"/>
              <a:t>они великодушны.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 bwMode="auto">
          <a:xfrm>
            <a:off x="500034" y="928670"/>
            <a:ext cx="8229600" cy="2714644"/>
          </a:xfrm>
          <a:prstGeom prst="roundRect">
            <a:avLst/>
          </a:prstGeom>
          <a:ln w="5715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96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endParaRPr kumimoji="0" lang="ru-RU" sz="9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1214414" y="1643050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5357818" y="1571612"/>
            <a:ext cx="2357454" cy="1500198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3500430" y="1142984"/>
            <a:ext cx="2000264" cy="612648"/>
          </a:xfrm>
          <a:prstGeom prst="cloudCallou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потому что</a:t>
            </a:r>
            <a:endParaRPr lang="ru-RU" b="1" dirty="0"/>
          </a:p>
        </p:txBody>
      </p:sp>
      <p:pic>
        <p:nvPicPr>
          <p:cNvPr id="8" name="Рисунок 7" descr="http://im2-tub-ru.yandex.net/i?id=246936551-13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71612"/>
            <a:ext cx="962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 4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 41</Template>
  <TotalTime>79</TotalTime>
  <Words>453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 41</vt:lpstr>
      <vt:lpstr>Задание А24 </vt:lpstr>
      <vt:lpstr>Слайд 2</vt:lpstr>
      <vt:lpstr>Слайд 3</vt:lpstr>
      <vt:lpstr>Тире в бессоюзном сложном предложении</vt:lpstr>
      <vt:lpstr>                                     Тире в бессоюзном сложном предложении                                                                                         время                 условие           [Совесть потеряешь] – [другой не купишь.]    </vt:lpstr>
      <vt:lpstr>                                     Тире в бессоюзном сложном предложении                                                                                                                                 вывод                                                                       следствие   [Распахнули окна] – [запах осени вступил на  веранду.]             </vt:lpstr>
      <vt:lpstr>             Двоеточие в бессоюзном сложном предложении                                                                               пояснение  [Предметы потеряли свою форму] – [всё сливалось в тёмную массу.]   </vt:lpstr>
      <vt:lpstr>                              Двоеточие в бессоюзном сложном предложении                                                                               дополняет  [А я заметил] :  [возле иных домов тополя сохнут.]                  </vt:lpstr>
      <vt:lpstr>Двоеточие в бессоюзном сложном предложении</vt:lpstr>
      <vt:lpstr>подведём итоги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А24 </dc:title>
  <dc:creator>user</dc:creator>
  <cp:lastModifiedBy>user</cp:lastModifiedBy>
  <cp:revision>16</cp:revision>
  <dcterms:created xsi:type="dcterms:W3CDTF">2013-01-24T16:18:30Z</dcterms:created>
  <dcterms:modified xsi:type="dcterms:W3CDTF">2014-01-06T08:24:07Z</dcterms:modified>
</cp:coreProperties>
</file>