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9" r:id="rId5"/>
    <p:sldId id="280" r:id="rId6"/>
    <p:sldId id="270" r:id="rId7"/>
    <p:sldId id="271" r:id="rId8"/>
    <p:sldId id="259" r:id="rId9"/>
    <p:sldId id="260" r:id="rId10"/>
    <p:sldId id="272" r:id="rId11"/>
    <p:sldId id="261" r:id="rId12"/>
    <p:sldId id="262" r:id="rId13"/>
    <p:sldId id="273" r:id="rId14"/>
    <p:sldId id="274" r:id="rId15"/>
    <p:sldId id="263" r:id="rId16"/>
    <p:sldId id="277" r:id="rId17"/>
    <p:sldId id="278" r:id="rId18"/>
    <p:sldId id="279" r:id="rId19"/>
    <p:sldId id="265" r:id="rId20"/>
    <p:sldId id="266" r:id="rId21"/>
    <p:sldId id="275" r:id="rId22"/>
    <p:sldId id="276" r:id="rId23"/>
    <p:sldId id="267" r:id="rId24"/>
    <p:sldId id="268" r:id="rId25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CC0066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 autoAdjust="0"/>
  </p:normalViewPr>
  <p:slideViewPr>
    <p:cSldViewPr>
      <p:cViewPr varScale="1">
        <p:scale>
          <a:sx n="45" d="100"/>
          <a:sy n="45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D3BB701-039F-487C-9B4F-DDECFC0F19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C8AA37D-8474-4915-9E51-04D1C347E0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5E00-EE9E-48D2-B9F4-6100CD17A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B8A7D-CB9F-4733-8917-E691CEA7C8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254C-A732-4139-9F83-B88296D545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50847-4930-4947-8B19-18713F358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5164-F67E-4208-BE0E-F4A84BAD30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EBFD6-E2B9-4EA4-BB1A-DC99A69BD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3825-BB32-4570-8C53-FA08B78901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6115-981B-4357-8C19-545BCDFF31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195F-F67E-4080-A15F-B4D2EFA5C9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C04D8-8A8A-403E-BF59-EE4F45A52C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99591-D616-4363-92A5-41EB48E77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E675F5-1193-4A33-A326-C894665BCD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wipe dir="r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7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8.wmf"/><Relationship Id="rId7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6.wmf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omantalks.ru/uploads/post-10245-118988474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101/21150605.a3/0_67dea_5cf97640_XL" TargetMode="External"/><Relationship Id="rId5" Type="http://schemas.openxmlformats.org/officeDocument/2006/relationships/image" Target="../media/image31.gif"/><Relationship Id="rId4" Type="http://schemas.openxmlformats.org/officeDocument/2006/relationships/hyperlink" Target="http://www.proza.ru/pics/2008/05/29/188.gi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9.wmf"/><Relationship Id="rId7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7.wm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1187450" y="2565400"/>
            <a:ext cx="7285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000">
                <a:solidFill>
                  <a:srgbClr val="CC0066"/>
                </a:solidFill>
                <a:latin typeface="Arno Pro Smbd Display" pitchFamily="18" charset="0"/>
              </a:rPr>
              <a:t>Урок-путешествие</a:t>
            </a:r>
          </a:p>
          <a:p>
            <a:pPr algn="ctr"/>
            <a:r>
              <a:rPr lang="ru-RU" altLang="ru-RU" sz="6000">
                <a:solidFill>
                  <a:srgbClr val="CC0066"/>
                </a:solidFill>
                <a:latin typeface="Arno Pro Smbd Display" pitchFamily="18" charset="0"/>
              </a:rPr>
              <a:t>«Занимательная грамматика».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Мои документы\Мои результаты сканирования\2010-04 (апр)\сканирование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4929188"/>
            <a:ext cx="15763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714500" y="1857375"/>
            <a:ext cx="54292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bg2"/>
                </a:solidFill>
              </a:rPr>
              <a:t>1.Обливаться слезами. 2.Съесть пуд соли. 3.Нос к носу. 4.Водить за нос. 5. Хромать по арифметике.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6.Плакать в три ручья. 7.Спустя рукава. 8. Семь пятниц на неделе.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9. Больной вопрос.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10.На всех парусах.</a:t>
            </a:r>
          </a:p>
          <a:p>
            <a:pPr algn="ctr"/>
            <a:endParaRPr lang="ru-RU" altLang="ru-RU">
              <a:solidFill>
                <a:schemeClr val="bg2"/>
              </a:solidFill>
            </a:endParaRPr>
          </a:p>
        </p:txBody>
      </p:sp>
      <p:pic>
        <p:nvPicPr>
          <p:cNvPr id="12292" name="Picture 3" descr="C:\Documents and Settings\Admin\Мои документы\Мои результаты сканирования\2010-04 (апр)\сканирование0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714500"/>
            <a:ext cx="1285875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C:\Documents and Settings\Admin\Мои документы\Мои результаты сканирования\2010-04 (апр)\сканирование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142875"/>
            <a:ext cx="28575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C:\Documents and Settings\Admin\Мои документы\Мои результаты сканирования\2010-04 (апр)\сканирование001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38" y="4929188"/>
            <a:ext cx="16430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4" descr="C:\Documents and Settings\Admin\Мои документы\Мои результаты сканирования\2010-04 (апр)\сканирование0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00" y="4357688"/>
            <a:ext cx="1500188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5" descr="C:\Documents and Settings\Admin\Мои документы\Мои результаты сканирования\2010-04 (апр)\сканирование001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25" y="214313"/>
            <a:ext cx="17081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 descr="C:\Documents and Settings\Admin\Мои документы\Мои результаты сканирования\2010-04 (апр)\сканирование001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43813" y="2286000"/>
            <a:ext cx="12858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7" descr="C:\Documents and Settings\Admin\Мои документы\Мои результаты сканирования\2010-04 (апр)\сканирование0018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72375" y="357188"/>
            <a:ext cx="12636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8" descr="C:\Documents and Settings\Admin\Мои документы\Мои результаты сканирования\2010-04 (апр)\сканирование001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42938" y="5429250"/>
            <a:ext cx="19748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9" descr="C:\Documents and Settings\Admin\Мои документы\Мои результаты сканирования\2010-04 (апр)\сканирование002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75" y="3429000"/>
            <a:ext cx="1346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71563" y="2714625"/>
            <a:ext cx="57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40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00313" y="1143000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14813" y="5857875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15063" y="10715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57813" y="50720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358188" y="5786438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86750" y="1285875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72375" y="335756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071688" y="5357813"/>
            <a:ext cx="571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9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4313" y="3571875"/>
            <a:ext cx="1214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4000">
                <a:solidFill>
                  <a:srgbClr val="FF0000"/>
                </a:solidFill>
                <a:latin typeface="Arial Black" pitchFamily="34" charset="0"/>
              </a:rPr>
              <a:t>10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5" y="1857375"/>
            <a:ext cx="240665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94363" y="214313"/>
            <a:ext cx="3209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9913" y="4071938"/>
            <a:ext cx="27162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pok9ppflz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8632825" y="3500438"/>
            <a:ext cx="5111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85750"/>
            <a:ext cx="298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27750" y="4572000"/>
            <a:ext cx="26876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0" y="621506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Фразеология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3357563" y="6072188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C0066"/>
                </a:solidFill>
              </a:rPr>
              <a:t>Орфография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1813" y="4357688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7030A0"/>
                </a:solidFill>
                <a:latin typeface="Arial Black" pitchFamily="34" charset="0"/>
              </a:rPr>
              <a:t>Культура</a:t>
            </a:r>
            <a:r>
              <a:rPr lang="ru-RU" altLang="ru-RU" sz="3200">
                <a:solidFill>
                  <a:srgbClr val="7030A0"/>
                </a:solidFill>
              </a:rPr>
              <a:t> </a:t>
            </a:r>
            <a:r>
              <a:rPr lang="ru-RU" altLang="ru-RU" sz="3200">
                <a:solidFill>
                  <a:srgbClr val="7030A0"/>
                </a:solidFill>
                <a:latin typeface="Arial Black" pitchFamily="34" charset="0"/>
              </a:rPr>
              <a:t>речи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2963E-6 C -0.1625 -0.03612 -0.325 -0.072 -0.40642 -0.0882 C -0.48785 -0.1044 -0.48837 -0.1007 -0.48872 -0.09676 " pathEditMode="relative" ptsTypes="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Мои документы\Мои рисунки\Чехов\0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71013">
            <a:off x="392113" y="1181100"/>
            <a:ext cx="1785937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00" y="2143125"/>
            <a:ext cx="1928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2060"/>
                </a:solidFill>
              </a:rPr>
              <a:t>- моща!</a:t>
            </a:r>
          </a:p>
        </p:txBody>
      </p:sp>
      <p:pic>
        <p:nvPicPr>
          <p:cNvPr id="14340" name="Picture 4" descr="Рассказы Н Носо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0"/>
            <a:ext cx="51435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Documents and Settings\Admin\Мои документы\Мои рисунки\толсто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4106863"/>
            <a:ext cx="192881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Documents and Settings\Admin\Мои документы\Мои рисунки\щедрин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50" y="857250"/>
            <a:ext cx="1722438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C:\Documents and Settings\Admin\Мои документы\Мои рисунки\фет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38" y="2214563"/>
            <a:ext cx="173672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C:\Documents and Settings\Admin\Мои документы\Мои рисунки\Обломов\927408596_tonne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3429000"/>
            <a:ext cx="1928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2428875" y="5214938"/>
            <a:ext cx="1928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2060"/>
                </a:solidFill>
              </a:rPr>
              <a:t>- сила!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6715125" y="47863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2060"/>
                </a:solidFill>
              </a:rPr>
              <a:t>и тэ дэ!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:\Documents and Settings\Admin\Мои документы\Мои рисунки\Гоголь\ml_objects322.jpg"/>
          <p:cNvPicPr>
            <a:picLocks noChangeAspect="1" noChangeArrowheads="1"/>
          </p:cNvPicPr>
          <p:nvPr/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 bwMode="auto">
          <a:xfrm>
            <a:off x="357188" y="1500188"/>
            <a:ext cx="3857625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 bwMode="auto">
          <a:xfrm>
            <a:off x="4143375" y="857250"/>
            <a:ext cx="4786313" cy="2214563"/>
          </a:xfrm>
          <a:prstGeom prst="cloudCallout">
            <a:avLst>
              <a:gd name="adj1" fmla="val -66908"/>
              <a:gd name="adj2" fmla="val 44891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72063" y="1357313"/>
            <a:ext cx="2928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chemeClr val="bg2"/>
                </a:solidFill>
              </a:rPr>
              <a:t>Не по-русски говоришь ты, не пойму тебя я, нет!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857375" y="285750"/>
            <a:ext cx="6929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0">
                <a:solidFill>
                  <a:srgbClr val="CC0066"/>
                </a:solidFill>
                <a:latin typeface="Arial Black" pitchFamily="34" charset="0"/>
              </a:rPr>
              <a:t>Замените заимствованное слово синонимом из русского языка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000125" y="1500188"/>
            <a:ext cx="35004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chemeClr val="bg2"/>
                </a:solidFill>
              </a:rPr>
              <a:t>Блокбастер –  </a:t>
            </a:r>
          </a:p>
          <a:p>
            <a:r>
              <a:rPr lang="ru-RU" altLang="ru-RU" sz="3600">
                <a:solidFill>
                  <a:schemeClr val="bg2"/>
                </a:solidFill>
              </a:rPr>
              <a:t>Постер –</a:t>
            </a:r>
          </a:p>
          <a:p>
            <a:r>
              <a:rPr lang="ru-RU" altLang="ru-RU" sz="3600">
                <a:solidFill>
                  <a:schemeClr val="bg2"/>
                </a:solidFill>
              </a:rPr>
              <a:t>Тинейджер –</a:t>
            </a:r>
          </a:p>
          <a:p>
            <a:r>
              <a:rPr lang="ru-RU" altLang="ru-RU" sz="3600">
                <a:solidFill>
                  <a:schemeClr val="bg2"/>
                </a:solidFill>
              </a:rPr>
              <a:t>Ремикс –</a:t>
            </a:r>
          </a:p>
          <a:p>
            <a:r>
              <a:rPr lang="ru-RU" altLang="ru-RU" sz="3600">
                <a:solidFill>
                  <a:schemeClr val="bg2"/>
                </a:solidFill>
              </a:rPr>
              <a:t>Отель  – </a:t>
            </a:r>
          </a:p>
          <a:p>
            <a:r>
              <a:rPr lang="ru-RU" altLang="ru-RU" sz="3600">
                <a:solidFill>
                  <a:schemeClr val="bg2"/>
                </a:solidFill>
              </a:rPr>
              <a:t>Офис – </a:t>
            </a:r>
          </a:p>
          <a:p>
            <a:r>
              <a:rPr lang="ru-RU" altLang="ru-RU" sz="3600">
                <a:solidFill>
                  <a:schemeClr val="bg2"/>
                </a:solidFill>
              </a:rPr>
              <a:t>Супермаркет - </a:t>
            </a:r>
          </a:p>
          <a:p>
            <a:r>
              <a:rPr lang="ru-RU" altLang="ru-RU">
                <a:solidFill>
                  <a:schemeClr val="bg2"/>
                </a:solidFill>
              </a:rPr>
              <a:t> </a:t>
            </a:r>
          </a:p>
          <a:p>
            <a:endParaRPr lang="ru-RU" altLang="ru-RU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0" y="1500188"/>
            <a:ext cx="464343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2060"/>
                </a:solidFill>
              </a:rPr>
              <a:t>фильм – сенсация</a:t>
            </a:r>
          </a:p>
          <a:p>
            <a:r>
              <a:rPr lang="ru-RU" altLang="ru-RU" sz="3600">
                <a:solidFill>
                  <a:srgbClr val="002060"/>
                </a:solidFill>
              </a:rPr>
              <a:t>небольшой плакат</a:t>
            </a:r>
          </a:p>
          <a:p>
            <a:r>
              <a:rPr lang="ru-RU" altLang="ru-RU" sz="3600">
                <a:solidFill>
                  <a:srgbClr val="002060"/>
                </a:solidFill>
              </a:rPr>
              <a:t>подросток</a:t>
            </a:r>
          </a:p>
          <a:p>
            <a:r>
              <a:rPr lang="ru-RU" altLang="ru-RU" sz="3600">
                <a:solidFill>
                  <a:srgbClr val="002060"/>
                </a:solidFill>
              </a:rPr>
              <a:t>переделка</a:t>
            </a:r>
          </a:p>
          <a:p>
            <a:r>
              <a:rPr lang="ru-RU" altLang="ru-RU" sz="3600">
                <a:solidFill>
                  <a:srgbClr val="002060"/>
                </a:solidFill>
              </a:rPr>
              <a:t>гостиница</a:t>
            </a:r>
          </a:p>
          <a:p>
            <a:r>
              <a:rPr lang="ru-RU" altLang="ru-RU" sz="3600">
                <a:solidFill>
                  <a:srgbClr val="002060"/>
                </a:solidFill>
              </a:rPr>
              <a:t>контора</a:t>
            </a:r>
          </a:p>
          <a:p>
            <a:r>
              <a:rPr lang="ru-RU" altLang="ru-RU" sz="3600">
                <a:solidFill>
                  <a:srgbClr val="002060"/>
                </a:solidFill>
              </a:rPr>
              <a:t>большой магазин</a:t>
            </a:r>
          </a:p>
          <a:p>
            <a:endParaRPr lang="ru-RU" altLang="ru-RU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" y="355600"/>
            <a:ext cx="298608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1833563"/>
            <a:ext cx="24288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22988" y="357188"/>
            <a:ext cx="3021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488" y="4214813"/>
            <a:ext cx="25606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pok9ppflz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000500" y="2857500"/>
            <a:ext cx="5111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92800" y="4071938"/>
            <a:ext cx="30368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0" y="621506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Фразеология</a:t>
            </a:r>
          </a:p>
        </p:txBody>
      </p:sp>
      <p:sp>
        <p:nvSpPr>
          <p:cNvPr id="17418" name="TextBox 9"/>
          <p:cNvSpPr txBox="1">
            <a:spLocks noChangeArrowheads="1"/>
          </p:cNvSpPr>
          <p:nvPr/>
        </p:nvSpPr>
        <p:spPr bwMode="auto">
          <a:xfrm>
            <a:off x="3357563" y="6072188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C0066"/>
                </a:solidFill>
              </a:rPr>
              <a:t>Орфография</a:t>
            </a:r>
          </a:p>
        </p:txBody>
      </p: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3286125" y="4429125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7030A0"/>
                </a:solidFill>
              </a:rPr>
              <a:t>Культура речи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28612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70C0"/>
                </a:solidFill>
                <a:latin typeface="Arial Black" pitchFamily="34" charset="0"/>
              </a:rPr>
              <a:t>Морфология</a:t>
            </a:r>
            <a:r>
              <a:rPr lang="ru-RU" altLang="ru-RU"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879 C -0.05573 0.01574 -0.11059 0.02315 -0.16528 0.00416 C -0.21996 -0.01412 -0.29653 -0.08079 -0.32812 -0.10162 C -0.3592 -0.12199 -0.35712 -0.12176 -0.35451 -0.12084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14313" y="2643188"/>
            <a:ext cx="3714750" cy="1173162"/>
          </a:xfrm>
          <a:prstGeom prst="flowChartProcess">
            <a:avLst/>
          </a:prstGeom>
        </p:spPr>
        <p:txBody>
          <a:bodyPr/>
          <a:lstStyle/>
          <a:p>
            <a:pPr algn="ctr" eaLnBrk="1" hangingPunct="1"/>
            <a:r>
              <a:rPr lang="ru-RU" altLang="ru-RU" sz="2800" smtClean="0">
                <a:solidFill>
                  <a:srgbClr val="CC0066"/>
                </a:solidFill>
                <a:latin typeface="Arial Black" pitchFamily="34" charset="0"/>
              </a:rPr>
              <a:t>Определите часть речи слова «леший». Подберите подобные слова</a:t>
            </a:r>
          </a:p>
        </p:txBody>
      </p:sp>
      <p:pic>
        <p:nvPicPr>
          <p:cNvPr id="18435" name="Picture 7" descr="D:\Рисунок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25900" y="203200"/>
            <a:ext cx="47625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500563" y="285750"/>
            <a:ext cx="4286250" cy="4146550"/>
            <a:chOff x="4500562" y="285728"/>
            <a:chExt cx="4286280" cy="4146793"/>
          </a:xfrm>
        </p:grpSpPr>
        <p:pic>
          <p:nvPicPr>
            <p:cNvPr id="36879" name="Picture 15" descr="http://womantalks.ru/uploads/post-10245-1189884741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00562" y="285728"/>
              <a:ext cx="4286280" cy="3429024"/>
            </a:xfrm>
            <a:prstGeom prst="rect">
              <a:avLst/>
            </a:prstGeom>
            <a:noFill/>
            <a:effectLst>
              <a:softEdge rad="127000"/>
            </a:effectLst>
            <a:scene3d>
              <a:camera prst="perspectiveHeroicExtremeLeftFacing"/>
              <a:lightRig rig="threePt" dir="t"/>
            </a:scene3d>
          </p:spPr>
        </p:pic>
        <p:sp>
          <p:nvSpPr>
            <p:cNvPr id="6" name="TextBox 5"/>
            <p:cNvSpPr txBox="1"/>
            <p:nvPr/>
          </p:nvSpPr>
          <p:spPr>
            <a:xfrm>
              <a:off x="6572264" y="3786190"/>
              <a:ext cx="1714512" cy="646331"/>
            </a:xfrm>
            <a:prstGeom prst="rect">
              <a:avLst/>
            </a:prstGeom>
            <a:noFill/>
            <a:scene3d>
              <a:camera prst="perspectiveHeroicExtremeLeftFacing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rgbClr val="CC0066"/>
                  </a:solidFill>
                  <a:latin typeface="Arial" charset="0"/>
                  <a:cs typeface="+mn-cs"/>
                </a:rPr>
                <a:t>леший</a:t>
              </a: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214313" y="285750"/>
            <a:ext cx="4244975" cy="3932238"/>
            <a:chOff x="214282" y="285728"/>
            <a:chExt cx="4244496" cy="3932479"/>
          </a:xfrm>
        </p:grpSpPr>
        <p:pic>
          <p:nvPicPr>
            <p:cNvPr id="36877" name="Picture 13" descr="http://www.proza.ru/pics/2008/05/29/188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 r="9138" b="3636"/>
            <a:stretch>
              <a:fillRect/>
            </a:stretch>
          </p:blipFill>
          <p:spPr bwMode="auto">
            <a:xfrm>
              <a:off x="214282" y="285728"/>
              <a:ext cx="4244496" cy="3357586"/>
            </a:xfrm>
            <a:prstGeom prst="rect">
              <a:avLst/>
            </a:prstGeom>
            <a:noFill/>
            <a:effectLst>
              <a:softEdge rad="127000"/>
            </a:effectLst>
            <a:scene3d>
              <a:camera prst="perspectiveContrastingRightFacing"/>
              <a:lightRig rig="threePt" dir="t"/>
            </a:scene3d>
          </p:spPr>
        </p:pic>
        <p:sp>
          <p:nvSpPr>
            <p:cNvPr id="7" name="TextBox 6"/>
            <p:cNvSpPr txBox="1"/>
            <p:nvPr/>
          </p:nvSpPr>
          <p:spPr>
            <a:xfrm>
              <a:off x="571472" y="3571876"/>
              <a:ext cx="2214578" cy="646331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600" dirty="0">
                  <a:solidFill>
                    <a:srgbClr val="CC0066"/>
                  </a:solidFill>
                  <a:latin typeface="Arial" charset="0"/>
                  <a:cs typeface="+mn-cs"/>
                </a:rPr>
                <a:t>домовой</a:t>
              </a: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2286000" y="2857500"/>
            <a:ext cx="4418013" cy="4000500"/>
            <a:chOff x="2285984" y="2857496"/>
            <a:chExt cx="4418165" cy="4000504"/>
          </a:xfrm>
        </p:grpSpPr>
        <p:pic>
          <p:nvPicPr>
            <p:cNvPr id="36875" name="Picture 11" descr="http://img-fotki.yandex.ru/get/6101/21150605.a3/0_67dea_5cf97640_XL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285984" y="2857496"/>
              <a:ext cx="4418165" cy="3429024"/>
            </a:xfrm>
            <a:prstGeom prst="rect">
              <a:avLst/>
            </a:prstGeom>
            <a:noFill/>
            <a:effectLst>
              <a:softEdge rad="127000"/>
            </a:effectLst>
            <a:scene3d>
              <a:camera prst="perspectiveAbove"/>
              <a:lightRig rig="threePt" dir="t"/>
            </a:scene3d>
          </p:spPr>
        </p:pic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3071802" y="6211669"/>
              <a:ext cx="300039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600">
                  <a:solidFill>
                    <a:srgbClr val="CC0066"/>
                  </a:solidFill>
                </a:rPr>
                <a:t>водяной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85875" y="4429125"/>
            <a:ext cx="6715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 u="sng">
                <a:solidFill>
                  <a:srgbClr val="CC0066"/>
                </a:solidFill>
              </a:rPr>
              <a:t>имена существительные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smtClean="0">
                <a:solidFill>
                  <a:srgbClr val="CC0066"/>
                </a:solidFill>
              </a:rPr>
              <a:t>Что смешного в этом стихотворении?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1042988" y="1916113"/>
            <a:ext cx="7315200" cy="4525962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Как-то рано поутру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С другом сели мы в метру.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И поехали в метре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Фильм смотреть о кенгуре.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Кенгуру в кафу зашёл,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Занял там свободный стол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И сидит за доминой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</a:pPr>
            <a:r>
              <a:rPr lang="ru-RU" altLang="ru-RU" sz="2400" b="1" smtClean="0">
                <a:latin typeface="Arial" pitchFamily="34" charset="0"/>
                <a:cs typeface="Arial" pitchFamily="34" charset="0"/>
              </a:rPr>
              <a:t>С шимпанзой и какадой.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88" y="4073525"/>
            <a:ext cx="30718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120650"/>
            <a:ext cx="24288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88" y="2000250"/>
            <a:ext cx="2428875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00" y="-285750"/>
            <a:ext cx="33035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63" y="4006850"/>
            <a:ext cx="2786062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pok9ppflz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8" y="1357313"/>
            <a:ext cx="5111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58000" y="621506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Фразеология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3357563" y="6072188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C0066"/>
                </a:solidFill>
              </a:rPr>
              <a:t>Орфография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3286125" y="4429125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7030A0"/>
                </a:solidFill>
              </a:rPr>
              <a:t>Культура речи</a:t>
            </a: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500063" y="2571750"/>
            <a:ext cx="2214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70C0"/>
                </a:solidFill>
              </a:rPr>
              <a:t>Морфология</a:t>
            </a:r>
            <a:r>
              <a:rPr lang="ru-RU" altLang="ru-RU"/>
              <a:t>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00750" y="2571750"/>
            <a:ext cx="2714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009900"/>
                </a:solidFill>
                <a:latin typeface="Arial Black" pitchFamily="34" charset="0"/>
              </a:rPr>
              <a:t>Синтаксис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6528 C 0.11007 0.05509 0.22049 0.04491 0.28438 0.01342 C 0.34844 -0.01829 0.3224 -0.11898 0.38386 -0.12315 C 0.44532 -0.12732 0.54914 -0.07037 0.65348 -0.01296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4357688"/>
            <a:ext cx="24828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" descr="pok9ppflz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5214938"/>
            <a:ext cx="5111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34075" y="357188"/>
            <a:ext cx="32099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4750" y="2071688"/>
            <a:ext cx="26304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2938" y="714375"/>
            <a:ext cx="2486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96013" y="4214813"/>
            <a:ext cx="2867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6072188"/>
            <a:ext cx="350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rgbClr val="CC0066"/>
                </a:solidFill>
                <a:latin typeface="Arial Black" pitchFamily="34" charset="0"/>
              </a:rPr>
              <a:t>Орфография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C 0.04722 -0.04282 0.09462 -0.08541 0.1132 -0.1125 C 0.13177 -0.13935 0.0882 -0.15092 0.11111 -0.16273 C 0.1342 -0.1743 0.21927 -0.19953 0.25139 -0.18333 C 0.28351 -0.16666 0.29028 -0.08402 0.30347 -0.0625 C 0.31649 -0.04074 0.32604 -0.05509 0.33056 -0.0537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000375" y="21431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CC0066"/>
                </a:solidFill>
              </a:rPr>
              <a:t>Веселая путаница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75" y="1857375"/>
            <a:ext cx="550068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…кисель там варят из резины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там шины делают из глины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кирпич там жгут из молока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творог готовят из песка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стекло там плавят из пластмассы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посуду делают из мяса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котлеты стряпают из сажи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там ваксу делают из пряжи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прядут там нитки из сукна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костюмы шьют Из толокна…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00375" y="214313"/>
            <a:ext cx="4429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CC0066"/>
                </a:solidFill>
              </a:rPr>
              <a:t>Веселая путаница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8875" y="1857375"/>
            <a:ext cx="550068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…кисель там варят, из резины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там шины делают, из глины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кирпич там жгут, из молока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творог готовят, из песка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стекло там плавят, из пластмассы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посуду делают, из мяса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котлеты стряпают, из сажи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там ваксу делают, из пряжи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прядут там нитки, из сукна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+mn-cs"/>
              </a:rPr>
              <a:t>костюмы шьют.  Из толокна…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643188" y="214313"/>
            <a:ext cx="59293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CC0066"/>
                </a:solidFill>
                <a:latin typeface="Arial Black" pitchFamily="34" charset="0"/>
              </a:rPr>
              <a:t>Синтаксический разбор предложения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2643188"/>
            <a:ext cx="8929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+mn-cs"/>
              </a:rPr>
              <a:t>Полядные волдряки учно ныквались по лорнему вому.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875" y="2428875"/>
            <a:ext cx="857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кто</a:t>
            </a:r>
          </a:p>
        </p:txBody>
      </p:sp>
      <p:sp>
        <p:nvSpPr>
          <p:cNvPr id="7" name="Выгнутая вверх стрелка 6"/>
          <p:cNvSpPr>
            <a:spLocks noChangeArrowheads="1"/>
          </p:cNvSpPr>
          <p:nvPr/>
        </p:nvSpPr>
        <p:spPr bwMode="auto">
          <a:xfrm>
            <a:off x="3071813" y="2214563"/>
            <a:ext cx="2214562" cy="500062"/>
          </a:xfrm>
          <a:prstGeom prst="curvedDownArrow">
            <a:avLst>
              <a:gd name="adj1" fmla="val 24993"/>
              <a:gd name="adj2" fmla="val 50006"/>
              <a:gd name="adj3" fmla="val 218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3286125" y="1785938"/>
            <a:ext cx="2071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что делали?</a:t>
            </a:r>
          </a:p>
        </p:txBody>
      </p:sp>
      <p:sp>
        <p:nvSpPr>
          <p:cNvPr id="9" name="Выгнутая вниз стрелка 8"/>
          <p:cNvSpPr>
            <a:spLocks noChangeArrowheads="1"/>
          </p:cNvSpPr>
          <p:nvPr/>
        </p:nvSpPr>
        <p:spPr bwMode="auto">
          <a:xfrm flipH="1">
            <a:off x="857250" y="3071813"/>
            <a:ext cx="1714500" cy="42862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0" name="TextBox 9"/>
          <p:cNvSpPr txBox="1"/>
          <p:nvPr/>
        </p:nvSpPr>
        <p:spPr>
          <a:xfrm>
            <a:off x="1071563" y="3500438"/>
            <a:ext cx="128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какие?</a:t>
            </a:r>
          </a:p>
        </p:txBody>
      </p:sp>
      <p:sp>
        <p:nvSpPr>
          <p:cNvPr id="11" name="Выгнутая вниз стрелка 10"/>
          <p:cNvSpPr>
            <a:spLocks noChangeArrowheads="1"/>
          </p:cNvSpPr>
          <p:nvPr/>
        </p:nvSpPr>
        <p:spPr bwMode="auto">
          <a:xfrm flipH="1">
            <a:off x="3714750" y="3000375"/>
            <a:ext cx="1714500" cy="42862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4214813" y="3429000"/>
            <a:ext cx="1143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как?</a:t>
            </a:r>
          </a:p>
        </p:txBody>
      </p:sp>
      <p:sp>
        <p:nvSpPr>
          <p:cNvPr id="13" name="Выгнутая вверх стрелка 12"/>
          <p:cNvSpPr>
            <a:spLocks noChangeArrowheads="1"/>
          </p:cNvSpPr>
          <p:nvPr/>
        </p:nvSpPr>
        <p:spPr bwMode="auto">
          <a:xfrm>
            <a:off x="5572125" y="2143125"/>
            <a:ext cx="2857500" cy="642938"/>
          </a:xfrm>
          <a:prstGeom prst="curvedDownArrow">
            <a:avLst>
              <a:gd name="adj1" fmla="val 25021"/>
              <a:gd name="adj2" fmla="val 54197"/>
              <a:gd name="adj3" fmla="val 197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6643688" y="1714500"/>
            <a:ext cx="10715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где?</a:t>
            </a:r>
          </a:p>
        </p:txBody>
      </p:sp>
      <p:sp>
        <p:nvSpPr>
          <p:cNvPr id="15" name="Выгнутая вниз стрелка 14"/>
          <p:cNvSpPr>
            <a:spLocks noChangeArrowheads="1"/>
          </p:cNvSpPr>
          <p:nvPr/>
        </p:nvSpPr>
        <p:spPr bwMode="auto">
          <a:xfrm flipH="1">
            <a:off x="6786563" y="3071813"/>
            <a:ext cx="1714500" cy="428625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16" name="TextBox 15"/>
          <p:cNvSpPr txBox="1"/>
          <p:nvPr/>
        </p:nvSpPr>
        <p:spPr>
          <a:xfrm>
            <a:off x="7143750" y="3500438"/>
            <a:ext cx="1643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+mn-cs"/>
              </a:rPr>
              <a:t>какому?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313" y="4357688"/>
            <a:ext cx="8929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u="wavy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Полядные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+mn-cs"/>
              </a:rPr>
              <a:t>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волдряки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 </a:t>
            </a:r>
            <a:r>
              <a:rPr lang="ru-RU" u="dotDash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учно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 </a:t>
            </a:r>
            <a:r>
              <a:rPr lang="ru-RU" u="dbl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ныквались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 </a:t>
            </a:r>
            <a:r>
              <a:rPr lang="ru-RU" u="dotDash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по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 </a:t>
            </a:r>
            <a:r>
              <a:rPr lang="ru-RU" u="wavy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лорнему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 </a:t>
            </a:r>
            <a:r>
              <a:rPr lang="ru-RU" u="dotDash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C00000"/>
                  </a:solidFill>
                </a:uFill>
                <a:latin typeface="Arial" charset="0"/>
                <a:cs typeface="+mn-cs"/>
              </a:rPr>
              <a:t>вому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214313"/>
            <a:ext cx="47196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16" descr="pok9ppflz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3000375"/>
            <a:ext cx="1143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вп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2286000"/>
            <a:ext cx="22685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500313" y="5286375"/>
            <a:ext cx="518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Arial"/>
                <a:cs typeface="Arial"/>
              </a:rPr>
              <a:t>Молодцы!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2857500" y="1357313"/>
            <a:ext cx="5572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400">
                <a:solidFill>
                  <a:srgbClr val="CC0066"/>
                </a:solidFill>
                <a:latin typeface="Arno Pro Smbd Display" pitchFamily="18" charset="0"/>
              </a:rPr>
              <a:t>Урок-путешествие</a:t>
            </a:r>
          </a:p>
          <a:p>
            <a:pPr algn="ctr"/>
            <a:r>
              <a:rPr lang="ru-RU" altLang="ru-RU" sz="4400">
                <a:solidFill>
                  <a:srgbClr val="CC0066"/>
                </a:solidFill>
                <a:latin typeface="Arno Pro Smbd Display" pitchFamily="18" charset="0"/>
              </a:rPr>
              <a:t>«Занимательная грамматика».</a:t>
            </a:r>
          </a:p>
          <a:p>
            <a:pPr algn="ctr"/>
            <a:endParaRPr lang="ru-RU" altLang="ru-RU" sz="5400">
              <a:solidFill>
                <a:srgbClr val="CC0066"/>
              </a:solidFill>
              <a:latin typeface="Arno Pro Smbd Display" pitchFamily="18" charset="0"/>
            </a:endParaRPr>
          </a:p>
          <a:p>
            <a:pPr algn="ctr"/>
            <a:r>
              <a:rPr lang="ru-RU" altLang="ru-RU" sz="5400">
                <a:solidFill>
                  <a:srgbClr val="CC0066"/>
                </a:solidFill>
                <a:latin typeface="Arno Pro Smbd Display" pitchFamily="18" charset="0"/>
              </a:rPr>
              <a:t>Подведение итогов.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 bwMode="auto">
          <a:xfrm>
            <a:off x="2643188" y="1500188"/>
            <a:ext cx="6500812" cy="5000625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0438" y="2214563"/>
            <a:ext cx="50720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Дядя, прашу тебя, помоги мне,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А то небудет моей ноги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В этой пративной школи.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Мне вчера за дектант на слова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Учитель поставил «два»,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А сам сказал, что мою работу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Даже несмок прачитать.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Попроси его, дядя, исправить двойку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И паставить мне «пять».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                                            Петя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00313" y="285750"/>
            <a:ext cx="5572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C0066"/>
                </a:solidFill>
              </a:rPr>
              <a:t>Из письма пятиклассника Пети своему дяде (директору школы)</a:t>
            </a:r>
          </a:p>
        </p:txBody>
      </p:sp>
      <p:pic>
        <p:nvPicPr>
          <p:cNvPr id="5125" name="Picture 13" descr="5632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714500"/>
            <a:ext cx="25717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56326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714500"/>
            <a:ext cx="25717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 bwMode="auto">
          <a:xfrm>
            <a:off x="2643188" y="1500188"/>
            <a:ext cx="6500812" cy="5000625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500438" y="2071688"/>
            <a:ext cx="50720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i="1">
                <a:solidFill>
                  <a:srgbClr val="000000"/>
                </a:solidFill>
              </a:rPr>
              <a:t>Дядя, пр</a:t>
            </a:r>
            <a:r>
              <a:rPr lang="ru-RU" altLang="ru-RU" i="1">
                <a:solidFill>
                  <a:srgbClr val="CC0066"/>
                </a:solidFill>
              </a:rPr>
              <a:t>о</a:t>
            </a:r>
            <a:r>
              <a:rPr lang="ru-RU" altLang="ru-RU" i="1">
                <a:solidFill>
                  <a:srgbClr val="000000"/>
                </a:solidFill>
              </a:rPr>
              <a:t>шу тебя, помоги мне,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А то не</a:t>
            </a:r>
            <a:r>
              <a:rPr lang="ru-RU" altLang="ru-RU" i="1" u="sng">
                <a:solidFill>
                  <a:srgbClr val="CC0066"/>
                </a:solidFill>
              </a:rPr>
              <a:t> </a:t>
            </a:r>
            <a:r>
              <a:rPr lang="ru-RU" altLang="ru-RU" i="1">
                <a:solidFill>
                  <a:srgbClr val="000000"/>
                </a:solidFill>
              </a:rPr>
              <a:t>будет моей ноги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В этой пр</a:t>
            </a:r>
            <a:r>
              <a:rPr lang="ru-RU" altLang="ru-RU" i="1">
                <a:solidFill>
                  <a:srgbClr val="CC0066"/>
                </a:solidFill>
              </a:rPr>
              <a:t>о</a:t>
            </a:r>
            <a:r>
              <a:rPr lang="ru-RU" altLang="ru-RU" i="1">
                <a:solidFill>
                  <a:srgbClr val="000000"/>
                </a:solidFill>
              </a:rPr>
              <a:t>тивной школ</a:t>
            </a:r>
            <a:r>
              <a:rPr lang="ru-RU" altLang="ru-RU" i="1">
                <a:solidFill>
                  <a:srgbClr val="CC0066"/>
                </a:solidFill>
              </a:rPr>
              <a:t>е</a:t>
            </a:r>
            <a:r>
              <a:rPr lang="ru-RU" altLang="ru-RU" i="1">
                <a:solidFill>
                  <a:srgbClr val="000000"/>
                </a:solidFill>
              </a:rPr>
              <a:t>.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Мне вчера за д</a:t>
            </a:r>
            <a:r>
              <a:rPr lang="ru-RU" altLang="ru-RU" i="1">
                <a:solidFill>
                  <a:srgbClr val="CC0066"/>
                </a:solidFill>
              </a:rPr>
              <a:t>и</a:t>
            </a:r>
            <a:r>
              <a:rPr lang="ru-RU" altLang="ru-RU" i="1">
                <a:solidFill>
                  <a:srgbClr val="000000"/>
                </a:solidFill>
              </a:rPr>
              <a:t>ктант на слова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Учитель поставил «два»,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А сам сказал, что мою работу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Даже не</a:t>
            </a:r>
            <a:r>
              <a:rPr lang="ru-RU" altLang="ru-RU" i="1" u="sng">
                <a:solidFill>
                  <a:srgbClr val="CC0066"/>
                </a:solidFill>
              </a:rPr>
              <a:t> </a:t>
            </a:r>
            <a:r>
              <a:rPr lang="ru-RU" altLang="ru-RU" i="1">
                <a:solidFill>
                  <a:srgbClr val="000000"/>
                </a:solidFill>
              </a:rPr>
              <a:t>смо</a:t>
            </a:r>
            <a:r>
              <a:rPr lang="ru-RU" altLang="ru-RU" i="1">
                <a:solidFill>
                  <a:srgbClr val="CC0066"/>
                </a:solidFill>
              </a:rPr>
              <a:t>г</a:t>
            </a:r>
            <a:r>
              <a:rPr lang="ru-RU" altLang="ru-RU" i="1">
                <a:solidFill>
                  <a:srgbClr val="000000"/>
                </a:solidFill>
              </a:rPr>
              <a:t> пр</a:t>
            </a:r>
            <a:r>
              <a:rPr lang="ru-RU" altLang="ru-RU" i="1">
                <a:solidFill>
                  <a:srgbClr val="CC0066"/>
                </a:solidFill>
              </a:rPr>
              <a:t>о</a:t>
            </a:r>
            <a:r>
              <a:rPr lang="ru-RU" altLang="ru-RU" i="1">
                <a:solidFill>
                  <a:srgbClr val="000000"/>
                </a:solidFill>
              </a:rPr>
              <a:t>читать.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Попроси его, дядя, исправить двойку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И п</a:t>
            </a:r>
            <a:r>
              <a:rPr lang="ru-RU" altLang="ru-RU" i="1">
                <a:solidFill>
                  <a:srgbClr val="CC0066"/>
                </a:solidFill>
              </a:rPr>
              <a:t>о</a:t>
            </a:r>
            <a:r>
              <a:rPr lang="ru-RU" altLang="ru-RU" i="1">
                <a:solidFill>
                  <a:srgbClr val="000000"/>
                </a:solidFill>
              </a:rPr>
              <a:t>ставить мне «пять».</a:t>
            </a:r>
          </a:p>
          <a:p>
            <a:r>
              <a:rPr lang="ru-RU" altLang="ru-RU" i="1">
                <a:solidFill>
                  <a:srgbClr val="000000"/>
                </a:solidFill>
              </a:rPr>
              <a:t>                                            Петя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500313" y="285750"/>
            <a:ext cx="5572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C0066"/>
                </a:solidFill>
              </a:rPr>
              <a:t>Из письма пятиклассника Пети своему дяде (директору школы)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051050" y="404813"/>
            <a:ext cx="57610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CC0066"/>
                </a:solidFill>
              </a:rPr>
              <a:t>Шесть порций орфографических ошибок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50825" y="2420938"/>
            <a:ext cx="4826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000000"/>
                </a:solidFill>
              </a:rPr>
              <a:t>«Самое худшее на пароходе – это обед. Сообщаю меню с сохранением орфографии: щи зеле, сосиськи с капу, севрюшка фры, кошка, запеканка; кошка оказалась кашкой…»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81673">
            <a:off x="5411788" y="1570038"/>
            <a:ext cx="29908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5867400" y="5626100"/>
            <a:ext cx="2376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</a:rPr>
              <a:t>А.П.Чехов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1785938" y="428625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CC0066"/>
                </a:solidFill>
              </a:rPr>
              <a:t>Шесть порций орфографических ошибок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214313" y="2214563"/>
            <a:ext cx="7000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>
                <a:solidFill>
                  <a:srgbClr val="CC0066"/>
                </a:solidFill>
                <a:latin typeface="Monotype Corsiva" pitchFamily="66" charset="0"/>
              </a:rPr>
              <a:t>Меню:</a:t>
            </a:r>
            <a:endParaRPr lang="ru-RU" altLang="ru-RU">
              <a:solidFill>
                <a:srgbClr val="000000"/>
              </a:solidFill>
            </a:endParaRPr>
          </a:p>
          <a:p>
            <a:r>
              <a:rPr lang="ru-RU" altLang="ru-RU">
                <a:solidFill>
                  <a:srgbClr val="000000"/>
                </a:solidFill>
              </a:rPr>
              <a:t>1.Буль..н кури..ый с фр..кадельками.</a:t>
            </a:r>
          </a:p>
          <a:p>
            <a:r>
              <a:rPr lang="ru-RU" altLang="ru-RU">
                <a:solidFill>
                  <a:srgbClr val="000000"/>
                </a:solidFill>
              </a:rPr>
              <a:t>2. Ра..ольник с к..лбасой.</a:t>
            </a:r>
          </a:p>
          <a:p>
            <a:r>
              <a:rPr lang="ru-RU" altLang="ru-RU">
                <a:solidFill>
                  <a:srgbClr val="000000"/>
                </a:solidFill>
              </a:rPr>
              <a:t>3.К..тлеты сви..ые.                           </a:t>
            </a:r>
          </a:p>
          <a:p>
            <a:r>
              <a:rPr lang="ru-RU" altLang="ru-RU">
                <a:solidFill>
                  <a:srgbClr val="000000"/>
                </a:solidFill>
              </a:rPr>
              <a:t>4. П..льмени.</a:t>
            </a:r>
          </a:p>
          <a:p>
            <a:r>
              <a:rPr lang="ru-RU" altLang="ru-RU">
                <a:solidFill>
                  <a:srgbClr val="000000"/>
                </a:solidFill>
              </a:rPr>
              <a:t>5. П..роженое б..сквитное.</a:t>
            </a:r>
          </a:p>
          <a:p>
            <a:r>
              <a:rPr lang="ru-RU" altLang="ru-RU">
                <a:solidFill>
                  <a:srgbClr val="000000"/>
                </a:solidFill>
              </a:rPr>
              <a:t>6. Пиро..ки с печ..нкой.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1863" y="3213100"/>
            <a:ext cx="2089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0">
                <a:solidFill>
                  <a:srgbClr val="CC0066"/>
                </a:solidFill>
              </a:rPr>
              <a:t>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1785938" y="428625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CC0066"/>
                </a:solidFill>
              </a:rPr>
              <a:t>Шесть порций орфографических ошибок</a:t>
            </a:r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14313" y="2214563"/>
            <a:ext cx="70008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>
                <a:solidFill>
                  <a:srgbClr val="CC0066"/>
                </a:solidFill>
                <a:latin typeface="Monotype Corsiva" pitchFamily="66" charset="0"/>
              </a:rPr>
              <a:t>Меню:</a:t>
            </a:r>
            <a:endParaRPr lang="ru-RU" altLang="ru-RU">
              <a:solidFill>
                <a:srgbClr val="000000"/>
              </a:solidFill>
            </a:endParaRPr>
          </a:p>
          <a:p>
            <a:r>
              <a:rPr lang="ru-RU" altLang="ru-RU">
                <a:solidFill>
                  <a:srgbClr val="000000"/>
                </a:solidFill>
              </a:rPr>
              <a:t>1.Бульон куриный с фрикадельками.</a:t>
            </a:r>
          </a:p>
          <a:p>
            <a:r>
              <a:rPr lang="ru-RU" altLang="ru-RU">
                <a:solidFill>
                  <a:srgbClr val="000000"/>
                </a:solidFill>
              </a:rPr>
              <a:t>2. Рассольник с колбасой.</a:t>
            </a:r>
          </a:p>
          <a:p>
            <a:r>
              <a:rPr lang="ru-RU" altLang="ru-RU">
                <a:solidFill>
                  <a:srgbClr val="000000"/>
                </a:solidFill>
              </a:rPr>
              <a:t>3.Котлеты свиные.                           </a:t>
            </a:r>
          </a:p>
          <a:p>
            <a:r>
              <a:rPr lang="ru-RU" altLang="ru-RU">
                <a:solidFill>
                  <a:srgbClr val="000000"/>
                </a:solidFill>
              </a:rPr>
              <a:t>4. Пельмени.</a:t>
            </a:r>
          </a:p>
          <a:p>
            <a:r>
              <a:rPr lang="ru-RU" altLang="ru-RU">
                <a:solidFill>
                  <a:srgbClr val="000000"/>
                </a:solidFill>
              </a:rPr>
              <a:t>5. Пироженое бисквитное.</a:t>
            </a:r>
          </a:p>
          <a:p>
            <a:r>
              <a:rPr lang="ru-RU" altLang="ru-RU">
                <a:solidFill>
                  <a:srgbClr val="000000"/>
                </a:solidFill>
              </a:rPr>
              <a:t>6. Пирожки с печёнкой.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84888" y="3322638"/>
            <a:ext cx="1714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0">
                <a:solidFill>
                  <a:srgbClr val="CC0066"/>
                </a:solidFill>
              </a:rPr>
              <a:t>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8" descr="E:\Документы Оля\Картинки\Cartoon Landscapes\LANDS121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22988" y="214313"/>
            <a:ext cx="30210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9" descr="E:\Документы Оля\Картинки\Cartoon Landscapes\LANDS126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3" y="4270375"/>
            <a:ext cx="2500312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E:\Документы Оля\Картинки\Cartoon Landscapes\LANDS011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13" y="2000250"/>
            <a:ext cx="25606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E:\Документы Оля\Картинки\Cartoon Landscapes\LANDS004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357188"/>
            <a:ext cx="298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E:\Документы Оля\Картинки\Cartoon Landscapes\LANDS008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63" y="3973513"/>
            <a:ext cx="29908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500438" y="6072188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solidFill>
                  <a:srgbClr val="CC0066"/>
                </a:solidFill>
              </a:rPr>
              <a:t>Орфография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86438" y="6072188"/>
            <a:ext cx="3357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cs typeface="+mn-cs"/>
              </a:rPr>
              <a:t>Фразеология</a:t>
            </a:r>
          </a:p>
        </p:txBody>
      </p:sp>
      <p:pic>
        <p:nvPicPr>
          <p:cNvPr id="2" name="Picture 16" descr="pok9ppflz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86125" y="4786313"/>
            <a:ext cx="5111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C 0.14531 -1.48148E-6 0.2908 -1.48148E-6 0.34895 -1.48148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143125" y="0"/>
            <a:ext cx="657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>
                <a:solidFill>
                  <a:srgbClr val="CC0066"/>
                </a:solidFill>
              </a:rPr>
              <a:t>Лото</a:t>
            </a:r>
          </a:p>
          <a:p>
            <a:pPr algn="ctr"/>
            <a:r>
              <a:rPr lang="ru-RU" altLang="ru-RU" sz="3200">
                <a:solidFill>
                  <a:srgbClr val="CC0066"/>
                </a:solidFill>
              </a:rPr>
              <a:t> «Объясни выражение»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50" y="1397000"/>
          <a:ext cx="8643940" cy="51752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60985"/>
                <a:gridCol w="2160985"/>
                <a:gridCol w="2160985"/>
                <a:gridCol w="2160985"/>
              </a:tblGrid>
              <a:tr h="12938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Воспрянуть</a:t>
                      </a:r>
                      <a:r>
                        <a:rPr lang="ru-RU" sz="1800" b="0" baseline="0" dirty="0" smtClean="0">
                          <a:latin typeface="Arial Black" pitchFamily="34" charset="0"/>
                        </a:rPr>
                        <a:t> духом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Идти ко дну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Диву даваться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Питать надежду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</a:tr>
              <a:tr h="12938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Вылетело</a:t>
                      </a:r>
                      <a:r>
                        <a:rPr lang="ru-RU" sz="1800" b="0" baseline="0" dirty="0" smtClean="0">
                          <a:latin typeface="Arial Black" pitchFamily="34" charset="0"/>
                        </a:rPr>
                        <a:t> из головы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Не вешать нос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Навострить лыжи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Сколько</a:t>
                      </a:r>
                      <a:r>
                        <a:rPr lang="ru-RU" sz="1800" b="0" baseline="0" dirty="0" smtClean="0">
                          <a:latin typeface="Arial Black" pitchFamily="34" charset="0"/>
                        </a:rPr>
                        <a:t> душе угодно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</a:tr>
              <a:tr h="12938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Не за горами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Как снег на голову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Во все горло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Не покладая рук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</a:tr>
              <a:tr h="12938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Со</a:t>
                      </a:r>
                      <a:r>
                        <a:rPr lang="ru-RU" sz="1800" b="0" baseline="0" dirty="0" smtClean="0">
                          <a:latin typeface="Arial Black" pitchFamily="34" charset="0"/>
                        </a:rPr>
                        <a:t> всех ног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Надуть губы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Оставить в дураках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Arial Black" pitchFamily="34" charset="0"/>
                        </a:rPr>
                        <a:t>В час по чайной ложке</a:t>
                      </a:r>
                      <a:endParaRPr lang="ru-RU" sz="1800" b="0" dirty="0">
                        <a:latin typeface="Arial Black" pitchFamily="34" charset="0"/>
                      </a:endParaRPr>
                    </a:p>
                  </a:txBody>
                  <a:tcPr marL="91439" marR="91439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29750" y="285750"/>
            <a:ext cx="2071688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ободриться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9750" y="1643063"/>
            <a:ext cx="2071688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 тонуть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8313" y="3071813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удивляться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8313" y="4500563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надеяться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8313" y="5857875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забыть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8313" y="7143750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не унывать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58313" y="8429625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убегать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44313" y="285750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вдоволь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44313" y="1643063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рядом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44313" y="3000375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внезапно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44313" y="4500563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 громко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4313" y="5857875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усердно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688" y="7215188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медленно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63" y="7215188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обмануть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63" y="7215188"/>
            <a:ext cx="2071687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обидеться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7215188"/>
            <a:ext cx="2071688" cy="1200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+mn-cs"/>
              </a:rPr>
              <a:t>   быстро</a:t>
            </a:r>
          </a:p>
          <a:p>
            <a:pPr>
              <a:defRPr/>
            </a:pPr>
            <a:endParaRPr lang="ru-RU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24 0.04537 L -0.99878 0.1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7625 -0.037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25 L -0.51059 -0.234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-0.28229 -0.44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99896 -0.452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75469 -0.639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815E-6 L -0.51181 -0.81899 " pathEditMode="relative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53229 0.3604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1.11111E-6 L -1.24427 0.34653 " pathEditMode="relative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1 0.15741 " pathEditMode="relative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-0.76857 -0.06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-2.22222E-6 L -0.51979 -0.2625 " pathEditMode="relative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3247 -0.2719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2656 -0.271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1268 -0.271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02257 -0.2719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Презентация анализа причин неудачи проекта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анализа причин неудачи проекта</Template>
  <TotalTime>913</TotalTime>
  <Words>690</Words>
  <Application>Microsoft Office PowerPoint</Application>
  <PresentationFormat>Экран (4:3)</PresentationFormat>
  <Paragraphs>194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Garamond</vt:lpstr>
      <vt:lpstr>Times New Roman</vt:lpstr>
      <vt:lpstr>Arno Pro Smbd Display</vt:lpstr>
      <vt:lpstr>Arial Black</vt:lpstr>
      <vt:lpstr>Monotype Corsiva</vt:lpstr>
      <vt:lpstr>Презентация анализа причин неудачи проекта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Определите часть речи слова «леший». Подберите подобные слова</vt:lpstr>
      <vt:lpstr>Слайд 17</vt:lpstr>
      <vt:lpstr>Что смешного в этом стихотворении?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] Анализ причин неудачи</dc:title>
  <dc:creator>2</dc:creator>
  <cp:lastModifiedBy>re</cp:lastModifiedBy>
  <cp:revision>73</cp:revision>
  <dcterms:created xsi:type="dcterms:W3CDTF">2009-03-31T03:56:51Z</dcterms:created>
  <dcterms:modified xsi:type="dcterms:W3CDTF">2014-04-13T20:45:43Z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