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307" r:id="rId11"/>
    <p:sldId id="301" r:id="rId12"/>
    <p:sldId id="260" r:id="rId13"/>
    <p:sldId id="261" r:id="rId14"/>
    <p:sldId id="262" r:id="rId15"/>
    <p:sldId id="302" r:id="rId16"/>
    <p:sldId id="273" r:id="rId17"/>
    <p:sldId id="274" r:id="rId18"/>
    <p:sldId id="275" r:id="rId19"/>
    <p:sldId id="303" r:id="rId20"/>
    <p:sldId id="277" r:id="rId21"/>
    <p:sldId id="278" r:id="rId22"/>
    <p:sldId id="279" r:id="rId23"/>
    <p:sldId id="308" r:id="rId24"/>
    <p:sldId id="281" r:id="rId25"/>
    <p:sldId id="282" r:id="rId26"/>
    <p:sldId id="283" r:id="rId27"/>
    <p:sldId id="309" r:id="rId28"/>
    <p:sldId id="285" r:id="rId29"/>
    <p:sldId id="286" r:id="rId30"/>
    <p:sldId id="287" r:id="rId31"/>
    <p:sldId id="288" r:id="rId32"/>
    <p:sldId id="289" r:id="rId33"/>
    <p:sldId id="310" r:id="rId34"/>
    <p:sldId id="291" r:id="rId35"/>
    <p:sldId id="293" r:id="rId36"/>
    <p:sldId id="295" r:id="rId37"/>
    <p:sldId id="294" r:id="rId38"/>
    <p:sldId id="299" r:id="rId39"/>
    <p:sldId id="292" r:id="rId40"/>
    <p:sldId id="30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3D4FC62-F333-4489-B7B6-F151CC303F4A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AA0A28-ED1B-41AC-9E18-8672395E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916832"/>
            <a:ext cx="5723468" cy="216024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Основы алгебры высказываний. Логические операции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941168"/>
            <a:ext cx="5712179" cy="484466"/>
          </a:xfrm>
        </p:spPr>
        <p:txBody>
          <a:bodyPr/>
          <a:lstStyle/>
          <a:p>
            <a:r>
              <a:rPr lang="ru-RU" dirty="0" smtClean="0"/>
              <a:t>Урок-путешествие</a:t>
            </a:r>
            <a:endParaRPr lang="ru-RU" dirty="0"/>
          </a:p>
        </p:txBody>
      </p:sp>
      <p:pic>
        <p:nvPicPr>
          <p:cNvPr id="1027" name="Picture 3" descr="C:\Users\Рустам\Desktop\конкурс1\Картинки\картинки день науки\2.bmp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01752"/>
            <a:ext cx="2205445" cy="31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устам\Desktop\конкурс1\Картинки\картинки день науки\3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5656" cy="26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01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348" y="1268760"/>
            <a:ext cx="6570730" cy="3816424"/>
          </a:xfrm>
        </p:spPr>
        <p:txBody>
          <a:bodyPr numCol="1">
            <a:normAutofit/>
          </a:bodyPr>
          <a:lstStyle/>
          <a:p>
            <a:pPr marL="0" lv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Ответы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606425" lvl="2" indent="-514350">
              <a:buFont typeface="+mj-lt"/>
              <a:buAutoNum type="arabicPeriod"/>
            </a:pPr>
            <a:endParaRPr lang="ru-RU" sz="2800" dirty="0" smtClean="0"/>
          </a:p>
          <a:p>
            <a:pPr marL="606425" lvl="2" indent="-514350">
              <a:buFont typeface="+mj-lt"/>
              <a:buAutoNum type="arabicPeriod"/>
            </a:pPr>
            <a:endParaRPr lang="ru-RU" sz="2800" dirty="0"/>
          </a:p>
          <a:p>
            <a:endParaRPr lang="ru-RU" dirty="0"/>
          </a:p>
        </p:txBody>
      </p:sp>
      <p:pic>
        <p:nvPicPr>
          <p:cNvPr id="3074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8445"/>
            <a:ext cx="1824222" cy="27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устам\Desktop\конкурс1\Картинки\img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DEB8"/>
              </a:clrFrom>
              <a:clrTo>
                <a:srgbClr val="F0DE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53834"/>
            <a:ext cx="11881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5422560"/>
              </p:ext>
            </p:extLst>
          </p:nvPr>
        </p:nvGraphicFramePr>
        <p:xfrm>
          <a:off x="3779912" y="1988840"/>
          <a:ext cx="1525152" cy="347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5152"/>
              </a:tblGrid>
              <a:tr h="583820">
                <a:tc>
                  <a:txBody>
                    <a:bodyPr/>
                    <a:lstStyle/>
                    <a:p>
                      <a:pPr marL="358775" marR="0" lvl="2" indent="-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3200" dirty="0" smtClean="0"/>
                        <a:t>с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2. 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3. а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4. с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5. </a:t>
                      </a:r>
                      <a:r>
                        <a:rPr lang="en-US" sz="3200" dirty="0" smtClean="0"/>
                        <a:t>c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6. </a:t>
                      </a:r>
                      <a:r>
                        <a:rPr lang="en-US" sz="3200" dirty="0" smtClean="0"/>
                        <a:t>b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128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Гуляева П.В\1319452829_heart_photo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71481"/>
            <a:ext cx="7715304" cy="5728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4285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Карта «Мир логики»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0010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«Мышления»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50030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Острова «Логические операции»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528638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«Знатоков»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1928802"/>
            <a:ext cx="1616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</a:t>
            </a:r>
            <a:r>
              <a:rPr lang="ru-RU" sz="1600" dirty="0" err="1" smtClean="0">
                <a:solidFill>
                  <a:schemeClr val="bg1"/>
                </a:solidFill>
              </a:rPr>
              <a:t>Коньюнкция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098491">
            <a:off x="2207332" y="1054604"/>
            <a:ext cx="936104" cy="1421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4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пв.BTEK\Рабочий стол\конкурс\острова\images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0098" y="-428652"/>
            <a:ext cx="4857752" cy="363862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6965245" cy="5951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Остров «</a:t>
            </a:r>
            <a:r>
              <a:rPr lang="ru-RU" sz="2800" dirty="0" err="1" smtClean="0"/>
              <a:t>Коньюнкция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200800" cy="36038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Логическое операция </a:t>
            </a:r>
            <a:r>
              <a:rPr lang="ru-RU" b="1" i="1" dirty="0"/>
              <a:t>конъюнкция</a:t>
            </a:r>
            <a:r>
              <a:rPr lang="ru-RU" b="1" dirty="0"/>
              <a:t> </a:t>
            </a:r>
            <a:r>
              <a:rPr lang="ru-RU" dirty="0"/>
              <a:t>(логическое</a:t>
            </a:r>
            <a:r>
              <a:rPr lang="ru-RU" b="1" dirty="0"/>
              <a:t> </a:t>
            </a:r>
            <a:r>
              <a:rPr lang="ru-RU" dirty="0"/>
              <a:t>умножение ): </a:t>
            </a:r>
            <a:endParaRPr lang="ru-RU" sz="2000" dirty="0"/>
          </a:p>
          <a:p>
            <a:pPr marL="900113" lvl="1" indent="-273050" algn="just"/>
            <a:r>
              <a:rPr lang="ru-RU" sz="2400" dirty="0"/>
              <a:t>в естественном языке соответствует союзу </a:t>
            </a:r>
            <a:r>
              <a:rPr lang="ru-RU" sz="2400" b="1" dirty="0"/>
              <a:t>и;</a:t>
            </a:r>
            <a:endParaRPr lang="ru-RU" sz="2000" dirty="0"/>
          </a:p>
          <a:p>
            <a:pPr marL="900113" lvl="1" indent="-273050" algn="just"/>
            <a:r>
              <a:rPr lang="ru-RU" sz="2400" dirty="0"/>
              <a:t>в алгебре высказываний обозначение &amp; (А</a:t>
            </a:r>
            <a:r>
              <a:rPr lang="ru-RU" sz="2400" dirty="0">
                <a:sym typeface="Symbol"/>
              </a:rPr>
              <a:t></a:t>
            </a:r>
            <a:r>
              <a:rPr lang="ru-RU" sz="2400" dirty="0"/>
              <a:t>В, А&amp;В).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098" name="Picture 2" descr="C:\Users\Рустам\Desktop\конкурс1\Картинки\картинки день науки\13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29000"/>
            <a:ext cx="1923401" cy="343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гпв.BTEK\Рабочий стол\конкурс\острова\index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609113"/>
            <a:ext cx="4038611" cy="302506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8546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пв.BTEK\Рабочий стол\конкурс\острова\index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9627" y="2682601"/>
            <a:ext cx="5574373" cy="417539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272808" cy="4536504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sz="2000" dirty="0"/>
              <a:t>Объединение двух (или нескольких) высказываний в одно с помощью союза «и» называется </a:t>
            </a:r>
            <a:r>
              <a:rPr lang="ru-RU" sz="2000" b="1" i="1" dirty="0"/>
              <a:t>операцией логического умножения или конъюнкцией</a:t>
            </a:r>
            <a:r>
              <a:rPr lang="ru-RU" sz="2000" dirty="0"/>
              <a:t>. </a:t>
            </a:r>
            <a:endParaRPr lang="ru-RU" sz="2000" dirty="0" smtClean="0"/>
          </a:p>
          <a:p>
            <a:pPr marL="1703388" indent="0">
              <a:buNone/>
            </a:pPr>
            <a:endParaRPr lang="ru-RU" sz="2000" dirty="0" smtClean="0"/>
          </a:p>
          <a:p>
            <a:pPr marL="1703388" indent="0">
              <a:buNone/>
            </a:pPr>
            <a:r>
              <a:rPr lang="ru-RU" sz="2000" dirty="0" smtClean="0"/>
              <a:t>Пример</a:t>
            </a:r>
            <a:r>
              <a:rPr lang="ru-RU" sz="2000" dirty="0"/>
              <a:t>: </a:t>
            </a:r>
          </a:p>
          <a:p>
            <a:pPr marL="1703388" lvl="0" indent="0">
              <a:buNone/>
            </a:pPr>
            <a:r>
              <a:rPr lang="ru-RU" sz="2000" dirty="0"/>
              <a:t>А – {Иванов - студент}</a:t>
            </a:r>
          </a:p>
          <a:p>
            <a:pPr marL="1703388" lvl="0" indent="0">
              <a:buNone/>
            </a:pPr>
            <a:r>
              <a:rPr lang="ru-RU" sz="2000" dirty="0"/>
              <a:t>В – {Иванов - отличник}  </a:t>
            </a:r>
          </a:p>
          <a:p>
            <a:pPr marL="1703388" indent="0">
              <a:buNone/>
            </a:pPr>
            <a:r>
              <a:rPr lang="ru-RU" sz="2000" dirty="0"/>
              <a:t>А&amp;В= {Иванов – студент и отличник} </a:t>
            </a:r>
            <a:endParaRPr lang="ru-RU" sz="2000" dirty="0" smtClean="0"/>
          </a:p>
          <a:p>
            <a:pPr marL="1703388" indent="0">
              <a:buNone/>
            </a:pPr>
            <a:endParaRPr lang="ru-RU" sz="2000" dirty="0"/>
          </a:p>
          <a:p>
            <a:pPr marL="0" indent="447675" algn="just">
              <a:buNone/>
            </a:pPr>
            <a:r>
              <a:rPr lang="ru-RU" sz="2000" dirty="0" smtClean="0"/>
              <a:t>Составное </a:t>
            </a:r>
            <a:r>
              <a:rPr lang="ru-RU" sz="2000" dirty="0"/>
              <a:t>высказывание, образованное в результате конъюнкции, истинно тогда и только тогда, когда истинны входящие в него простые высказывания.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672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Остров «</a:t>
            </a:r>
            <a:r>
              <a:rPr lang="ru-RU" sz="2800" dirty="0" err="1" smtClean="0"/>
              <a:t>Коньюнкция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5122" name="Picture 2" descr="C:\Users\Рустам\Desktop\конкурс1\Картинки\картинки день науки\5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8893"/>
            <a:ext cx="1949360" cy="24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07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пв.BTEK\Рабочий стол\конкурс\острова\images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008550"/>
            <a:ext cx="4572000" cy="284945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344816" cy="423828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Таблица истинности: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Остров «</a:t>
            </a:r>
            <a:r>
              <a:rPr lang="ru-RU" sz="2800" dirty="0" err="1" smtClean="0"/>
              <a:t>Коньюнкция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4205993"/>
              </p:ext>
            </p:extLst>
          </p:nvPr>
        </p:nvGraphicFramePr>
        <p:xfrm>
          <a:off x="2843808" y="2132856"/>
          <a:ext cx="3240360" cy="1800200"/>
        </p:xfrm>
        <a:graphic>
          <a:graphicData uri="http://schemas.openxmlformats.org/drawingml/2006/table">
            <a:tbl>
              <a:tblPr/>
              <a:tblGrid>
                <a:gridCol w="1088062"/>
                <a:gridCol w="989228"/>
                <a:gridCol w="1163070"/>
              </a:tblGrid>
              <a:tr h="360040"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А&amp;В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43608" y="4221087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b="1" dirty="0"/>
              <a:t>Мнемоническое правило</a:t>
            </a:r>
            <a:r>
              <a:rPr lang="ru-RU" dirty="0"/>
              <a:t>: конъюнкция – это логическое умножение, </a:t>
            </a:r>
            <a:r>
              <a:rPr lang="ru-RU" dirty="0" smtClean="0"/>
              <a:t>равенства </a:t>
            </a:r>
            <a:r>
              <a:rPr lang="ru-RU" dirty="0"/>
              <a:t>0·0=0; 0·1=0; 1·0=0; 1·1=1, верные для обычного умножения, верны и для операции конъюнкции.</a:t>
            </a:r>
          </a:p>
        </p:txBody>
      </p:sp>
      <p:pic>
        <p:nvPicPr>
          <p:cNvPr id="6147" name="Picture 3" descr="C:\Users\Рустам\Desktop\конкурс1\Картинки\TabIstinnost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88810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Рустам\Desktop\конкурс1\Картинки\images7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30974">
            <a:off x="7272301" y="1133435"/>
            <a:ext cx="1224136" cy="21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Рустам\Desktop\конкурс1\Картинки\images8.jp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92940">
            <a:off x="1376636" y="4826503"/>
            <a:ext cx="1435069" cy="204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4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Гуляева П.В\1319452829_heart_photo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421" y="571481"/>
            <a:ext cx="7715304" cy="5728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4285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Карта «Мир логики»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0010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«Мышления»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50030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Острова «Логические операции»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528638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«Знатоков»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1928802"/>
            <a:ext cx="1616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</a:t>
            </a:r>
            <a:r>
              <a:rPr lang="ru-RU" sz="1600" dirty="0" err="1" smtClean="0">
                <a:solidFill>
                  <a:schemeClr val="bg1"/>
                </a:solidFill>
              </a:rPr>
              <a:t>Коньюнкция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850706"/>
            <a:ext cx="1634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о. Дизъюнкция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907883">
            <a:off x="2267744" y="1124744"/>
            <a:ext cx="864096" cy="1985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18914281">
            <a:off x="3324647" y="1052735"/>
            <a:ext cx="576064" cy="1712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4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гпв.BTEK\Рабочий стол\конкурс\острова\index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429000"/>
            <a:ext cx="3800493" cy="28871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/>
          </a:bodyPr>
          <a:lstStyle/>
          <a:p>
            <a:r>
              <a:rPr lang="ru-RU" sz="2800" dirty="0"/>
              <a:t>О</a:t>
            </a:r>
            <a:r>
              <a:rPr lang="ru-RU" sz="2800" dirty="0" smtClean="0"/>
              <a:t>стров </a:t>
            </a:r>
            <a:r>
              <a:rPr lang="ru-RU" sz="2800" dirty="0"/>
              <a:t>«Дизъюнкция»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30379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Логическое операция </a:t>
            </a:r>
            <a:r>
              <a:rPr lang="ru-RU" b="1" i="1" dirty="0"/>
              <a:t>дизъюнкция </a:t>
            </a:r>
            <a:r>
              <a:rPr lang="ru-RU" dirty="0"/>
              <a:t>(логическое сложение): </a:t>
            </a:r>
            <a:endParaRPr lang="ru-RU" sz="2000" dirty="0"/>
          </a:p>
          <a:p>
            <a:pPr marL="900113" lvl="1" indent="-273050" algn="just"/>
            <a:r>
              <a:rPr lang="ru-RU" sz="2400" dirty="0"/>
              <a:t>в естественном языке соответствует союзу </a:t>
            </a:r>
            <a:r>
              <a:rPr lang="ru-RU" sz="2400" b="1" dirty="0"/>
              <a:t>или;</a:t>
            </a:r>
            <a:endParaRPr lang="ru-RU" sz="2000" dirty="0"/>
          </a:p>
          <a:p>
            <a:pPr marL="900113" lvl="1" indent="-273050" algn="just"/>
            <a:r>
              <a:rPr lang="ru-RU" sz="2400" dirty="0"/>
              <a:t>в алгебре высказываний обозначение </a:t>
            </a:r>
            <a:r>
              <a:rPr lang="ru-RU" sz="2400" b="1" dirty="0">
                <a:sym typeface="Symbol"/>
              </a:rPr>
              <a:t></a:t>
            </a:r>
            <a:r>
              <a:rPr lang="ru-RU" sz="2400" b="1" dirty="0"/>
              <a:t> (А</a:t>
            </a:r>
            <a:r>
              <a:rPr lang="ru-RU" sz="2400" b="1" dirty="0">
                <a:sym typeface="Symbol"/>
              </a:rPr>
              <a:t></a:t>
            </a:r>
            <a:r>
              <a:rPr lang="ru-RU" sz="2400" b="1" dirty="0"/>
              <a:t>В)</a:t>
            </a:r>
            <a:r>
              <a:rPr lang="ru-RU" sz="2400" dirty="0"/>
              <a:t>;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 descr="C:\Users\Рустам\Desktop\конкурс1\Картинки\картинки день науки\1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643314"/>
            <a:ext cx="2667417" cy="30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Рустам\Desktop\конкурс1\Картинки\images6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"/>
            <a:ext cx="16464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19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гпв.BTEK\Рабочий стол\конкурс\острова\images3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6148" y="1714488"/>
            <a:ext cx="4237852" cy="271463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272808" cy="4536504"/>
          </a:xfrm>
        </p:spPr>
        <p:txBody>
          <a:bodyPr>
            <a:normAutofit fontScale="85000" lnSpcReduction="10000"/>
          </a:bodyPr>
          <a:lstStyle/>
          <a:p>
            <a:pPr marL="0" indent="447675" algn="just">
              <a:buNone/>
            </a:pPr>
            <a:r>
              <a:rPr lang="ru-RU" dirty="0"/>
              <a:t>Объединение двух (или нескольких) высказываний с помощью союза «или» называется </a:t>
            </a:r>
            <a:r>
              <a:rPr lang="ru-RU" b="1" i="1" dirty="0"/>
              <a:t>операцией логического сложения или </a:t>
            </a:r>
            <a:r>
              <a:rPr lang="ru-RU" b="1" i="1" dirty="0" smtClean="0"/>
              <a:t>дизъюнкцией</a:t>
            </a:r>
            <a:r>
              <a:rPr lang="ru-RU" b="1" dirty="0" smtClean="0"/>
              <a:t>.</a:t>
            </a:r>
          </a:p>
          <a:p>
            <a:pPr marL="0" indent="447675" algn="just">
              <a:buNone/>
            </a:pPr>
            <a:endParaRPr lang="ru-RU" dirty="0" smtClean="0"/>
          </a:p>
          <a:p>
            <a:pPr marL="717550" indent="0" algn="just">
              <a:buNone/>
            </a:pPr>
            <a:r>
              <a:rPr lang="ru-RU" dirty="0"/>
              <a:t>Пример: </a:t>
            </a:r>
          </a:p>
          <a:p>
            <a:pPr marL="717550" indent="0" algn="just">
              <a:buNone/>
            </a:pPr>
            <a:r>
              <a:rPr lang="ru-RU" dirty="0"/>
              <a:t>А - {на автостоянке стоит «Мерседес»}</a:t>
            </a:r>
          </a:p>
          <a:p>
            <a:pPr marL="717550" indent="0" algn="just">
              <a:buNone/>
            </a:pPr>
            <a:r>
              <a:rPr lang="ru-RU" dirty="0"/>
              <a:t>В - {на автостоянке стоят «Жигули»}</a:t>
            </a:r>
          </a:p>
          <a:p>
            <a:pPr marL="717550" indent="0" algn="just">
              <a:buNone/>
            </a:pPr>
            <a:r>
              <a:rPr lang="ru-RU" dirty="0"/>
              <a:t>(А</a:t>
            </a:r>
            <a:r>
              <a:rPr lang="ru-RU" dirty="0">
                <a:sym typeface="Symbol"/>
              </a:rPr>
              <a:t></a:t>
            </a:r>
            <a:r>
              <a:rPr lang="ru-RU" dirty="0"/>
              <a:t>В) ={на стоянке стоит «Мерседес» или на стоянке стоят «Жигули»}</a:t>
            </a:r>
          </a:p>
          <a:p>
            <a:pPr marL="0" indent="0" algn="just">
              <a:buNone/>
            </a:pPr>
            <a:endParaRPr lang="ru-RU" dirty="0"/>
          </a:p>
          <a:p>
            <a:pPr marL="1165225" indent="447675" algn="just">
              <a:buNone/>
            </a:pPr>
            <a:r>
              <a:rPr lang="ru-RU" dirty="0"/>
              <a:t>Составное высказывание, образованное в результате дизъюнкции, истинно тогда, когда истинно хотя бы одно из входящих в него простых высказываний.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dirty="0"/>
              <a:t>О</a:t>
            </a:r>
            <a:r>
              <a:rPr lang="ru-RU" sz="2800" dirty="0" smtClean="0"/>
              <a:t>стров </a:t>
            </a:r>
            <a:r>
              <a:rPr lang="ru-RU" sz="2800" dirty="0"/>
              <a:t>«Дизъюнкция»</a:t>
            </a:r>
          </a:p>
        </p:txBody>
      </p:sp>
      <p:pic>
        <p:nvPicPr>
          <p:cNvPr id="17410" name="Picture 2" descr="C:\Users\Рустам\Desktop\конкурс1\Картинки\index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09120"/>
            <a:ext cx="2539589" cy="180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62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гпв.BTEK\Рабочий стол\конкурс\острова\images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57652" cy="288951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200800" cy="431029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Таблица истинности: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/>
          </a:bodyPr>
          <a:lstStyle/>
          <a:p>
            <a:r>
              <a:rPr lang="ru-RU" sz="2800" dirty="0"/>
              <a:t>О</a:t>
            </a:r>
            <a:r>
              <a:rPr lang="ru-RU" sz="2800" dirty="0" smtClean="0"/>
              <a:t>стров </a:t>
            </a:r>
            <a:r>
              <a:rPr lang="ru-RU" sz="2800" dirty="0"/>
              <a:t>«Дизъюнкция»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024945"/>
              </p:ext>
            </p:extLst>
          </p:nvPr>
        </p:nvGraphicFramePr>
        <p:xfrm>
          <a:off x="2915816" y="1916832"/>
          <a:ext cx="3240361" cy="1728190"/>
        </p:xfrm>
        <a:graphic>
          <a:graphicData uri="http://schemas.openxmlformats.org/drawingml/2006/table">
            <a:tbl>
              <a:tblPr/>
              <a:tblGrid>
                <a:gridCol w="1123241"/>
                <a:gridCol w="1058034"/>
                <a:gridCol w="1059086"/>
              </a:tblGrid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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07604" y="4149080"/>
            <a:ext cx="71287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Мнемоническое правило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 дизъюнкция – это логическое сложение и легко заметить, что равенства 0+0=0; 0+1=1; 1+0=1; верные для обычного сложения, верны и для операции дизъюнкции, </a:t>
            </a:r>
            <a:r>
              <a:rPr lang="ru-RU" sz="2000" dirty="0"/>
              <a:t>но  </a:t>
            </a:r>
            <a:r>
              <a:rPr lang="ru-RU" sz="2000" dirty="0" smtClean="0"/>
              <a:t>1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Symbol"/>
              </a:rPr>
              <a:t></a:t>
            </a:r>
            <a:r>
              <a:rPr lang="ru-RU" sz="2000" dirty="0" smtClean="0"/>
              <a:t>1=1</a:t>
            </a:r>
            <a:r>
              <a:rPr lang="ru-RU" sz="2000" dirty="0"/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9" name="Picture 7" descr="C:\Users\Рустам\Desktop\конкурс1\Картинки\q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2397" y="836712"/>
            <a:ext cx="279413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:\Users\Рустам\Desktop\конкурс1\Картинки\images7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76609">
            <a:off x="7489423" y="4682163"/>
            <a:ext cx="129394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C:\Users\Рустам\Desktop\конкурс1\Картинки\images8.jp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80732">
            <a:off x="-95186" y="4771217"/>
            <a:ext cx="1540931" cy="21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68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Гуляева П.В\1319452829_heart_photo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640" y="571481"/>
            <a:ext cx="7715304" cy="5728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4285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Карта «Мир логики»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0010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«Мышления»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50030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Острова «Логические операции»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528638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«Знатоков»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1928802"/>
            <a:ext cx="1616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</a:t>
            </a:r>
            <a:r>
              <a:rPr lang="ru-RU" sz="1600" dirty="0" err="1" smtClean="0">
                <a:solidFill>
                  <a:schemeClr val="bg1"/>
                </a:solidFill>
              </a:rPr>
              <a:t>Коньюнкция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830831"/>
            <a:ext cx="1634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О. Дизъюнкция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3857628"/>
            <a:ext cx="1384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Инверсия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595148">
            <a:off x="2103682" y="1200629"/>
            <a:ext cx="936104" cy="1692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19604230">
            <a:off x="3164017" y="1040879"/>
            <a:ext cx="599196" cy="1430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6686724">
            <a:off x="1037539" y="2803688"/>
            <a:ext cx="3981275" cy="1282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4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Цели урока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488832" cy="4320480"/>
          </a:xfrm>
        </p:spPr>
        <p:txBody>
          <a:bodyPr>
            <a:normAutofit/>
          </a:bodyPr>
          <a:lstStyle/>
          <a:p>
            <a:pPr lvl="1"/>
            <a:r>
              <a:rPr lang="ru-RU" sz="2400" dirty="0"/>
              <a:t>сформировать </a:t>
            </a:r>
            <a:r>
              <a:rPr lang="ru-RU" sz="2400" dirty="0" smtClean="0"/>
              <a:t>представление </a:t>
            </a:r>
            <a:r>
              <a:rPr lang="ru-RU" sz="2400" dirty="0"/>
              <a:t>об алгебре высказываний;</a:t>
            </a:r>
            <a:endParaRPr lang="ru-RU" sz="2000" dirty="0"/>
          </a:p>
          <a:p>
            <a:pPr lvl="1"/>
            <a:r>
              <a:rPr lang="ru-RU" sz="2400" dirty="0"/>
              <a:t>рассмотреть основные логические операции и сформировать первичные навыки их применения.</a:t>
            </a:r>
            <a:endParaRPr lang="ru-RU" sz="2000" dirty="0"/>
          </a:p>
          <a:p>
            <a:pPr lvl="1"/>
            <a:r>
              <a:rPr lang="ru-RU" sz="2400" dirty="0"/>
              <a:t>развивать логическое мышление, память, внимание;</a:t>
            </a:r>
            <a:endParaRPr lang="ru-RU" sz="2000" dirty="0"/>
          </a:p>
          <a:p>
            <a:pPr lvl="1"/>
            <a:r>
              <a:rPr lang="ru-RU" sz="2400" dirty="0" smtClean="0"/>
              <a:t>воспитывать </a:t>
            </a:r>
            <a:r>
              <a:rPr lang="ru-RU" sz="2400" dirty="0"/>
              <a:t>интерес к предмету, настойчивость, целеустремленность;</a:t>
            </a:r>
            <a:endParaRPr lang="ru-RU" sz="2000" dirty="0"/>
          </a:p>
          <a:p>
            <a:endParaRPr lang="ru-RU" dirty="0"/>
          </a:p>
        </p:txBody>
      </p:sp>
      <p:pic>
        <p:nvPicPr>
          <p:cNvPr id="2050" name="Picture 2" descr="C:\Users\Рустам\Desktop\конкурс1\Картинки\картинки день науки\4.bmp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132" y="4602778"/>
            <a:ext cx="2198841" cy="22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4665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гпв.BTEK\Рабочий стол\конкурс\острова\images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643314"/>
            <a:ext cx="4286243" cy="278605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9519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Остров </a:t>
            </a:r>
            <a:r>
              <a:rPr lang="ru-RU" sz="2800" dirty="0">
                <a:latin typeface="Times New Roman"/>
                <a:ea typeface="Calibri"/>
              </a:rPr>
              <a:t>«Инверсия»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344816" cy="360381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Логическое операция –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инверсия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(отрицание)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9144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 естественном языке соответствует словам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неверно, что …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и частице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не;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  <a:tabLst>
                <a:tab pos="9144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 алгебре высказываний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обозначение.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 descr="C:\Users\Рустам\Desktop\конкурс1\Картинки\картинки день науки\24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CB46C"/>
              </a:clrFrom>
              <a:clrTo>
                <a:srgbClr val="DCB46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736304" cy="3228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Рустам\Desktop\конкурс1\Картинки\картинки день науки\5.bmp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500511" cy="309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8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гпв.BTEK\Рабочий стол\конкурс\острова\images6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3214686"/>
            <a:ext cx="4901509" cy="327955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344816" cy="1800200"/>
          </a:xfrm>
        </p:spPr>
        <p:txBody>
          <a:bodyPr/>
          <a:lstStyle/>
          <a:p>
            <a:pPr marL="0" indent="447675" algn="just">
              <a:buNone/>
            </a:pPr>
            <a:r>
              <a:rPr lang="ru-RU" dirty="0"/>
              <a:t>Присоединение частицы «не» к высказыванию называется операцией </a:t>
            </a:r>
            <a:r>
              <a:rPr lang="ru-RU" b="1" i="1" dirty="0"/>
              <a:t>логического отрицания или инверсией</a:t>
            </a:r>
            <a:r>
              <a:rPr lang="ru-RU" dirty="0"/>
              <a:t>. Инверсия делает истинное высказывание ложным и наоборот.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Остров </a:t>
            </a:r>
            <a:r>
              <a:rPr lang="ru-RU" sz="2800" dirty="0">
                <a:latin typeface="Times New Roman"/>
                <a:ea typeface="Calibri"/>
              </a:rPr>
              <a:t>«Инверсия»</a:t>
            </a:r>
            <a:endParaRPr lang="ru-RU" sz="2800" dirty="0"/>
          </a:p>
        </p:txBody>
      </p:sp>
      <p:pic>
        <p:nvPicPr>
          <p:cNvPr id="20482" name="Picture 2" descr="C:\Users\Рустам\Desktop\конкурс1\Картинки\images2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1728" y="-142901"/>
            <a:ext cx="2454542" cy="28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Рустам\Desktop\конкурс1\Картинки\картинки день науки\13.bmp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17319"/>
            <a:ext cx="1800200" cy="32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67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гпв.BTEK\Рабочий стол\конкурс\острова\images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3719563" cy="278608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Таблица истинности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/>
                <a:ea typeface="Calibri"/>
              </a:rPr>
              <a:t>Остров </a:t>
            </a:r>
            <a:r>
              <a:rPr lang="ru-RU" sz="2800" dirty="0">
                <a:latin typeface="Times New Roman"/>
                <a:ea typeface="Calibri"/>
              </a:rPr>
              <a:t>«Инверсия»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7999883"/>
              </p:ext>
            </p:extLst>
          </p:nvPr>
        </p:nvGraphicFramePr>
        <p:xfrm>
          <a:off x="3059832" y="2492896"/>
          <a:ext cx="2736304" cy="1152129"/>
        </p:xfrm>
        <a:graphic>
          <a:graphicData uri="http://schemas.openxmlformats.org/drawingml/2006/table">
            <a:tbl>
              <a:tblPr/>
              <a:tblGrid>
                <a:gridCol w="1364894"/>
                <a:gridCol w="1371410"/>
              </a:tblGrid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 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400506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b="1" dirty="0"/>
              <a:t>Мнемоническое правило</a:t>
            </a:r>
            <a:r>
              <a:rPr lang="ru-RU" dirty="0"/>
              <a:t>: слово «инверсия» означает, что белое меняется на чёрное, добро на зло, красивое на безобразное, истина на ложь, ложь на истину, ноль на один, один на ноль.</a:t>
            </a:r>
          </a:p>
        </p:txBody>
      </p:sp>
      <p:pic>
        <p:nvPicPr>
          <p:cNvPr id="21505" name="Picture 1" descr="C:\Users\Рустам\Desktop\конкурс1\Картинки\images1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7689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Рустам\Desktop\конкурс1\Картинки\images8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05153">
            <a:off x="2320457" y="4953372"/>
            <a:ext cx="1336082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Рустам\Desktop\конкурс1\Картинки\images7.jpe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82478">
            <a:off x="5148822" y="4987192"/>
            <a:ext cx="1064829" cy="18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02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Гуляева П.В\1319452829_heart_photo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640" y="571481"/>
            <a:ext cx="7715304" cy="5728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4285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Карта «Мир логики»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0010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«Мышления»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50030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Острова «Логические операции»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528638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«Знатоков»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1928802"/>
            <a:ext cx="1616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</a:t>
            </a:r>
            <a:r>
              <a:rPr lang="ru-RU" sz="1600" dirty="0" err="1" smtClean="0">
                <a:solidFill>
                  <a:schemeClr val="bg1"/>
                </a:solidFill>
              </a:rPr>
              <a:t>Коньюнкция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830831"/>
            <a:ext cx="1634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О. Дизъюнкция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3857628"/>
            <a:ext cx="1384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Инверсия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595148">
            <a:off x="2103682" y="1200629"/>
            <a:ext cx="936104" cy="1692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19604230">
            <a:off x="3164017" y="1040879"/>
            <a:ext cx="599196" cy="1430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6686724">
            <a:off x="1037539" y="2803688"/>
            <a:ext cx="3981275" cy="1282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00628" y="4429132"/>
            <a:ext cx="164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Импликация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243883">
            <a:off x="2872983" y="4642480"/>
            <a:ext cx="113901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гпв.BTEK\Рабочий стол\конкурс\острова\images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876"/>
            <a:ext cx="4659067" cy="310039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2800" dirty="0"/>
              <a:t>остров «Импликация»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128792" cy="3603812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000" dirty="0"/>
              <a:t>Логическое операция – </a:t>
            </a:r>
            <a:r>
              <a:rPr lang="ru-RU" sz="2000" b="1" i="1" dirty="0"/>
              <a:t>импликация </a:t>
            </a:r>
            <a:r>
              <a:rPr lang="ru-RU" sz="2000" dirty="0"/>
              <a:t>(логическое следование</a:t>
            </a:r>
            <a:r>
              <a:rPr lang="ru-RU" sz="2000" dirty="0" smtClean="0"/>
              <a:t>).</a:t>
            </a:r>
          </a:p>
          <a:p>
            <a:pPr marL="0" indent="0" algn="just">
              <a:buNone/>
            </a:pPr>
            <a:endParaRPr lang="ru-RU" sz="2000" dirty="0"/>
          </a:p>
          <a:p>
            <a:pPr marL="803275" lvl="0" indent="-273050" algn="just"/>
            <a:r>
              <a:rPr lang="ru-RU" sz="2000" dirty="0"/>
              <a:t>в естественном языке соответствует обороту </a:t>
            </a:r>
            <a:r>
              <a:rPr lang="ru-RU" sz="2000" b="1" dirty="0"/>
              <a:t>если …, то …;</a:t>
            </a:r>
            <a:endParaRPr lang="ru-RU" sz="2000" dirty="0"/>
          </a:p>
          <a:p>
            <a:pPr marL="803275" lvl="0" indent="-273050" algn="just"/>
            <a:r>
              <a:rPr lang="ru-RU" sz="2000" dirty="0"/>
              <a:t>обозначения импликации А </a:t>
            </a:r>
            <a:r>
              <a:rPr lang="ru-RU" sz="2000" dirty="0">
                <a:sym typeface="Symbol"/>
              </a:rPr>
              <a:t></a:t>
            </a:r>
            <a:r>
              <a:rPr lang="ru-RU" sz="2000" dirty="0"/>
              <a:t> В, А </a:t>
            </a:r>
            <a:r>
              <a:rPr lang="ru-RU" sz="2000" dirty="0">
                <a:sym typeface="Symbol"/>
              </a:rPr>
              <a:t></a:t>
            </a:r>
            <a:r>
              <a:rPr lang="ru-RU" sz="2000" dirty="0"/>
              <a:t> В.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2530" name="Picture 2" descr="C:\Users\Рустам\Desktop\конкурс1\Картинки\картинки день науки\2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2520280" cy="36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Рустам\Desktop\конкурс1\Картинки\картинки день науки\22.bmp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94" y="0"/>
            <a:ext cx="253663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12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гпв.BTEK\Рабочий стол\конкурс\острова\images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214686"/>
            <a:ext cx="3897205" cy="242889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272808" cy="4166277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ru-RU" i="1" dirty="0"/>
              <a:t>Импликация </a:t>
            </a:r>
            <a:r>
              <a:rPr lang="ru-RU" dirty="0"/>
              <a:t>-  логическое операция, ставящая в соответствие каждым двум простым высказываниям, третье новое высказывание, являющееся ложным тогда и только тогда, когда первое высказывание истинно, а второе высказывание ложно.</a:t>
            </a:r>
          </a:p>
          <a:p>
            <a:pPr marL="717550" indent="0">
              <a:buNone/>
            </a:pPr>
            <a:r>
              <a:rPr lang="ru-RU" dirty="0"/>
              <a:t>Пример: </a:t>
            </a:r>
          </a:p>
          <a:p>
            <a:pPr marL="717550" indent="0">
              <a:buNone/>
            </a:pPr>
            <a:r>
              <a:rPr lang="ru-RU" dirty="0"/>
              <a:t>А – {на улице дождь},</a:t>
            </a:r>
          </a:p>
          <a:p>
            <a:pPr marL="717550" indent="0">
              <a:buNone/>
            </a:pPr>
            <a:r>
              <a:rPr lang="ru-RU" dirty="0"/>
              <a:t>В – {асфальт  мокрый},</a:t>
            </a:r>
          </a:p>
          <a:p>
            <a:pPr marL="717550" indent="0">
              <a:buNone/>
            </a:pPr>
            <a:r>
              <a:rPr lang="ru-RU" dirty="0"/>
              <a:t>А </a:t>
            </a:r>
            <a:r>
              <a:rPr lang="ru-RU" dirty="0">
                <a:sym typeface="Symbol"/>
              </a:rPr>
              <a:t></a:t>
            </a:r>
            <a:r>
              <a:rPr lang="ru-RU" dirty="0"/>
              <a:t> В ={если на улице дождь, то асфальт мокрый}.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dirty="0"/>
              <a:t>остров «Импликация»</a:t>
            </a:r>
          </a:p>
        </p:txBody>
      </p:sp>
      <p:pic>
        <p:nvPicPr>
          <p:cNvPr id="23554" name="Picture 2" descr="C:\Users\Рустам\Desktop\конкурс1\Картинки\картинки день науки\3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77272"/>
            <a:ext cx="1642341" cy="29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Рустам\Desktop\конкурс1\Картинки\img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FDDB5"/>
              </a:clrFrom>
              <a:clrTo>
                <a:srgbClr val="EFDDB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96144" cy="15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04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гпв.BTEK\Рабочий стол\конкурс\острова\images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593918"/>
            <a:ext cx="4357718" cy="326408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2017" y="1412775"/>
            <a:ext cx="6196405" cy="36038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Таблица истинности: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dirty="0"/>
              <a:t>остров «Импликация»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6535233"/>
              </p:ext>
            </p:extLst>
          </p:nvPr>
        </p:nvGraphicFramePr>
        <p:xfrm>
          <a:off x="3059832" y="2204864"/>
          <a:ext cx="3096344" cy="1944215"/>
        </p:xfrm>
        <a:graphic>
          <a:graphicData uri="http://schemas.openxmlformats.org/drawingml/2006/table">
            <a:tbl>
              <a:tblPr/>
              <a:tblGrid>
                <a:gridCol w="1073319"/>
                <a:gridCol w="1011010"/>
                <a:gridCol w="1012015"/>
              </a:tblGrid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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7" name="Picture 1" descr="C:\Users\Рустам\Desktop\конкурс1\Картинки\images9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9245">
            <a:off x="6914497" y="164627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Рустам\Desktop\конкурс1\Картинки\images9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32703">
            <a:off x="877732" y="394266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Рустам\Desktop\конкурс1\Картинки\images8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8902">
            <a:off x="539552" y="548680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31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Гуляева П.В\1319452829_heart_photo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640" y="571481"/>
            <a:ext cx="7715304" cy="5728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4285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Карта «Мир логики»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0010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«Мышления»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50030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Острова «Логические операции»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528638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«Знатоков»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1928802"/>
            <a:ext cx="1616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</a:t>
            </a:r>
            <a:r>
              <a:rPr lang="ru-RU" sz="1600" dirty="0" err="1" smtClean="0">
                <a:solidFill>
                  <a:schemeClr val="bg1"/>
                </a:solidFill>
              </a:rPr>
              <a:t>Коньюнкция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830831"/>
            <a:ext cx="1634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О. Дизъюнкция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3857628"/>
            <a:ext cx="1384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Инверсия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595148">
            <a:off x="2103682" y="1200629"/>
            <a:ext cx="936104" cy="1692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19604230">
            <a:off x="3164017" y="1040879"/>
            <a:ext cx="599196" cy="1430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6686724">
            <a:off x="1037539" y="2803688"/>
            <a:ext cx="3981275" cy="1282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00628" y="4429132"/>
            <a:ext cx="164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Импликация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243883">
            <a:off x="2872983" y="4642480"/>
            <a:ext cx="113901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74803" y="1916951"/>
            <a:ext cx="2117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Эквивалентность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7028178">
            <a:off x="4553624" y="2571680"/>
            <a:ext cx="128075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0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гпв.BTEK\Рабочий стол\конкурс\острова\index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3509952"/>
            <a:ext cx="4469817" cy="33480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dirty="0"/>
              <a:t>остров «Эквивалентность»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272808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Логическая операция  – </a:t>
            </a:r>
            <a:r>
              <a:rPr lang="ru-RU" b="1" i="1" dirty="0"/>
              <a:t>эквивалентность</a:t>
            </a:r>
            <a:r>
              <a:rPr lang="ru-RU" b="1" dirty="0"/>
              <a:t> </a:t>
            </a:r>
            <a:r>
              <a:rPr lang="ru-RU" dirty="0"/>
              <a:t>(равнозначность).</a:t>
            </a:r>
          </a:p>
          <a:p>
            <a:pPr marL="982663" lvl="0" indent="-273050"/>
            <a:r>
              <a:rPr lang="ru-RU" dirty="0"/>
              <a:t>   в естественном языке соответствует оборотам речи </a:t>
            </a:r>
            <a:r>
              <a:rPr lang="ru-RU" b="1" dirty="0"/>
              <a:t>тогда и только; в том и только в том случае;</a:t>
            </a:r>
            <a:endParaRPr lang="ru-RU" dirty="0"/>
          </a:p>
          <a:p>
            <a:pPr marL="982663" lvl="0" indent="-273050"/>
            <a:r>
              <a:rPr lang="ru-RU" dirty="0"/>
              <a:t>  обозначение: А </a:t>
            </a:r>
            <a:r>
              <a:rPr lang="ru-RU" dirty="0">
                <a:sym typeface="Symbol"/>
              </a:rPr>
              <a:t></a:t>
            </a:r>
            <a:r>
              <a:rPr lang="ru-RU" dirty="0"/>
              <a:t> В, А </a:t>
            </a:r>
            <a:r>
              <a:rPr lang="ru-RU" dirty="0">
                <a:sym typeface="Symbol"/>
              </a:rPr>
              <a:t></a:t>
            </a:r>
            <a:r>
              <a:rPr lang="ru-RU" dirty="0"/>
              <a:t> 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5602" name="Picture 2" descr="C:\Users\Рустам\Desktop\конкурс1\Картинки\картинки день науки\1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26949"/>
            <a:ext cx="2376264" cy="27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Рустам\Desktop\конкурс1\Картинки\картинки день науки\13.bmp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68960"/>
            <a:ext cx="1811004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02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гпв.BTEK\Рабочий стол\конкурс\острова\images1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3548" y="3000372"/>
            <a:ext cx="3649974" cy="242889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416824" cy="4166277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ru-RU" b="1" i="1" dirty="0"/>
              <a:t>Эквивалентность</a:t>
            </a:r>
            <a:r>
              <a:rPr lang="ru-RU" dirty="0"/>
              <a:t> - логическое операция, ставящая в соответствие каждым 2 высказываниям, третье новое высказывание, являющееся истинным тогда и только тогда, когда оба исходных высказывания одновременно истинны или одновременно ложны.</a:t>
            </a:r>
          </a:p>
          <a:p>
            <a:pPr marL="1076325" indent="0" algn="just">
              <a:buNone/>
            </a:pPr>
            <a:r>
              <a:rPr lang="ru-RU" dirty="0"/>
              <a:t>Пример: </a:t>
            </a:r>
          </a:p>
          <a:p>
            <a:pPr marL="1076325" indent="0" algn="just">
              <a:buNone/>
            </a:pPr>
            <a:r>
              <a:rPr lang="ru-RU" dirty="0"/>
              <a:t>А – {Петя выучит уроки},</a:t>
            </a:r>
          </a:p>
          <a:p>
            <a:pPr marL="1076325" indent="0" algn="just">
              <a:buNone/>
            </a:pPr>
            <a:r>
              <a:rPr lang="ru-RU" dirty="0"/>
              <a:t>В – {Рак на горе свистнет},</a:t>
            </a:r>
          </a:p>
          <a:p>
            <a:pPr marL="1076325" indent="0" algn="just">
              <a:buNone/>
            </a:pPr>
            <a:r>
              <a:rPr lang="ru-RU" dirty="0"/>
              <a:t>А </a:t>
            </a:r>
            <a:r>
              <a:rPr lang="ru-RU" dirty="0">
                <a:sym typeface="Symbol"/>
              </a:rPr>
              <a:t></a:t>
            </a:r>
            <a:r>
              <a:rPr lang="ru-RU" dirty="0"/>
              <a:t> В = {Петя выучит уроки тогда и только тогда, когда рак на горе свиснет}.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800" dirty="0"/>
              <a:t>остров «Эквивалентность»</a:t>
            </a:r>
          </a:p>
        </p:txBody>
      </p:sp>
      <p:pic>
        <p:nvPicPr>
          <p:cNvPr id="26626" name="Picture 2" descr="C:\Users\Рустам\Desktop\конкурс1\Картинки\images4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07777"/>
            <a:ext cx="1691630" cy="16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Рустам\Desktop\конкурс1\Картинки\images6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731268" cy="17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5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Гуляева П.В\1319452829_heart_photo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71481"/>
            <a:ext cx="7715304" cy="5728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4285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Карта «Мир логики»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0010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«Мышления»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257174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Острова «Логические операции»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528638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«Знатоков»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442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гпв.BTEK\Рабочий стол\конкурс\острова\images8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3357562"/>
            <a:ext cx="4620601" cy="366714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Таблица истинности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dirty="0"/>
              <a:t>остров «Эквивалентность»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7770937"/>
              </p:ext>
            </p:extLst>
          </p:nvPr>
        </p:nvGraphicFramePr>
        <p:xfrm>
          <a:off x="2843808" y="2492896"/>
          <a:ext cx="3240361" cy="2016225"/>
        </p:xfrm>
        <a:graphic>
          <a:graphicData uri="http://schemas.openxmlformats.org/drawingml/2006/table">
            <a:tbl>
              <a:tblPr/>
              <a:tblGrid>
                <a:gridCol w="1094160"/>
                <a:gridCol w="1092288"/>
                <a:gridCol w="1053913"/>
              </a:tblGrid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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8375" algn="l"/>
                          <a:tab pos="2390775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0" name="Picture 2" descr="C:\Users\Рустам\Desktop\конкурс1\Картинки\images7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1190">
            <a:off x="5516395" y="3897617"/>
            <a:ext cx="16287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Рустам\Desktop\конкурс1\Картинки\images8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89618">
            <a:off x="6985185" y="2925344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Рустам\Desktop\конкурс1\Картинки\q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6425" y="332656"/>
            <a:ext cx="2562257" cy="290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88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гпв.BTEK\Рабочий стол\конкурс\острова\images1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5" y="2475026"/>
            <a:ext cx="4214842" cy="283040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7410" name="Picture 2" descr="C:\Documents and Settings\гпв.BTEK\Рабочий стол\конкурс\острова\images1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14793"/>
            <a:ext cx="4122306" cy="274320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344816" cy="4886357"/>
          </a:xfrm>
        </p:spPr>
        <p:txBody>
          <a:bodyPr/>
          <a:lstStyle/>
          <a:p>
            <a:pPr marL="0" indent="447675" algn="just">
              <a:buNone/>
            </a:pPr>
            <a:r>
              <a:rPr lang="ru-RU" sz="2800" dirty="0"/>
              <a:t>При вычислении значения логического выражения (формулы) логические операции вычисляются в определенном порядке, согласно их приоритету.</a:t>
            </a:r>
          </a:p>
          <a:p>
            <a:pPr marL="1341438" lvl="0" indent="-273050" algn="just"/>
            <a:r>
              <a:rPr lang="ru-RU" sz="2800" dirty="0"/>
              <a:t>инверсия</a:t>
            </a:r>
          </a:p>
          <a:p>
            <a:pPr marL="1341438" lvl="0" indent="-273050" algn="just"/>
            <a:r>
              <a:rPr lang="ru-RU" sz="2800" dirty="0"/>
              <a:t>конъюнкция</a:t>
            </a:r>
          </a:p>
          <a:p>
            <a:pPr marL="1341438" lvl="0" indent="-273050" algn="just"/>
            <a:r>
              <a:rPr lang="ru-RU" sz="2800" dirty="0"/>
              <a:t>дизъюнкция</a:t>
            </a:r>
          </a:p>
          <a:p>
            <a:pPr marL="1341438" lvl="0" indent="-273050" algn="just"/>
            <a:r>
              <a:rPr lang="ru-RU" sz="2800" dirty="0"/>
              <a:t>импликация и эквивалентность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49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00800" cy="5400600"/>
          </a:xfrm>
        </p:spPr>
        <p:txBody>
          <a:bodyPr>
            <a:normAutofit fontScale="85000" lnSpcReduction="10000"/>
          </a:bodyPr>
          <a:lstStyle/>
          <a:p>
            <a:pPr marL="0" indent="447675" algn="just">
              <a:buNone/>
            </a:pPr>
            <a:r>
              <a:rPr lang="ru-RU" b="1" dirty="0"/>
              <a:t>Пример:</a:t>
            </a:r>
            <a:r>
              <a:rPr lang="ru-RU" dirty="0"/>
              <a:t> определить истинность составного высказывания: , состоящего из простых высказываний</a:t>
            </a:r>
            <a:r>
              <a:rPr lang="ru-RU" dirty="0" smtClean="0"/>
              <a:t>:</a:t>
            </a:r>
          </a:p>
          <a:p>
            <a:pPr marL="0" indent="447675" algn="just">
              <a:buNone/>
            </a:pPr>
            <a:endParaRPr lang="ru-RU" dirty="0"/>
          </a:p>
          <a:p>
            <a:pPr marL="1076325" indent="0" algn="just">
              <a:buNone/>
            </a:pPr>
            <a:r>
              <a:rPr lang="ru-RU" dirty="0"/>
              <a:t>А = {Принтер – устройство вывода информации},</a:t>
            </a:r>
          </a:p>
          <a:p>
            <a:pPr marL="1076325" indent="0" algn="just">
              <a:buNone/>
            </a:pPr>
            <a:r>
              <a:rPr lang="ru-RU" dirty="0"/>
              <a:t>В = {Процессор – устройство хранения информации},</a:t>
            </a:r>
          </a:p>
          <a:p>
            <a:pPr marL="1076325" indent="0" algn="just">
              <a:buNone/>
            </a:pPr>
            <a:r>
              <a:rPr lang="ru-RU" dirty="0"/>
              <a:t>С = {Монитор – устройство вывода информации},</a:t>
            </a:r>
          </a:p>
          <a:p>
            <a:pPr marL="1076325" indent="0" algn="just">
              <a:buNone/>
            </a:pPr>
            <a:r>
              <a:rPr lang="en-US" dirty="0"/>
              <a:t>D</a:t>
            </a:r>
            <a:r>
              <a:rPr lang="ru-RU" dirty="0"/>
              <a:t> = {Клавиатура – устройство обработки информации</a:t>
            </a:r>
            <a:r>
              <a:rPr lang="ru-RU" dirty="0" smtClean="0"/>
              <a:t>}.</a:t>
            </a:r>
          </a:p>
          <a:p>
            <a:pPr marL="1076325" indent="0" algn="just">
              <a:buNone/>
            </a:pPr>
            <a:endParaRPr lang="ru-RU" dirty="0"/>
          </a:p>
          <a:p>
            <a:pPr marL="0" indent="447675" algn="just">
              <a:buNone/>
            </a:pPr>
            <a:r>
              <a:rPr lang="ru-RU" dirty="0"/>
              <a:t>Сначала на основании знания устройства компьютера устанавливаем истинность простых высказываний: А = 1, </a:t>
            </a:r>
            <a:r>
              <a:rPr lang="en-US" dirty="0"/>
              <a:t>B</a:t>
            </a:r>
            <a:r>
              <a:rPr lang="ru-RU" dirty="0"/>
              <a:t> = 0, </a:t>
            </a:r>
            <a:r>
              <a:rPr lang="en-US" dirty="0"/>
              <a:t>C</a:t>
            </a:r>
            <a:r>
              <a:rPr lang="ru-RU" dirty="0"/>
              <a:t> = 1, </a:t>
            </a:r>
            <a:r>
              <a:rPr lang="en-US" dirty="0"/>
              <a:t>D</a:t>
            </a:r>
            <a:r>
              <a:rPr lang="ru-RU" dirty="0"/>
              <a:t> = 0.</a:t>
            </a:r>
          </a:p>
          <a:p>
            <a:pPr marL="0" indent="447675" algn="just">
              <a:buNone/>
            </a:pPr>
            <a:r>
              <a:rPr lang="ru-RU" dirty="0"/>
              <a:t>Определим теперь истинность составного высказывания, используя таблицы истинности логических операций</a:t>
            </a:r>
            <a:r>
              <a:rPr lang="ru-RU" dirty="0" smtClean="0"/>
              <a:t>:</a:t>
            </a:r>
          </a:p>
          <a:p>
            <a:pPr marL="0" indent="447675" algn="just">
              <a:buNone/>
            </a:pPr>
            <a:r>
              <a:rPr lang="ru-RU" dirty="0" smtClean="0"/>
              <a:t>Составное </a:t>
            </a:r>
            <a:r>
              <a:rPr lang="ru-RU" dirty="0"/>
              <a:t>высказывание ложно.</a:t>
            </a:r>
          </a:p>
          <a:p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45224"/>
            <a:ext cx="7056784" cy="62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 descr="C:\Users\Рустам\Desktop\конкурс1\Картинки\images9.jpe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07694">
            <a:off x="-35462" y="154294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Documents and Settings\гпв.BTEK\Рабочий стол\конкурс\острова\images13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5114925"/>
            <a:ext cx="2628900" cy="174307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412286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Гуляева П.В\1319452829_heart_photo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640" y="571481"/>
            <a:ext cx="7715304" cy="57285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14285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Карта «Мир логики»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00010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«Мышления»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50030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Острова «Логические операции»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528638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«Знатоков»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1928802"/>
            <a:ext cx="1616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</a:t>
            </a:r>
            <a:r>
              <a:rPr lang="ru-RU" sz="1600" dirty="0" err="1" smtClean="0">
                <a:solidFill>
                  <a:schemeClr val="bg1"/>
                </a:solidFill>
              </a:rPr>
              <a:t>Коньюнкция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830831"/>
            <a:ext cx="1634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О. Дизъюнкция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3857628"/>
            <a:ext cx="1384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Инверсия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595148">
            <a:off x="2103682" y="1200629"/>
            <a:ext cx="936104" cy="1692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19604230">
            <a:off x="3164017" y="1040879"/>
            <a:ext cx="599196" cy="1430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6686724">
            <a:off x="1037539" y="2803688"/>
            <a:ext cx="3981275" cy="1282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96292" y="4697126"/>
            <a:ext cx="164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Импликация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243883">
            <a:off x="2872983" y="4642480"/>
            <a:ext cx="113901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74803" y="1916951"/>
            <a:ext cx="2117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о. Эквивалентность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7028178">
            <a:off x="4553624" y="2571680"/>
            <a:ext cx="128075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4082066">
            <a:off x="4650008" y="3362843"/>
            <a:ext cx="3701633" cy="1458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4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гпв.BTEK\Рабочий стол\конкурс\острова\images1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357166"/>
            <a:ext cx="3714776" cy="244959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трана </a:t>
            </a:r>
            <a:r>
              <a:rPr lang="ru-RU" sz="2800" dirty="0"/>
              <a:t>«Знатоков»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00" cy="3528392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dirty="0" smtClean="0"/>
              <a:t>1. Определить </a:t>
            </a:r>
            <a:r>
              <a:rPr lang="ru-RU" sz="2800" dirty="0"/>
              <a:t>логическое значение следующих высказываний</a:t>
            </a:r>
            <a:r>
              <a:rPr lang="ru-RU" sz="2800" dirty="0" smtClean="0"/>
              <a:t>:</a:t>
            </a:r>
          </a:p>
          <a:p>
            <a:pPr marL="0" lvl="0" indent="0">
              <a:buNone/>
            </a:pPr>
            <a:endParaRPr lang="ru-RU" sz="2800" dirty="0"/>
          </a:p>
          <a:p>
            <a:pPr marL="1079500" lvl="1" indent="-273050"/>
            <a:r>
              <a:rPr lang="ru-RU" sz="2800" dirty="0"/>
              <a:t>Семь простое число и 5 – четное</a:t>
            </a:r>
          </a:p>
          <a:p>
            <a:pPr marL="1079500" lvl="1" indent="-273050"/>
            <a:r>
              <a:rPr lang="ru-RU" sz="2800" dirty="0"/>
              <a:t>7 – четное или 5 – нечетное</a:t>
            </a:r>
          </a:p>
          <a:p>
            <a:pPr marL="1079500" lvl="1" indent="-273050"/>
            <a:r>
              <a:rPr lang="ru-RU" sz="2800" dirty="0"/>
              <a:t>2</a:t>
            </a:r>
            <a:r>
              <a:rPr lang="ru-RU" sz="2800" baseline="30000" dirty="0"/>
              <a:t>3 </a:t>
            </a:r>
            <a:r>
              <a:rPr lang="ru-RU" sz="2800" dirty="0"/>
              <a:t>= 8 или 3</a:t>
            </a:r>
            <a:r>
              <a:rPr lang="ru-RU" sz="2800" baseline="30000" dirty="0"/>
              <a:t>3</a:t>
            </a:r>
            <a:r>
              <a:rPr lang="ru-RU" sz="2800" dirty="0"/>
              <a:t> = 27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9698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20701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Рустам\Desktop\конкурс1\Картинки\TabIstinnosti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" y="4108916"/>
            <a:ext cx="2080388" cy="27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ocuments and Settings\гпв.BTEK\Рабочий стол\конкурс\острова\16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4286256"/>
            <a:ext cx="3143272" cy="235442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3197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гпв.BTEK\Рабочий стол\конкурс\острова\images1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4388974"/>
            <a:ext cx="3571900" cy="222614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трана </a:t>
            </a:r>
            <a:r>
              <a:rPr lang="ru-RU" sz="2800" dirty="0"/>
              <a:t>«Знатоков»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00" cy="352839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/>
              <a:t>2. Среди </a:t>
            </a:r>
            <a:r>
              <a:rPr lang="ru-RU" dirty="0"/>
              <a:t>следующих высказываний укажите составные, выделите в них простые, обозначьте их каждое из них буквой. Запишите с помощью логических операций каждое составное высказывание. </a:t>
            </a:r>
          </a:p>
          <a:p>
            <a:pPr marL="1073150" lvl="0" indent="-273050"/>
            <a:r>
              <a:rPr lang="ru-RU" dirty="0"/>
              <a:t>Число 456 трехзначное и четное.</a:t>
            </a:r>
          </a:p>
          <a:p>
            <a:pPr marL="1073150" lvl="0" indent="-273050"/>
            <a:r>
              <a:rPr lang="ru-RU" dirty="0"/>
              <a:t>Неверно, что Солнце движется вокруг Земли.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9698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20701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Рустам\Desktop\конкурс1\Картинки\TabIstinnosti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" y="4108916"/>
            <a:ext cx="2080388" cy="27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7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гпв.BTEK\Рабочий стол\конкурс\острова\images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183242"/>
            <a:ext cx="3429024" cy="25033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трана </a:t>
            </a:r>
            <a:r>
              <a:rPr lang="ru-RU" sz="2800" dirty="0"/>
              <a:t>«Знатоков»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00" cy="352839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/>
              <a:t>4. Из </a:t>
            </a:r>
            <a:r>
              <a:rPr lang="ru-RU" dirty="0"/>
              <a:t>каждых трех выберите пару высказываний, являющихся отрицаниями друг друга. </a:t>
            </a:r>
          </a:p>
          <a:p>
            <a:pPr marL="982663" lvl="0" indent="-273050"/>
            <a:r>
              <a:rPr lang="ru-RU" dirty="0"/>
              <a:t>“Луна – спутник Земли”, “Неверно, что Луна спутник Земли”, “Неверно, что Луна не является спутником Земли”;</a:t>
            </a:r>
          </a:p>
          <a:p>
            <a:pPr marL="982663" lvl="0" indent="-273050"/>
            <a:r>
              <a:rPr lang="ru-RU" dirty="0"/>
              <a:t>“2007 &lt; 2008”, “2007 &gt; 2008”, “2007 ? 2008</a:t>
            </a:r>
            <a:r>
              <a:rPr lang="ru-RU" dirty="0" smtClean="0"/>
              <a:t>”;</a:t>
            </a:r>
            <a:endParaRPr lang="ru-RU" dirty="0"/>
          </a:p>
        </p:txBody>
      </p:sp>
      <p:pic>
        <p:nvPicPr>
          <p:cNvPr id="29698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20701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Рустам\Desktop\конкурс1\Картинки\TabIstinnosti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" y="4108916"/>
            <a:ext cx="2080388" cy="27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7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гпв.BTEK\Рабочий стол\конкурс\острова\images1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4500570"/>
            <a:ext cx="3263488" cy="217170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трана </a:t>
            </a:r>
            <a:r>
              <a:rPr lang="ru-RU" sz="2800" dirty="0"/>
              <a:t>«Знатоков»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200800" cy="453650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sz="2800" dirty="0" smtClean="0"/>
              <a:t>5. Найти </a:t>
            </a:r>
            <a:r>
              <a:rPr lang="ru-RU" sz="2800" dirty="0"/>
              <a:t>значения выражения:</a:t>
            </a:r>
          </a:p>
          <a:p>
            <a:pPr marL="1609725" lvl="0" indent="-273050"/>
            <a:r>
              <a:rPr lang="ru-RU" sz="2800" dirty="0"/>
              <a:t>(1</a:t>
            </a:r>
            <a:r>
              <a:rPr lang="ru-RU" sz="2800" dirty="0">
                <a:sym typeface="Symbol"/>
              </a:rPr>
              <a:t></a:t>
            </a:r>
            <a:r>
              <a:rPr lang="ru-RU" sz="2800" dirty="0"/>
              <a:t> 1) </a:t>
            </a:r>
            <a:r>
              <a:rPr lang="ru-RU" sz="2800" dirty="0">
                <a:sym typeface="Symbol"/>
              </a:rPr>
              <a:t></a:t>
            </a:r>
            <a:r>
              <a:rPr lang="ru-RU" sz="2800" dirty="0"/>
              <a:t> (1 </a:t>
            </a:r>
            <a:r>
              <a:rPr lang="ru-RU" sz="2800" dirty="0">
                <a:sym typeface="Symbol"/>
              </a:rPr>
              <a:t></a:t>
            </a:r>
            <a:r>
              <a:rPr lang="ru-RU" sz="2800" dirty="0"/>
              <a:t> 0</a:t>
            </a:r>
            <a:r>
              <a:rPr lang="ru-RU" sz="2800" dirty="0" smtClean="0"/>
              <a:t>);</a:t>
            </a:r>
          </a:p>
          <a:p>
            <a:pPr marL="1793875" lv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Ответ: 1 </a:t>
            </a:r>
            <a:endParaRPr lang="ru-RU" sz="2800" dirty="0">
              <a:solidFill>
                <a:srgbClr val="FF0000"/>
              </a:solidFill>
            </a:endParaRPr>
          </a:p>
          <a:p>
            <a:pPr marL="1609725" lvl="0" indent="-273050"/>
            <a:r>
              <a:rPr lang="ru-RU" sz="2800" dirty="0"/>
              <a:t>((1</a:t>
            </a:r>
            <a:r>
              <a:rPr lang="ru-RU" sz="2800" dirty="0">
                <a:sym typeface="Symbol"/>
              </a:rPr>
              <a:t></a:t>
            </a:r>
            <a:r>
              <a:rPr lang="ru-RU" sz="2800" dirty="0"/>
              <a:t> 0) </a:t>
            </a:r>
            <a:r>
              <a:rPr lang="ru-RU" sz="2800" dirty="0">
                <a:sym typeface="Symbol"/>
              </a:rPr>
              <a:t></a:t>
            </a:r>
            <a:r>
              <a:rPr lang="ru-RU" sz="2800" dirty="0"/>
              <a:t> 1) </a:t>
            </a:r>
            <a:r>
              <a:rPr lang="ru-RU" sz="2800" dirty="0">
                <a:sym typeface="Symbol"/>
              </a:rPr>
              <a:t></a:t>
            </a:r>
            <a:r>
              <a:rPr lang="ru-RU" sz="2800" dirty="0"/>
              <a:t> </a:t>
            </a:r>
            <a:r>
              <a:rPr lang="ru-RU" sz="2800" dirty="0" smtClean="0"/>
              <a:t>1;</a:t>
            </a:r>
          </a:p>
          <a:p>
            <a:pPr marL="1793875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Ответ: 1 </a:t>
            </a:r>
          </a:p>
          <a:p>
            <a:pPr marL="1609725" lvl="0" indent="-273050"/>
            <a:r>
              <a:rPr lang="ru-RU" sz="2800" dirty="0" smtClean="0"/>
              <a:t>(</a:t>
            </a:r>
            <a:r>
              <a:rPr lang="ru-RU" sz="2800" dirty="0"/>
              <a:t>0 &amp; 1) &amp; 1</a:t>
            </a:r>
            <a:r>
              <a:rPr lang="ru-RU" sz="2800" dirty="0" smtClean="0"/>
              <a:t>);</a:t>
            </a:r>
          </a:p>
          <a:p>
            <a:pPr marL="1793875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Ответ: </a:t>
            </a:r>
            <a:r>
              <a:rPr lang="ru-RU" sz="2800" dirty="0" smtClean="0">
                <a:solidFill>
                  <a:srgbClr val="FF0000"/>
                </a:solidFill>
              </a:rPr>
              <a:t>0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20701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Рустам\Desktop\конкурс1\Картинки\TabIstinnosti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" y="4108916"/>
            <a:ext cx="2080388" cy="27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Documents and Settings\гпв.BTEK\Рабочий стол\конкурс\острова\images18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1142984"/>
            <a:ext cx="3229962" cy="2419354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0787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трана </a:t>
            </a:r>
            <a:r>
              <a:rPr lang="ru-RU" sz="2800" dirty="0"/>
              <a:t>«Знатоков»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6552728" cy="4104456"/>
          </a:xfrm>
        </p:spPr>
        <p:txBody>
          <a:bodyPr>
            <a:normAutofit fontScale="77500" lnSpcReduction="20000"/>
          </a:bodyPr>
          <a:lstStyle/>
          <a:p>
            <a:pPr marL="268288" lvl="1" indent="-268288">
              <a:buNone/>
            </a:pPr>
            <a:r>
              <a:rPr lang="ru-RU" sz="2600" dirty="0" smtClean="0"/>
              <a:t>6. Определить </a:t>
            </a:r>
            <a:r>
              <a:rPr lang="ru-RU" sz="2600" dirty="0"/>
              <a:t>истинность составного высказывания состоящего из простых высказываний: </a:t>
            </a:r>
          </a:p>
          <a:p>
            <a:pPr marL="1527175" indent="-273050"/>
            <a:r>
              <a:rPr lang="ru-RU" sz="2600" dirty="0"/>
              <a:t>А = {Ваш приезд необходим},</a:t>
            </a:r>
          </a:p>
          <a:p>
            <a:pPr marL="1527175" indent="-273050"/>
            <a:r>
              <a:rPr lang="ru-RU" sz="2600" dirty="0"/>
              <a:t>В = {Ваш приезд желателен},</a:t>
            </a:r>
          </a:p>
          <a:p>
            <a:pPr marL="1254125" indent="0">
              <a:buNone/>
            </a:pPr>
            <a:r>
              <a:rPr lang="ru-RU" sz="2600" dirty="0">
                <a:solidFill>
                  <a:srgbClr val="FF0000"/>
                </a:solidFill>
              </a:rPr>
              <a:t>Ответ:</a:t>
            </a:r>
            <a:r>
              <a:rPr lang="ru-RU" sz="2600" dirty="0"/>
              <a:t> Е = {Ваш приезд не является ни необходимым, ни желательным</a:t>
            </a:r>
            <a:r>
              <a:rPr lang="ru-RU" sz="2600" dirty="0" smtClean="0"/>
              <a:t>}.</a:t>
            </a:r>
            <a:endParaRPr lang="ru-RU" sz="2600" dirty="0"/>
          </a:p>
          <a:p>
            <a:pPr marL="1527175" indent="-273050"/>
            <a:r>
              <a:rPr lang="ru-RU" sz="2600" dirty="0"/>
              <a:t>А = {поиски врага длились три часа},</a:t>
            </a:r>
          </a:p>
          <a:p>
            <a:pPr marL="1527175" indent="-273050"/>
            <a:r>
              <a:rPr lang="ru-RU" sz="2600" dirty="0"/>
              <a:t>В = {врага нашли},</a:t>
            </a:r>
          </a:p>
          <a:p>
            <a:pPr marL="1527175" indent="-273050"/>
            <a:r>
              <a:rPr lang="ru-RU" sz="2600" dirty="0"/>
              <a:t>С = {враг себя выдал}</a:t>
            </a:r>
          </a:p>
          <a:p>
            <a:pPr marL="1254125" indent="0">
              <a:buNone/>
            </a:pPr>
            <a:r>
              <a:rPr lang="ru-RU" sz="2600" dirty="0">
                <a:solidFill>
                  <a:srgbClr val="FF0000"/>
                </a:solidFill>
              </a:rPr>
              <a:t>Ответ: </a:t>
            </a:r>
            <a:r>
              <a:rPr lang="ru-RU" sz="2600" dirty="0"/>
              <a:t>Е = {Поиски врага длились уже три часа, но результатов не было, притаившийся враг ничем себя не выдавал</a:t>
            </a:r>
            <a:r>
              <a:rPr lang="ru-RU" sz="2600" dirty="0" smtClean="0"/>
              <a:t>}</a:t>
            </a:r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9698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20701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Рустам\Desktop\конкурс1\Картинки\TabIstinnost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" y="4108916"/>
            <a:ext cx="2080388" cy="27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Documents and Settings\гпв.BTEK\Рабочий стол\конкурс\острова\images0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500174"/>
            <a:ext cx="2994351" cy="218599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427461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Домашнее задание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128792" cy="431029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Даны </a:t>
            </a:r>
            <a:r>
              <a:rPr lang="ru-RU" dirty="0"/>
              <a:t>простые высказывания:</a:t>
            </a:r>
          </a:p>
          <a:p>
            <a:pPr marL="806450" indent="0">
              <a:buNone/>
            </a:pPr>
            <a:r>
              <a:rPr lang="ru-RU" dirty="0"/>
              <a:t>А={</a:t>
            </a:r>
            <a:r>
              <a:rPr lang="ru-RU" i="1" dirty="0"/>
              <a:t>Принтер- устройство ввода информации</a:t>
            </a:r>
            <a:r>
              <a:rPr lang="ru-RU" dirty="0"/>
              <a:t>},</a:t>
            </a:r>
          </a:p>
          <a:p>
            <a:pPr marL="806450" indent="0">
              <a:buNone/>
            </a:pPr>
            <a:r>
              <a:rPr lang="ru-RU" dirty="0"/>
              <a:t>В={</a:t>
            </a:r>
            <a:r>
              <a:rPr lang="ru-RU" i="1" dirty="0"/>
              <a:t>Процессор- устройство обработки информации</a:t>
            </a:r>
            <a:r>
              <a:rPr lang="ru-RU" dirty="0"/>
              <a:t>},</a:t>
            </a:r>
          </a:p>
          <a:p>
            <a:pPr marL="806450" indent="0">
              <a:buNone/>
            </a:pPr>
            <a:r>
              <a:rPr lang="ru-RU" dirty="0"/>
              <a:t>С= {</a:t>
            </a:r>
            <a:r>
              <a:rPr lang="ru-RU" i="1" dirty="0"/>
              <a:t>Монитор- устройство хранения информации</a:t>
            </a:r>
            <a:r>
              <a:rPr lang="ru-RU" dirty="0"/>
              <a:t>},</a:t>
            </a:r>
          </a:p>
          <a:p>
            <a:pPr marL="806450" indent="0">
              <a:buNone/>
            </a:pPr>
            <a:r>
              <a:rPr lang="en-US" dirty="0"/>
              <a:t>D</a:t>
            </a:r>
            <a:r>
              <a:rPr lang="ru-RU" dirty="0"/>
              <a:t>={</a:t>
            </a:r>
            <a:r>
              <a:rPr lang="ru-RU" i="1" dirty="0"/>
              <a:t>Клавиатура- устройство ввода информации</a:t>
            </a:r>
            <a:r>
              <a:rPr lang="ru-RU" dirty="0"/>
              <a:t>}.</a:t>
            </a:r>
          </a:p>
          <a:p>
            <a:pPr marL="0" indent="0">
              <a:buNone/>
            </a:pPr>
            <a:r>
              <a:rPr lang="ru-RU" dirty="0"/>
              <a:t>Определите истинность составных высказываний:</a:t>
            </a:r>
          </a:p>
          <a:p>
            <a:pPr marL="806450" indent="0">
              <a:buNone/>
            </a:pPr>
            <a:r>
              <a:rPr lang="ru-RU" dirty="0"/>
              <a:t>А) (А&amp;В)&amp;(С </a:t>
            </a:r>
            <a:r>
              <a:rPr lang="en-US" dirty="0"/>
              <a:t>D</a:t>
            </a:r>
            <a:r>
              <a:rPr lang="ru-RU" dirty="0"/>
              <a:t>); Б) (А&amp; В) (В&amp; С); В) (А В) (С&amp; </a:t>
            </a:r>
            <a:r>
              <a:rPr lang="en-US" dirty="0"/>
              <a:t>D</a:t>
            </a:r>
            <a:r>
              <a:rPr lang="ru-RU" dirty="0"/>
              <a:t>); Г) 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268288" lvl="0" indent="-268288">
              <a:buNone/>
            </a:pPr>
            <a:r>
              <a:rPr lang="ru-RU" dirty="0" smtClean="0"/>
              <a:t>2. Сформулировать </a:t>
            </a:r>
            <a:r>
              <a:rPr lang="ru-RU" dirty="0"/>
              <a:t>два простых высказывания, построить из них сложные высказывания, используя логические связки “И”, “ИЛИ”. Записать логические высказывания с помощью логических операций и определите их истинность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452" y="4400550"/>
            <a:ext cx="1530548" cy="23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1178065" cy="180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536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056784" cy="4104456"/>
          </a:xfrm>
        </p:spPr>
        <p:txBody>
          <a:bodyPr/>
          <a:lstStyle/>
          <a:p>
            <a:pPr marL="92075" lvl="2" indent="0">
              <a:buNone/>
            </a:pPr>
            <a:r>
              <a:rPr lang="ru-RU" sz="2800" dirty="0" smtClean="0"/>
              <a:t>1. Что </a:t>
            </a:r>
            <a:r>
              <a:rPr lang="ru-RU" sz="2800" dirty="0"/>
              <a:t>такое логика? </a:t>
            </a:r>
            <a:endParaRPr lang="ru-RU" sz="2800" dirty="0" smtClean="0"/>
          </a:p>
          <a:p>
            <a:pPr marL="92075" lvl="2" indent="0">
              <a:buNone/>
            </a:pPr>
            <a:endParaRPr lang="ru-RU" sz="2800" dirty="0"/>
          </a:p>
          <a:p>
            <a:pPr marL="1255713" lvl="0" indent="-457200">
              <a:buFont typeface="+mj-lt"/>
              <a:buAutoNum type="alphaLcPeriod"/>
            </a:pPr>
            <a:r>
              <a:rPr lang="ru-RU" dirty="0"/>
              <a:t>Наука о суждениях и рассуждениях.</a:t>
            </a:r>
            <a:endParaRPr lang="ru-RU" sz="2000" dirty="0"/>
          </a:p>
          <a:p>
            <a:pPr marL="1255713" lvl="0" indent="-457200">
              <a:buFont typeface="+mj-lt"/>
              <a:buAutoNum type="alphaLcPeriod"/>
            </a:pPr>
            <a:r>
              <a:rPr lang="ru-RU" dirty="0"/>
              <a:t>Наука, изучающая способы обработки информации.</a:t>
            </a:r>
            <a:endParaRPr lang="ru-RU" sz="2000" dirty="0"/>
          </a:p>
          <a:p>
            <a:pPr marL="1255713" lvl="0" indent="-457200">
              <a:buFont typeface="+mj-lt"/>
              <a:buAutoNum type="alphaLcPeriod"/>
            </a:pPr>
            <a:r>
              <a:rPr lang="ru-RU" dirty="0"/>
              <a:t>Наука о формах и законах человеческого мышления.</a:t>
            </a:r>
            <a:endParaRPr lang="ru-RU" sz="2000" dirty="0"/>
          </a:p>
          <a:p>
            <a:pPr marL="1255713" lvl="0" indent="-457200">
              <a:buFont typeface="+mj-lt"/>
              <a:buAutoNum type="alphaLcPeriod"/>
            </a:pPr>
            <a:r>
              <a:rPr lang="ru-RU" dirty="0"/>
              <a:t>Наука, изучающая логические основы компьютера.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3074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8445"/>
            <a:ext cx="1824222" cy="27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устам\Desktop\конкурс1\Картинки\img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DEB8"/>
              </a:clrFrom>
              <a:clrTo>
                <a:srgbClr val="F0DE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53834"/>
            <a:ext cx="11881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4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74732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урок!</a:t>
            </a:r>
            <a:endParaRPr lang="ru-RU" sz="5400" dirty="0"/>
          </a:p>
        </p:txBody>
      </p:sp>
      <p:pic>
        <p:nvPicPr>
          <p:cNvPr id="31746" name="Picture 2" descr="C:\Users\Рустам\Desktop\конкурс1\Картинки\images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58701"/>
            <a:ext cx="3313906" cy="342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99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056784" cy="4104456"/>
          </a:xfrm>
        </p:spPr>
        <p:txBody>
          <a:bodyPr>
            <a:normAutofit/>
          </a:bodyPr>
          <a:lstStyle/>
          <a:p>
            <a:pPr marL="447675" lvl="2" indent="-355600">
              <a:buNone/>
            </a:pPr>
            <a:r>
              <a:rPr lang="ru-RU" sz="2800" dirty="0" smtClean="0"/>
              <a:t>2. Повествовательное </a:t>
            </a:r>
            <a:r>
              <a:rPr lang="ru-RU" sz="2800" dirty="0"/>
              <a:t>предложение, в котором что-то утверждается или отрицается называется: </a:t>
            </a:r>
          </a:p>
          <a:p>
            <a:pPr marL="92075" lvl="2" indent="0">
              <a:buNone/>
            </a:pPr>
            <a:endParaRPr lang="ru-RU" sz="2800" dirty="0"/>
          </a:p>
          <a:p>
            <a:pPr marL="2330450" lvl="0" indent="-457200">
              <a:buFont typeface="+mj-lt"/>
              <a:buAutoNum type="alphaLcPeriod"/>
            </a:pPr>
            <a:r>
              <a:rPr lang="ru-RU" dirty="0"/>
              <a:t>Высказывание.</a:t>
            </a:r>
          </a:p>
          <a:p>
            <a:pPr marL="2330450" lvl="0" indent="-457200">
              <a:buFont typeface="+mj-lt"/>
              <a:buAutoNum type="alphaLcPeriod"/>
            </a:pPr>
            <a:r>
              <a:rPr lang="ru-RU" dirty="0"/>
              <a:t>Вопрос.</a:t>
            </a:r>
          </a:p>
          <a:p>
            <a:pPr marL="2330450" lvl="0" indent="-457200">
              <a:buFont typeface="+mj-lt"/>
              <a:buAutoNum type="alphaLcPeriod"/>
            </a:pPr>
            <a:r>
              <a:rPr lang="ru-RU" dirty="0"/>
              <a:t>Выражение.</a:t>
            </a:r>
          </a:p>
          <a:p>
            <a:pPr marL="2330450" lvl="0" indent="-457200">
              <a:buFont typeface="+mj-lt"/>
              <a:buAutoNum type="alphaLcPeriod"/>
            </a:pPr>
            <a:r>
              <a:rPr lang="ru-RU" dirty="0"/>
              <a:t>Умозаключение.</a:t>
            </a:r>
          </a:p>
          <a:p>
            <a:endParaRPr lang="ru-RU" dirty="0"/>
          </a:p>
        </p:txBody>
      </p:sp>
      <p:pic>
        <p:nvPicPr>
          <p:cNvPr id="3074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8445"/>
            <a:ext cx="1824222" cy="27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устам\Desktop\конкурс1\Картинки\img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DEB8"/>
              </a:clrFrom>
              <a:clrTo>
                <a:srgbClr val="F0DE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53834"/>
            <a:ext cx="11881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5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73914"/>
            <a:ext cx="7596844" cy="3816424"/>
          </a:xfrm>
        </p:spPr>
        <p:txBody>
          <a:bodyPr>
            <a:normAutofit/>
          </a:bodyPr>
          <a:lstStyle/>
          <a:p>
            <a:pPr marL="538163" lvl="0" indent="-538163">
              <a:buNone/>
            </a:pPr>
            <a:r>
              <a:rPr lang="ru-RU" sz="3200" dirty="0" smtClean="0"/>
              <a:t>3. Фраза </a:t>
            </a:r>
            <a:r>
              <a:rPr lang="ru-RU" sz="3200" dirty="0"/>
              <a:t>"Не все то золото, что блестит" является </a:t>
            </a:r>
            <a:endParaRPr lang="ru-RU" sz="3200" dirty="0" smtClean="0"/>
          </a:p>
          <a:p>
            <a:pPr marL="538163" lvl="0" indent="-538163">
              <a:buNone/>
            </a:pPr>
            <a:endParaRPr lang="ru-RU" sz="3200" dirty="0"/>
          </a:p>
          <a:p>
            <a:pPr marL="2420938" lvl="0" indent="-457200">
              <a:buFont typeface="+mj-lt"/>
              <a:buAutoNum type="alphaLcPeriod"/>
            </a:pPr>
            <a:r>
              <a:rPr lang="ru-RU" sz="2800" dirty="0"/>
              <a:t>Высказыванием.</a:t>
            </a:r>
          </a:p>
          <a:p>
            <a:pPr marL="2420938" lvl="0" indent="-457200">
              <a:buFont typeface="+mj-lt"/>
              <a:buAutoNum type="alphaLcPeriod"/>
            </a:pPr>
            <a:r>
              <a:rPr lang="ru-RU" sz="2800" dirty="0"/>
              <a:t>Умозаключением.</a:t>
            </a:r>
          </a:p>
          <a:p>
            <a:pPr marL="2420938" lvl="0" indent="-457200">
              <a:buFont typeface="+mj-lt"/>
              <a:buAutoNum type="alphaLcPeriod"/>
            </a:pPr>
            <a:r>
              <a:rPr lang="ru-RU" sz="2800" dirty="0"/>
              <a:t>Утверждением.</a:t>
            </a:r>
          </a:p>
          <a:p>
            <a:pPr marL="2420938" lvl="0" indent="-457200">
              <a:buFont typeface="+mj-lt"/>
              <a:buAutoNum type="alphaLcPeriod"/>
            </a:pPr>
            <a:r>
              <a:rPr lang="ru-RU" sz="2800" dirty="0"/>
              <a:t>Понятием.</a:t>
            </a:r>
          </a:p>
          <a:p>
            <a:pPr marL="92075" lvl="2" indent="0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3074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8445"/>
            <a:ext cx="1824222" cy="27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устам\Desktop\конкурс1\Картинки\img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DEB8"/>
              </a:clrFrom>
              <a:clrTo>
                <a:srgbClr val="F0DE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53834"/>
            <a:ext cx="11881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92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73914"/>
            <a:ext cx="7596844" cy="3816424"/>
          </a:xfrm>
        </p:spPr>
        <p:txBody>
          <a:bodyPr>
            <a:normAutofit/>
          </a:bodyPr>
          <a:lstStyle/>
          <a:p>
            <a:pPr marL="358775" lvl="0" indent="-358775">
              <a:buNone/>
            </a:pPr>
            <a:r>
              <a:rPr lang="ru-RU" sz="2600" dirty="0" smtClean="0"/>
              <a:t>4. Какое </a:t>
            </a:r>
            <a:r>
              <a:rPr lang="ru-RU" sz="2600" dirty="0"/>
              <a:t>из приведенных высказываний является общим? </a:t>
            </a:r>
            <a:endParaRPr lang="ru-RU" sz="2600" dirty="0" smtClean="0"/>
          </a:p>
          <a:p>
            <a:pPr marL="0" lvl="0" indent="0">
              <a:buNone/>
            </a:pPr>
            <a:endParaRPr lang="ru-RU" sz="2800" dirty="0"/>
          </a:p>
          <a:p>
            <a:pPr marL="1527175" lvl="0" indent="-514350">
              <a:buFont typeface="+mj-lt"/>
              <a:buAutoNum type="alphaLcPeriod"/>
            </a:pPr>
            <a:r>
              <a:rPr lang="ru-RU" dirty="0"/>
              <a:t>Кошка является домашним животным.</a:t>
            </a:r>
          </a:p>
          <a:p>
            <a:pPr marL="1527175" lvl="0" indent="-514350">
              <a:buFont typeface="+mj-lt"/>
              <a:buAutoNum type="alphaLcPeriod"/>
            </a:pPr>
            <a:r>
              <a:rPr lang="ru-RU" dirty="0"/>
              <a:t>Некоторые медведи бурые.</a:t>
            </a:r>
          </a:p>
          <a:p>
            <a:pPr marL="1527175" lvl="0" indent="-514350">
              <a:buFont typeface="+mj-lt"/>
              <a:buAutoNum type="alphaLcPeriod"/>
            </a:pPr>
            <a:r>
              <a:rPr lang="ru-RU" dirty="0"/>
              <a:t>Все ананасы приятны на вкус.</a:t>
            </a:r>
          </a:p>
          <a:p>
            <a:pPr marL="1527175" lvl="0" indent="-514350">
              <a:buFont typeface="+mj-lt"/>
              <a:buAutoNum type="alphaLcPeriod"/>
            </a:pPr>
            <a:r>
              <a:rPr lang="ru-RU" dirty="0"/>
              <a:t>Электрон элементарная частица.</a:t>
            </a:r>
          </a:p>
          <a:p>
            <a:pPr marL="92075" lvl="2" indent="0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3074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8445"/>
            <a:ext cx="1824222" cy="27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устам\Desktop\конкурс1\Картинки\img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DEB8"/>
              </a:clrFrom>
              <a:clrTo>
                <a:srgbClr val="F0DE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53834"/>
            <a:ext cx="11881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82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73914"/>
            <a:ext cx="7596844" cy="4475366"/>
          </a:xfrm>
        </p:spPr>
        <p:txBody>
          <a:bodyPr>
            <a:normAutofit/>
          </a:bodyPr>
          <a:lstStyle/>
          <a:p>
            <a:pPr marL="447675" lvl="0" indent="-447675">
              <a:buNone/>
            </a:pPr>
            <a:r>
              <a:rPr lang="ru-RU" sz="3200" dirty="0" smtClean="0"/>
              <a:t>5</a:t>
            </a:r>
            <a:r>
              <a:rPr lang="ru-RU" sz="2800" dirty="0" smtClean="0"/>
              <a:t>. Форма </a:t>
            </a:r>
            <a:r>
              <a:rPr lang="ru-RU" sz="2800" dirty="0"/>
              <a:t>мышления, фиксирующая основные, существенные признаки объекта, называется </a:t>
            </a:r>
            <a:endParaRPr lang="ru-RU" sz="2800" dirty="0" smtClean="0"/>
          </a:p>
          <a:p>
            <a:pPr marL="447675" lvl="0" indent="-447675">
              <a:buNone/>
            </a:pPr>
            <a:endParaRPr lang="ru-RU" sz="2800" dirty="0"/>
          </a:p>
          <a:p>
            <a:pPr marL="2424113" lvl="0" indent="-514350">
              <a:buFont typeface="+mj-lt"/>
              <a:buAutoNum type="alphaLcPeriod"/>
            </a:pPr>
            <a:r>
              <a:rPr lang="ru-RU" sz="2600" dirty="0"/>
              <a:t>Высказывание.</a:t>
            </a:r>
          </a:p>
          <a:p>
            <a:pPr marL="2424113" lvl="0" indent="-514350">
              <a:buFont typeface="+mj-lt"/>
              <a:buAutoNum type="alphaLcPeriod"/>
            </a:pPr>
            <a:r>
              <a:rPr lang="ru-RU" sz="2600" dirty="0"/>
              <a:t>Умозаключение.</a:t>
            </a:r>
          </a:p>
          <a:p>
            <a:pPr marL="2424113" lvl="0" indent="-514350">
              <a:buFont typeface="+mj-lt"/>
              <a:buAutoNum type="alphaLcPeriod"/>
            </a:pPr>
            <a:r>
              <a:rPr lang="ru-RU" sz="2600" dirty="0"/>
              <a:t>Понятие.</a:t>
            </a:r>
          </a:p>
          <a:p>
            <a:pPr marL="2424113" lvl="0" indent="-514350">
              <a:buFont typeface="+mj-lt"/>
              <a:buAutoNum type="alphaLcPeriod"/>
            </a:pPr>
            <a:r>
              <a:rPr lang="ru-RU" sz="2600" dirty="0"/>
              <a:t>Определение.</a:t>
            </a:r>
          </a:p>
          <a:p>
            <a:pPr marL="92075" lvl="2" indent="0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3074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8445"/>
            <a:ext cx="1824222" cy="27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устам\Desktop\конкурс1\Картинки\img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DEB8"/>
              </a:clrFrom>
              <a:clrTo>
                <a:srgbClr val="F0DE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53834"/>
            <a:ext cx="11881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8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73914"/>
            <a:ext cx="7596844" cy="3816424"/>
          </a:xfrm>
        </p:spPr>
        <p:txBody>
          <a:bodyPr>
            <a:normAutofit/>
          </a:bodyPr>
          <a:lstStyle/>
          <a:p>
            <a:pPr marL="358775" lvl="0" indent="-358775">
              <a:buNone/>
            </a:pPr>
            <a:r>
              <a:rPr lang="ru-RU" sz="2800" dirty="0" smtClean="0"/>
              <a:t>6. Из </a:t>
            </a:r>
            <a:r>
              <a:rPr lang="ru-RU" sz="2800" dirty="0"/>
              <a:t>приведенных ниже высказываний определите истинное. </a:t>
            </a:r>
            <a:endParaRPr lang="ru-RU" sz="2800" dirty="0" smtClean="0"/>
          </a:p>
          <a:p>
            <a:pPr marL="0" lvl="0" indent="0">
              <a:buNone/>
            </a:pPr>
            <a:endParaRPr lang="ru-RU" sz="2800" dirty="0"/>
          </a:p>
          <a:p>
            <a:pPr marL="1438275" lvl="0" indent="-514350">
              <a:buFont typeface="+mj-lt"/>
              <a:buAutoNum type="alphaLcPeriod"/>
            </a:pPr>
            <a:r>
              <a:rPr lang="ru-RU" sz="2600" dirty="0"/>
              <a:t>Все ребята умеют плавать.</a:t>
            </a:r>
          </a:p>
          <a:p>
            <a:pPr marL="1438275" lvl="0" indent="-514350">
              <a:buFont typeface="+mj-lt"/>
              <a:buAutoNum type="alphaLcPeriod"/>
            </a:pPr>
            <a:r>
              <a:rPr lang="ru-RU" sz="2600" dirty="0"/>
              <a:t>Невозможно создать вечный двигатель.</a:t>
            </a:r>
          </a:p>
          <a:p>
            <a:pPr marL="1438275" lvl="0" indent="-514350">
              <a:buFont typeface="+mj-lt"/>
              <a:buAutoNum type="alphaLcPeriod"/>
            </a:pPr>
            <a:r>
              <a:rPr lang="ru-RU" sz="2600" dirty="0"/>
              <a:t>Некоторые кошки не любят рыбу.</a:t>
            </a:r>
          </a:p>
          <a:p>
            <a:pPr marL="1438275" lvl="0" indent="-514350">
              <a:buFont typeface="+mj-lt"/>
              <a:buAutoNum type="alphaLcPeriod"/>
            </a:pPr>
            <a:r>
              <a:rPr lang="ru-RU" sz="2600" dirty="0"/>
              <a:t>Человек все может.</a:t>
            </a:r>
          </a:p>
          <a:p>
            <a:pPr marL="538163" lvl="0" indent="-538163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3074" name="Picture 2" descr="C:\Users\Рустам\Desktop\конкурс1\Картинки\0001-001-Algebra-logik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7E3"/>
              </a:clrFrom>
              <a:clrTo>
                <a:srgbClr val="ECE7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8445"/>
            <a:ext cx="1824222" cy="27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устам\Desktop\конкурс1\Картинки\img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DEB8"/>
              </a:clrFrom>
              <a:clrTo>
                <a:srgbClr val="F0DE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53834"/>
            <a:ext cx="11881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8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380</TotalTime>
  <Words>1568</Words>
  <Application>Microsoft Office PowerPoint</Application>
  <PresentationFormat>Экран (4:3)</PresentationFormat>
  <Paragraphs>289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Кнопка</vt:lpstr>
      <vt:lpstr>Основы алгебры высказываний. Логические операции</vt:lpstr>
      <vt:lpstr>Цели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Остров «Коньюнкция»</vt:lpstr>
      <vt:lpstr>Остров «Коньюнкция»</vt:lpstr>
      <vt:lpstr>Остров «Коньюнкция»</vt:lpstr>
      <vt:lpstr>Слайд 15</vt:lpstr>
      <vt:lpstr>Остров «Дизъюнкция»</vt:lpstr>
      <vt:lpstr>Остров «Дизъюнкция»</vt:lpstr>
      <vt:lpstr>Остров «Дизъюнкция»</vt:lpstr>
      <vt:lpstr>Слайд 19</vt:lpstr>
      <vt:lpstr>Остров «Инверсия»</vt:lpstr>
      <vt:lpstr>Остров «Инверсия»</vt:lpstr>
      <vt:lpstr>Остров «Инверсия»</vt:lpstr>
      <vt:lpstr>Слайд 23</vt:lpstr>
      <vt:lpstr>остров «Импликация»</vt:lpstr>
      <vt:lpstr>остров «Импликация»</vt:lpstr>
      <vt:lpstr>остров «Импликация»</vt:lpstr>
      <vt:lpstr>Слайд 27</vt:lpstr>
      <vt:lpstr>остров «Эквивалентность»</vt:lpstr>
      <vt:lpstr>остров «Эквивалентность»</vt:lpstr>
      <vt:lpstr>остров «Эквивалентность»</vt:lpstr>
      <vt:lpstr>Слайд 31</vt:lpstr>
      <vt:lpstr>Слайд 32</vt:lpstr>
      <vt:lpstr>Слайд 33</vt:lpstr>
      <vt:lpstr>Страна «Знатоков»</vt:lpstr>
      <vt:lpstr>Страна «Знатоков»</vt:lpstr>
      <vt:lpstr>Страна «Знатоков»</vt:lpstr>
      <vt:lpstr>Страна «Знатоков»</vt:lpstr>
      <vt:lpstr>Страна «Знатоков»</vt:lpstr>
      <vt:lpstr>Домашнее задание</vt:lpstr>
      <vt:lpstr>Спасибо за урок!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алгебры высказываний. Логические операции</dc:title>
  <dc:creator>Рустам</dc:creator>
  <cp:lastModifiedBy>re</cp:lastModifiedBy>
  <cp:revision>42</cp:revision>
  <dcterms:created xsi:type="dcterms:W3CDTF">2012-05-23T08:13:35Z</dcterms:created>
  <dcterms:modified xsi:type="dcterms:W3CDTF">2014-04-04T12:02:57Z</dcterms:modified>
</cp:coreProperties>
</file>