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4E2"/>
    <a:srgbClr val="FEE4E8"/>
    <a:srgbClr val="FECCDE"/>
    <a:srgbClr val="0033CC"/>
    <a:srgbClr val="DCFDCB"/>
    <a:srgbClr val="E2FDC7"/>
    <a:srgbClr val="DBFCB4"/>
    <a:srgbClr val="E0FD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F2422-677D-4B3E-BDDE-D5632DF11C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75FAE-3ADC-4C05-A361-DBA5FC2648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B2A39-747F-49E7-AE5A-AA82B3A6B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319D3E-04CE-48D8-9F92-BD56948C60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70AFE8-8662-4203-8643-0BBA5959E2D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66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66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66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66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6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3D5E6-1E2C-47C5-BD3F-B3F4044A6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BC0FF-A63D-4B10-AB60-580C032811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30D05-BFC5-441A-B978-B509ECEB9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01B4C-D265-45C7-B333-7B33B856F3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8B1AC-9AF7-4E40-9A66-DDE4D90208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A5B7E-76E8-4B34-8B6C-F642F022B2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22DF1-AC78-4DDD-8D51-1ED5055B31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6A971-85F7-4AEC-827D-4F5A5B0A84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70010-59A9-4057-A65B-5DB4A9D3D1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60B91-360A-4C8B-AD25-E94FC1BB67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80287-B0C3-4A51-8DB8-32C0DF3A67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FBE9-F74A-4C62-A6AD-4B75DC72E7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16C0-293F-46B3-B38F-A162A058C6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98232-B9BA-4A54-8F7E-6775BE0BC5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D713A-2D13-46CB-A5B5-677D5832F3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3301F-C0E2-43BE-BF81-8E7FA360E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F7E91-AFE9-426D-8416-36D2BE3E50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1BE73-BAC8-4354-BC13-B619E4BA9F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755E-E4FF-4080-AF51-8BB4837266A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4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66EF7E5-6D7D-4024-9591-335570EE1AF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56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56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5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1900237"/>
          </a:xfrm>
        </p:spPr>
        <p:txBody>
          <a:bodyPr/>
          <a:lstStyle/>
          <a:p>
            <a:r>
              <a:rPr lang="ru-RU" sz="4800" i="1" dirty="0"/>
              <a:t>Решение  квадратных  уравнений.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076700"/>
            <a:ext cx="6910388" cy="1003300"/>
          </a:xfrm>
        </p:spPr>
        <p:txBody>
          <a:bodyPr/>
          <a:lstStyle/>
          <a:p>
            <a:r>
              <a:rPr lang="ru-RU" i="1"/>
              <a:t>Урок  алгебры  в  8  классе.</a:t>
            </a:r>
          </a:p>
          <a:p>
            <a:r>
              <a:rPr lang="ru-RU" i="1"/>
              <a:t>Учитель:  Зорина  Т.Л.  (265-448-224)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188" y="692150"/>
            <a:ext cx="2089150" cy="4699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/>
              <a:t>Цель  урока: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59113" y="620713"/>
            <a:ext cx="5761037" cy="13985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latin typeface="Times New Roman" pitchFamily="18" charset="0"/>
              </a:rPr>
              <a:t>Научиться  решать  полные  квадратные  уравнения  по  формулам.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4213" y="2276475"/>
            <a:ext cx="2160587" cy="4699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/>
              <a:t>План  урока: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59113" y="2349500"/>
            <a:ext cx="5689600" cy="4232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 i="1">
                <a:latin typeface="Times New Roman" pitchFamily="18" charset="0"/>
              </a:rPr>
              <a:t>Тема  урока.  Постановка  целей  урока.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 i="1">
                <a:latin typeface="Times New Roman" pitchFamily="18" charset="0"/>
              </a:rPr>
              <a:t>Актуализация  знаний :  коэффициенты  квадратного  уравнения,  дискриминант,  число  корней.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3) Составление  опорной  схемы  действий.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4) Решение  уравнений  по  схеме.  Практикум.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5) Практикум  по  решению  уравнений. Работа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     в  парах.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6) Рефлексия.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7) Домашнее 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2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6191250" cy="503237"/>
          </a:xfrm>
        </p:spPr>
        <p:txBody>
          <a:bodyPr/>
          <a:lstStyle/>
          <a:p>
            <a:r>
              <a:rPr lang="ru-RU" sz="3200" u="sng">
                <a:solidFill>
                  <a:srgbClr val="0033CC"/>
                </a:solidFill>
              </a:rPr>
              <a:t>Коэффициенты  уравнения.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8775" y="692150"/>
            <a:ext cx="8785225" cy="518477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</a:t>
            </a:r>
            <a:r>
              <a:rPr lang="ru-RU" sz="2800"/>
              <a:t>Вариант  1.</a:t>
            </a:r>
            <a:r>
              <a:rPr lang="ru-RU"/>
              <a:t>                           </a:t>
            </a:r>
            <a:r>
              <a:rPr lang="ru-RU" sz="2800"/>
              <a:t>Вариант 2.</a:t>
            </a:r>
          </a:p>
          <a:p>
            <a:pPr>
              <a:buFontTx/>
              <a:buNone/>
            </a:pPr>
            <a:r>
              <a:rPr lang="ru-RU" sz="2800"/>
              <a:t>    1) Выпишите  коэффициенты  уравнения:</a:t>
            </a:r>
          </a:p>
          <a:p>
            <a:pPr>
              <a:buFontTx/>
              <a:buNone/>
            </a:pPr>
            <a:r>
              <a:rPr lang="ru-RU" sz="2800"/>
              <a:t>а)14у</a:t>
            </a:r>
            <a:r>
              <a:rPr lang="en-US" sz="2800">
                <a:cs typeface="Arial" charset="0"/>
              </a:rPr>
              <a:t>²</a:t>
            </a:r>
            <a:r>
              <a:rPr lang="ru-RU" sz="2800">
                <a:cs typeface="Arial" charset="0"/>
              </a:rPr>
              <a:t> – 5у – 1 = 0                   а)16х</a:t>
            </a:r>
            <a:r>
              <a:rPr lang="en-US" sz="2800">
                <a:cs typeface="Arial" charset="0"/>
              </a:rPr>
              <a:t>²</a:t>
            </a:r>
            <a:r>
              <a:rPr lang="ru-RU" sz="2800">
                <a:cs typeface="Arial" charset="0"/>
              </a:rPr>
              <a:t> – 8х + 1 = 0</a:t>
            </a:r>
          </a:p>
          <a:p>
            <a:pPr>
              <a:buFontTx/>
              <a:buNone/>
            </a:pPr>
            <a:r>
              <a:rPr lang="ru-RU" sz="2800">
                <a:cs typeface="Arial" charset="0"/>
              </a:rPr>
              <a:t> </a:t>
            </a:r>
            <a:r>
              <a:rPr lang="en-US" sz="2800">
                <a:cs typeface="Arial" charset="0"/>
              </a:rPr>
              <a:t> </a:t>
            </a:r>
            <a:r>
              <a:rPr lang="en-US" sz="2800">
                <a:solidFill>
                  <a:srgbClr val="0033CC"/>
                </a:solidFill>
                <a:latin typeface="Ariac" pitchFamily="34" charset="0"/>
                <a:cs typeface="Arial" charset="0"/>
              </a:rPr>
              <a:t>a = 14,  b = − 5, c = −1.         </a:t>
            </a:r>
            <a:r>
              <a:rPr lang="ru-RU" sz="2800">
                <a:solidFill>
                  <a:srgbClr val="0033CC"/>
                </a:solidFill>
                <a:latin typeface="Ariac" pitchFamily="34" charset="0"/>
                <a:cs typeface="Arial" charset="0"/>
              </a:rPr>
              <a:t>  </a:t>
            </a:r>
            <a:r>
              <a:rPr lang="en-US" sz="2800">
                <a:solidFill>
                  <a:srgbClr val="0033CC"/>
                </a:solidFill>
                <a:latin typeface="Ariac" pitchFamily="34" charset="0"/>
                <a:cs typeface="Arial" charset="0"/>
              </a:rPr>
              <a:t>a = 16, b = − 8, c = 1.</a:t>
            </a:r>
          </a:p>
          <a:p>
            <a:pPr>
              <a:buFontTx/>
              <a:buNone/>
            </a:pPr>
            <a:r>
              <a:rPr lang="ru-RU" sz="2800">
                <a:latin typeface="Ariac" pitchFamily="34" charset="0"/>
                <a:cs typeface="Arial" charset="0"/>
              </a:rPr>
              <a:t>б) </a:t>
            </a:r>
            <a:r>
              <a:rPr lang="ru-RU" sz="2800">
                <a:cs typeface="Arial" charset="0"/>
              </a:rPr>
              <a:t>1 − 18у + 81у</a:t>
            </a:r>
            <a:r>
              <a:rPr lang="en-US" sz="2800">
                <a:cs typeface="Arial" charset="0"/>
              </a:rPr>
              <a:t>²</a:t>
            </a:r>
            <a:r>
              <a:rPr lang="ru-RU" sz="2800">
                <a:cs typeface="Arial" charset="0"/>
              </a:rPr>
              <a:t> = 0                б)</a:t>
            </a:r>
            <a:r>
              <a:rPr lang="ru-RU" sz="2800"/>
              <a:t>18 + 3</a:t>
            </a:r>
            <a:r>
              <a:rPr lang="ru-RU" sz="2800" i="1"/>
              <a:t>у</a:t>
            </a:r>
            <a:r>
              <a:rPr lang="en-US" sz="2800"/>
              <a:t>² – </a:t>
            </a:r>
            <a:r>
              <a:rPr lang="ru-RU" sz="2800" i="1"/>
              <a:t>у</a:t>
            </a:r>
            <a:r>
              <a:rPr lang="en-US" sz="2800"/>
              <a:t> = 0</a:t>
            </a:r>
            <a:endParaRPr lang="ru-RU" sz="2800"/>
          </a:p>
          <a:p>
            <a:pPr>
              <a:buFontTx/>
              <a:buNone/>
            </a:pPr>
            <a:r>
              <a:rPr lang="ru-RU" sz="2800"/>
              <a:t>   </a:t>
            </a:r>
            <a:r>
              <a:rPr lang="ru-RU" sz="2800">
                <a:solidFill>
                  <a:srgbClr val="0033CC"/>
                </a:solidFill>
                <a:latin typeface="Ariac" pitchFamily="34" charset="0"/>
              </a:rPr>
              <a:t>а = 81, </a:t>
            </a:r>
            <a:r>
              <a:rPr lang="en-US" sz="2800">
                <a:solidFill>
                  <a:srgbClr val="0033CC"/>
                </a:solidFill>
                <a:latin typeface="Ariac" pitchFamily="34" charset="0"/>
              </a:rPr>
              <a:t>b = − 18, c = 1.           a = 3, b = − 1, c = 18.</a:t>
            </a:r>
            <a:endParaRPr lang="ru-RU" sz="2800">
              <a:solidFill>
                <a:srgbClr val="0033CC"/>
              </a:solidFill>
              <a:latin typeface="Ariac" pitchFamily="34" charset="0"/>
            </a:endParaRPr>
          </a:p>
          <a:p>
            <a:pPr>
              <a:buFontTx/>
              <a:buNone/>
            </a:pPr>
            <a:r>
              <a:rPr lang="ru-RU" sz="2800"/>
              <a:t>Чтобы  не  делать  ошибок,  лучше  переписать  последние  уравнения  в  виде:</a:t>
            </a:r>
          </a:p>
          <a:p>
            <a:pPr>
              <a:buFontTx/>
              <a:buNone/>
            </a:pPr>
            <a:r>
              <a:rPr lang="ru-RU" sz="2800"/>
              <a:t>    81у</a:t>
            </a:r>
            <a:r>
              <a:rPr lang="en-US" sz="2800">
                <a:cs typeface="Arial" charset="0"/>
              </a:rPr>
              <a:t>²</a:t>
            </a:r>
            <a:r>
              <a:rPr lang="ru-RU" sz="2800">
                <a:cs typeface="Arial" charset="0"/>
              </a:rPr>
              <a:t> −18у + 1 = 0                3у</a:t>
            </a:r>
            <a:r>
              <a:rPr lang="en-US" sz="2800">
                <a:cs typeface="Arial" charset="0"/>
              </a:rPr>
              <a:t>²</a:t>
            </a:r>
            <a:r>
              <a:rPr lang="ru-RU" sz="2800">
                <a:cs typeface="Arial" charset="0"/>
              </a:rPr>
              <a:t> − у + 18 = 0.</a:t>
            </a:r>
          </a:p>
        </p:txBody>
      </p:sp>
      <p:sp>
        <p:nvSpPr>
          <p:cNvPr id="512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051050" y="6381750"/>
            <a:ext cx="431800" cy="288925"/>
          </a:xfrm>
          <a:prstGeom prst="actionButtonForwardNext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6381750"/>
            <a:ext cx="431800" cy="287338"/>
          </a:xfrm>
          <a:prstGeom prst="actionButtonBackPrevious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7088" y="6381750"/>
            <a:ext cx="431800" cy="287338"/>
          </a:xfrm>
          <a:prstGeom prst="actionButtonBackPrevious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400">
                <a:solidFill>
                  <a:srgbClr val="0033CC"/>
                </a:solidFill>
              </a:rPr>
              <a:t>Дискриминант.  Число  корней  квадратного  уравнения.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а) 2х</a:t>
            </a:r>
            <a:r>
              <a:rPr lang="en-US" sz="2000">
                <a:cs typeface="Arial" charset="0"/>
              </a:rPr>
              <a:t>²</a:t>
            </a:r>
            <a:r>
              <a:rPr lang="ru-RU" sz="2000">
                <a:cs typeface="Arial" charset="0"/>
              </a:rPr>
              <a:t> + 3х + 1 = 0                                       а) 9х</a:t>
            </a:r>
            <a:r>
              <a:rPr lang="en-US" sz="2000">
                <a:cs typeface="Arial" charset="0"/>
              </a:rPr>
              <a:t>²</a:t>
            </a:r>
            <a:r>
              <a:rPr lang="ru-RU" sz="2000">
                <a:cs typeface="Arial" charset="0"/>
              </a:rPr>
              <a:t> + 6х + 1 = 0</a:t>
            </a:r>
            <a:endParaRPr lang="en-US" sz="2000">
              <a:cs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37433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 = b</a:t>
            </a:r>
            <a:r>
              <a:rPr lang="en-US">
                <a:cs typeface="Arial" charset="0"/>
              </a:rPr>
              <a:t>² − 4ac</a:t>
            </a:r>
          </a:p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D = 3² − 4∙2∙1 = 9 − 8 = 1.</a:t>
            </a:r>
          </a:p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D = 1,  D &gt; 0,  </a:t>
            </a:r>
            <a:r>
              <a:rPr lang="ru-RU">
                <a:cs typeface="Arial" charset="0"/>
              </a:rPr>
              <a:t>уравнение  имеет  два  корня.</a:t>
            </a:r>
            <a:endParaRPr lang="en-US">
              <a:cs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651500" y="2205038"/>
            <a:ext cx="324008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 = b² − 4ac</a:t>
            </a:r>
          </a:p>
          <a:p>
            <a:pPr>
              <a:spcBef>
                <a:spcPct val="50000"/>
              </a:spcBef>
            </a:pPr>
            <a:r>
              <a:rPr lang="en-US"/>
              <a:t>D = 6</a:t>
            </a:r>
            <a:r>
              <a:rPr lang="en-US">
                <a:cs typeface="Arial" charset="0"/>
              </a:rPr>
              <a:t>² − 4∙9∙1 = 36 − 36 = 0.</a:t>
            </a:r>
          </a:p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D = 0, </a:t>
            </a:r>
            <a:r>
              <a:rPr lang="ru-RU">
                <a:cs typeface="Arial" charset="0"/>
              </a:rPr>
              <a:t>уравнение  имеет  один  корень.</a:t>
            </a:r>
            <a:endParaRPr lang="en-US"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84213" y="386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б) 2х</a:t>
            </a:r>
            <a:r>
              <a:rPr lang="en-US" sz="2000">
                <a:cs typeface="Arial" charset="0"/>
              </a:rPr>
              <a:t>²</a:t>
            </a:r>
            <a:r>
              <a:rPr lang="ru-RU" sz="2000">
                <a:cs typeface="Arial" charset="0"/>
              </a:rPr>
              <a:t> + х + 2 = 0                                      </a:t>
            </a:r>
            <a:r>
              <a:rPr lang="en-US" sz="2000">
                <a:cs typeface="Arial" charset="0"/>
              </a:rPr>
              <a:t>  </a:t>
            </a:r>
            <a:r>
              <a:rPr lang="ru-RU" sz="2000">
                <a:cs typeface="Arial" charset="0"/>
              </a:rPr>
              <a:t>б) х</a:t>
            </a:r>
            <a:r>
              <a:rPr lang="en-US" sz="2000">
                <a:cs typeface="Arial" charset="0"/>
              </a:rPr>
              <a:t>²</a:t>
            </a:r>
            <a:r>
              <a:rPr lang="ru-RU" sz="2000">
                <a:cs typeface="Arial" charset="0"/>
              </a:rPr>
              <a:t> + 5х − 6 = 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4213" y="4724400"/>
            <a:ext cx="3476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 = b² − 4ac</a:t>
            </a:r>
            <a:endParaRPr lang="ru-RU"/>
          </a:p>
          <a:p>
            <a:r>
              <a:rPr lang="en-US"/>
              <a:t>D = 1</a:t>
            </a:r>
            <a:r>
              <a:rPr lang="en-US">
                <a:cs typeface="Arial" charset="0"/>
              </a:rPr>
              <a:t>² − 4∙2∙2 = 1 − 16 = −15.</a:t>
            </a:r>
          </a:p>
          <a:p>
            <a:r>
              <a:rPr lang="en-US">
                <a:cs typeface="Arial" charset="0"/>
              </a:rPr>
              <a:t>D = −15,  D &lt; 0, </a:t>
            </a:r>
            <a:r>
              <a:rPr lang="ru-RU">
                <a:cs typeface="Arial" charset="0"/>
              </a:rPr>
              <a:t> уравнение  не  имеет  корней.</a:t>
            </a:r>
            <a:endParaRPr lang="en-US">
              <a:cs typeface="Arial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435600" y="4724400"/>
            <a:ext cx="3527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 = b² − 4ac</a:t>
            </a:r>
            <a:endParaRPr lang="ru-RU"/>
          </a:p>
          <a:p>
            <a:r>
              <a:rPr lang="en-US"/>
              <a:t>D = 5</a:t>
            </a:r>
            <a:r>
              <a:rPr lang="en-US">
                <a:cs typeface="Arial" charset="0"/>
              </a:rPr>
              <a:t>² − 4∙1∙(−6) = 25 +24 = 49.</a:t>
            </a:r>
          </a:p>
          <a:p>
            <a:r>
              <a:rPr lang="en-US">
                <a:cs typeface="Arial" charset="0"/>
              </a:rPr>
              <a:t>D = 49,  D &gt; 0,  </a:t>
            </a:r>
            <a:r>
              <a:rPr lang="ru-RU">
                <a:cs typeface="Arial" charset="0"/>
              </a:rPr>
              <a:t>уравнение  имеет  два  корня.</a:t>
            </a:r>
            <a:endParaRPr lang="en-US">
              <a:cs typeface="Arial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55650" y="1916113"/>
            <a:ext cx="209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 = 2,  </a:t>
            </a:r>
            <a:r>
              <a:rPr lang="en-US"/>
              <a:t>b = 3, c = 1.</a:t>
            </a:r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80063" y="1916113"/>
            <a:ext cx="209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9,  b =6,  c = 1.</a:t>
            </a:r>
            <a:endParaRPr lang="ru-RU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11188" y="4581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4213" y="4365625"/>
            <a:ext cx="211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= 2, b = 1, c = 2</a:t>
            </a:r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435600" y="43656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= 1, b = 5, c = </a:t>
            </a:r>
            <a:r>
              <a:rPr lang="en-US">
                <a:cs typeface="Arial" charset="0"/>
              </a:rPr>
              <a:t>− 6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9750" y="9080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Найдите  дискриминант  уравнения  и  определите  число  его  корней.</a:t>
            </a:r>
          </a:p>
        </p:txBody>
      </p:sp>
      <p:sp>
        <p:nvSpPr>
          <p:cNvPr id="9299" name="AutoShape 8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7088" y="6381750"/>
            <a:ext cx="360362" cy="215900"/>
          </a:xfrm>
          <a:prstGeom prst="actionButtonBackPrevious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00" name="AutoShape 8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92275" y="6381750"/>
            <a:ext cx="288925" cy="215900"/>
          </a:xfrm>
          <a:prstGeom prst="actionButtonForwardNext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4" grpId="0"/>
      <p:bldP spid="9225" grpId="0"/>
      <p:bldP spid="9226" grpId="0"/>
      <p:bldP spid="9227" grpId="0"/>
      <p:bldP spid="9229" grpId="0"/>
      <p:bldP spid="9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859712" cy="633413"/>
          </a:xfrm>
        </p:spPr>
        <p:txBody>
          <a:bodyPr/>
          <a:lstStyle/>
          <a:p>
            <a:r>
              <a:rPr lang="ru-RU" sz="2800">
                <a:solidFill>
                  <a:srgbClr val="0033CC"/>
                </a:solidFill>
              </a:rPr>
              <a:t>Решить  уравнение:  2у</a:t>
            </a:r>
            <a:r>
              <a:rPr lang="en-US" sz="2800">
                <a:solidFill>
                  <a:srgbClr val="0033CC"/>
                </a:solidFill>
                <a:cs typeface="Arial" charset="0"/>
              </a:rPr>
              <a:t>²</a:t>
            </a:r>
            <a:r>
              <a:rPr lang="ru-RU" sz="2800">
                <a:solidFill>
                  <a:srgbClr val="0033CC"/>
                </a:solidFill>
                <a:cs typeface="Arial" charset="0"/>
              </a:rPr>
              <a:t> – 9у + 10 =  0.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73688"/>
            <a:ext cx="4038600" cy="7524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</a:t>
            </a: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981075"/>
          <a:ext cx="3240087" cy="444500"/>
        </p:xfrm>
        <a:graphic>
          <a:graphicData uri="http://schemas.openxmlformats.org/presentationml/2006/ole">
            <p:oleObj spid="_x0000_s10260" name="Equation" r:id="rId3" imgW="1612800" imgH="228600" progId="Equation.DSMT4">
              <p:embed/>
            </p:oleObj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39750" y="39338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graphicFrame>
        <p:nvGraphicFramePr>
          <p:cNvPr id="10268" name="Object 28"/>
          <p:cNvGraphicFramePr>
            <a:graphicFrameLocks noChangeAspect="1"/>
          </p:cNvGraphicFramePr>
          <p:nvPr>
            <p:ph sz="quarter" idx="3"/>
          </p:nvPr>
        </p:nvGraphicFramePr>
        <p:xfrm>
          <a:off x="827088" y="1484313"/>
          <a:ext cx="3209925" cy="576262"/>
        </p:xfrm>
        <a:graphic>
          <a:graphicData uri="http://schemas.openxmlformats.org/presentationml/2006/ole">
            <p:oleObj spid="_x0000_s10268" name="Equation" r:id="rId4" imgW="1130040" imgH="266400" progId="Equation.DSMT4">
              <p:embed/>
            </p:oleObj>
          </a:graphicData>
        </a:graphic>
      </p:graphicFrame>
      <p:graphicFrame>
        <p:nvGraphicFramePr>
          <p:cNvPr id="10270" name="Object 30"/>
          <p:cNvGraphicFramePr>
            <a:graphicFrameLocks noChangeAspect="1"/>
          </p:cNvGraphicFramePr>
          <p:nvPr/>
        </p:nvGraphicFramePr>
        <p:xfrm>
          <a:off x="900113" y="2060575"/>
          <a:ext cx="4627562" cy="576263"/>
        </p:xfrm>
        <a:graphic>
          <a:graphicData uri="http://schemas.openxmlformats.org/presentationml/2006/ole">
            <p:oleObj spid="_x0000_s10270" name="Equation" r:id="rId5" imgW="2641320" imgH="266400" progId="Equation.DSMT4">
              <p:embed/>
            </p:oleObj>
          </a:graphicData>
        </a:graphic>
      </p:graphicFrame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900113" y="2636838"/>
          <a:ext cx="5832475" cy="422275"/>
        </p:xfrm>
        <a:graphic>
          <a:graphicData uri="http://schemas.openxmlformats.org/presentationml/2006/ole">
            <p:oleObj spid="_x0000_s10271" name="Equation" r:id="rId6" imgW="3657600" imgH="279360" progId="Equation.DSMT4">
              <p:embed/>
            </p:oleObj>
          </a:graphicData>
        </a:graphic>
      </p:graphicFrame>
      <p:graphicFrame>
        <p:nvGraphicFramePr>
          <p:cNvPr id="10273" name="Object 33"/>
          <p:cNvGraphicFramePr>
            <a:graphicFrameLocks noChangeAspect="1"/>
          </p:cNvGraphicFramePr>
          <p:nvPr/>
        </p:nvGraphicFramePr>
        <p:xfrm>
          <a:off x="3446463" y="5267325"/>
          <a:ext cx="139700" cy="228600"/>
        </p:xfrm>
        <a:graphic>
          <a:graphicData uri="http://schemas.openxmlformats.org/presentationml/2006/ole">
            <p:oleObj spid="_x0000_s10273" name="Equation" r:id="rId7" imgW="139680" imgH="228600" progId="Equation.DSMT4">
              <p:embed/>
            </p:oleObj>
          </a:graphicData>
        </a:graphic>
      </p:graphicFrame>
      <p:graphicFrame>
        <p:nvGraphicFramePr>
          <p:cNvPr id="10274" name="Rectangle 34"/>
          <p:cNvGraphicFramePr>
            <a:graphicFrameLocks/>
          </p:cNvGraphicFramePr>
          <p:nvPr/>
        </p:nvGraphicFramePr>
        <p:xfrm>
          <a:off x="4427538" y="1397000"/>
          <a:ext cx="3192462" cy="3544888"/>
        </p:xfrm>
        <a:graphic>
          <a:graphicData uri="http://schemas.openxmlformats.org/presentationml/2006/ole">
            <p:oleObj spid="_x0000_s10274" name="Equation" r:id="rId8" imgW="0" imgH="0" progId="Equation.DSMT4">
              <p:embed/>
            </p:oleObj>
          </a:graphicData>
        </a:graphic>
      </p:graphicFrame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971550" y="3141663"/>
          <a:ext cx="2520950" cy="503237"/>
        </p:xfrm>
        <a:graphic>
          <a:graphicData uri="http://schemas.openxmlformats.org/presentationml/2006/ole">
            <p:oleObj spid="_x0000_s10275" name="Equation" r:id="rId9" imgW="1460160" imgH="342720" progId="Equation.DSMT4">
              <p:embed/>
            </p:oleObj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971550" y="3573463"/>
          <a:ext cx="3744913" cy="935037"/>
        </p:xfrm>
        <a:graphic>
          <a:graphicData uri="http://schemas.openxmlformats.org/presentationml/2006/ole">
            <p:oleObj spid="_x0000_s10277" name="Equation" r:id="rId10" imgW="2895480" imgH="672840" progId="Equation.DSMT4">
              <p:embed/>
            </p:oleObj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900113" y="4508500"/>
          <a:ext cx="5400675" cy="936625"/>
        </p:xfrm>
        <a:graphic>
          <a:graphicData uri="http://schemas.openxmlformats.org/presentationml/2006/ole">
            <p:oleObj spid="_x0000_s10280" name="Equation" r:id="rId11" imgW="4051080" imgH="622080" progId="Equation.DSMT4">
              <p:embed/>
            </p:oleObj>
          </a:graphicData>
        </a:graphic>
      </p:graphicFrame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987425" y="58674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1403350" y="5589588"/>
            <a:ext cx="560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Ответ:  2,5;  2.</a:t>
            </a:r>
          </a:p>
        </p:txBody>
      </p:sp>
      <p:sp>
        <p:nvSpPr>
          <p:cNvPr id="10284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7088" y="6381750"/>
            <a:ext cx="431800" cy="287338"/>
          </a:xfrm>
          <a:prstGeom prst="actionButtonBackPrevious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051050" y="6381750"/>
            <a:ext cx="431800" cy="288925"/>
          </a:xfrm>
          <a:prstGeom prst="actionButtonForwardNext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79200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33CC"/>
                </a:solidFill>
              </a:rPr>
              <a:t>       Вариант 1                                                                    Вариант 2</a:t>
            </a:r>
          </a:p>
          <a:p>
            <a:endParaRPr lang="ru-RU" b="1">
              <a:solidFill>
                <a:srgbClr val="0033CC"/>
              </a:solidFill>
            </a:endParaRPr>
          </a:p>
          <a:p>
            <a:r>
              <a:rPr lang="ru-RU" b="1">
                <a:solidFill>
                  <a:srgbClr val="0033CC"/>
                </a:solidFill>
              </a:rPr>
              <a:t>  у</a:t>
            </a:r>
            <a:r>
              <a:rPr lang="en-US" b="1">
                <a:solidFill>
                  <a:srgbClr val="0033CC"/>
                </a:solidFill>
                <a:cs typeface="Arial" charset="0"/>
              </a:rPr>
              <a:t>²</a:t>
            </a:r>
            <a:r>
              <a:rPr lang="ru-RU" b="1">
                <a:solidFill>
                  <a:srgbClr val="0033CC"/>
                </a:solidFill>
                <a:cs typeface="Arial" charset="0"/>
              </a:rPr>
              <a:t> – 11у – 152 = 0                                                      2р</a:t>
            </a:r>
            <a:r>
              <a:rPr lang="en-US" b="1">
                <a:solidFill>
                  <a:srgbClr val="0033CC"/>
                </a:solidFill>
                <a:cs typeface="Arial" charset="0"/>
              </a:rPr>
              <a:t>²</a:t>
            </a:r>
            <a:r>
              <a:rPr lang="ru-RU" b="1">
                <a:solidFill>
                  <a:srgbClr val="0033CC"/>
                </a:solidFill>
                <a:cs typeface="Arial" charset="0"/>
              </a:rPr>
              <a:t>  + 7р – 30 = 0</a:t>
            </a:r>
            <a:endParaRPr lang="en-US" b="1">
              <a:solidFill>
                <a:srgbClr val="0033CC"/>
              </a:solidFill>
              <a:cs typeface="Arial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95300" y="1484313"/>
          <a:ext cx="8648700" cy="4117975"/>
        </p:xfrm>
        <a:graphic>
          <a:graphicData uri="http://schemas.openxmlformats.org/presentationml/2006/ole">
            <p:oleObj spid="_x0000_s18439" name="Equation" r:id="rId3" imgW="8648640" imgH="3771720" progId="Equation.DSMT4">
              <p:embed/>
            </p:oleObj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19113" y="5897563"/>
            <a:ext cx="7869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33CC"/>
                </a:solidFill>
              </a:rPr>
              <a:t>Ответ:  19;  </a:t>
            </a:r>
            <a:r>
              <a:rPr lang="ru-RU" b="1">
                <a:solidFill>
                  <a:srgbClr val="0033CC"/>
                </a:solidFill>
                <a:cs typeface="Arial" charset="0"/>
              </a:rPr>
              <a:t>– 8.                                                          Ответ:  2,5;  – 6.</a:t>
            </a:r>
          </a:p>
        </p:txBody>
      </p:sp>
      <p:sp>
        <p:nvSpPr>
          <p:cNvPr id="1844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7088" y="6381750"/>
            <a:ext cx="431800" cy="287338"/>
          </a:xfrm>
          <a:prstGeom prst="actionButtonBackPrevious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431800" cy="360363"/>
          </a:xfrm>
          <a:prstGeom prst="actionButtonHome">
            <a:avLst/>
          </a:prstGeom>
          <a:solidFill>
            <a:srgbClr val="FECC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520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Comic Sans MS</vt:lpstr>
      <vt:lpstr>Times New Roman</vt:lpstr>
      <vt:lpstr>Ariac</vt:lpstr>
      <vt:lpstr>Оформление по умолчанию</vt:lpstr>
      <vt:lpstr>Пастель</vt:lpstr>
      <vt:lpstr>MathType 5.0 Equation</vt:lpstr>
      <vt:lpstr>Решение  квадратных  уравнений.</vt:lpstr>
      <vt:lpstr>Слайд 2</vt:lpstr>
      <vt:lpstr>Коэффициенты  уравнения.</vt:lpstr>
      <vt:lpstr>Дискриминант.  Число  корней  квадратного  уравнения.</vt:lpstr>
      <vt:lpstr>Решить  уравнение:  2у² – 9у + 10 =  0.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квадратных  уравнений.</dc:title>
  <dc:creator>1</dc:creator>
  <cp:lastModifiedBy>re</cp:lastModifiedBy>
  <cp:revision>25</cp:revision>
  <dcterms:created xsi:type="dcterms:W3CDTF">2008-01-26T15:56:18Z</dcterms:created>
  <dcterms:modified xsi:type="dcterms:W3CDTF">2014-04-03T19:42:42Z</dcterms:modified>
</cp:coreProperties>
</file>