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48"/>
  </p:notesMasterIdLst>
  <p:sldIdLst>
    <p:sldId id="256" r:id="rId2"/>
    <p:sldId id="262" r:id="rId3"/>
    <p:sldId id="257" r:id="rId4"/>
    <p:sldId id="258" r:id="rId5"/>
    <p:sldId id="259" r:id="rId6"/>
    <p:sldId id="261" r:id="rId7"/>
    <p:sldId id="260" r:id="rId8"/>
    <p:sldId id="300" r:id="rId9"/>
    <p:sldId id="278" r:id="rId10"/>
    <p:sldId id="301" r:id="rId11"/>
    <p:sldId id="263" r:id="rId12"/>
    <p:sldId id="264" r:id="rId13"/>
    <p:sldId id="265" r:id="rId14"/>
    <p:sldId id="279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9" r:id="rId32"/>
    <p:sldId id="266" r:id="rId33"/>
    <p:sldId id="303" r:id="rId34"/>
    <p:sldId id="268" r:id="rId35"/>
    <p:sldId id="302" r:id="rId36"/>
    <p:sldId id="269" r:id="rId37"/>
    <p:sldId id="271" r:id="rId38"/>
    <p:sldId id="272" r:id="rId39"/>
    <p:sldId id="273" r:id="rId40"/>
    <p:sldId id="274" r:id="rId41"/>
    <p:sldId id="275" r:id="rId42"/>
    <p:sldId id="304" r:id="rId43"/>
    <p:sldId id="305" r:id="rId44"/>
    <p:sldId id="277" r:id="rId45"/>
    <p:sldId id="298" r:id="rId46"/>
    <p:sldId id="281" r:id="rId4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FF00"/>
    <a:srgbClr val="00CC00"/>
    <a:srgbClr val="FF3300"/>
    <a:srgbClr val="000000"/>
    <a:srgbClr val="FF0000"/>
    <a:srgbClr val="FF9900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53" autoAdjust="0"/>
  </p:normalViewPr>
  <p:slideViewPr>
    <p:cSldViewPr>
      <p:cViewPr>
        <p:scale>
          <a:sx n="75" d="100"/>
          <a:sy n="75" d="100"/>
        </p:scale>
        <p:origin x="-216" y="576"/>
      </p:cViewPr>
      <p:guideLst>
        <p:guide orient="horz" pos="2160"/>
        <p:guide pos="4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6042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3DCC3EF-444C-47CA-9E85-8304775BA18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E8C498-202A-4652-9633-60488A2D87C3}" type="slidenum">
              <a:rPr lang="ru-RU"/>
              <a:pPr/>
              <a:t>29</a:t>
            </a:fld>
            <a:endParaRPr lang="ru-RU"/>
          </a:p>
        </p:txBody>
      </p:sp>
      <p:sp>
        <p:nvSpPr>
          <p:cNvPr id="614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331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1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1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1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1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2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3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5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335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335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335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35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356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357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358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A8CC373-1A01-4310-98ED-F250AC7C29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6F846-9D89-4208-9D26-77911D2F2E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AA28B-5185-4AB9-B580-AB2EC990D6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6A061E-B86B-4874-B361-B454F56D8E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16DAF0-5868-49AE-92F3-1BF7AFC801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FAEE8A-4B42-4D11-9FED-2FB86E1601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93607-0152-425E-9144-B63A42ACA5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EBA95-A0CE-463C-8C74-10065A5416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91CAA-1D1C-457A-9965-A42047009E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3DC49-1B70-4C5B-907D-E3653F46A3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AAAC84-6ABA-431D-8779-D57FE07079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229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29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31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327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232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2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233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3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33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233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233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D78E085-FAF9-4C36-9EAE-58E619446A09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http://tmn.fio.ru/works/26x/304/images/arxit3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hyperlink" Target="http://www.jewukr.org/center/purim/megil4.gi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http://mail.spb.fio.ru/archive/group14/c4wu5/picture/ster.gif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DOCUME~1\class\LOCALS~1\Temp\&#1084;&#1085;&#1086;&#1075;&#1086;&#1075;&#1088;&#1072;&#1085;&#1085;&#1080;&#1082;&#1080;\www.nips.riss-telecom.ru\poly\uniform\convex\archimedean\vrml\truncated_cuboctahedron.wrl" TargetMode="Externa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gi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http://mail.spb.fio.ru/archive/group14/c4wu5/picture/ster.gif" TargetMode="External"/><Relationship Id="rId11" Type="http://schemas.openxmlformats.org/officeDocument/2006/relationships/image" Target="../media/image22.jpeg"/><Relationship Id="rId5" Type="http://schemas.openxmlformats.org/officeDocument/2006/relationships/image" Target="../media/image17.png"/><Relationship Id="rId10" Type="http://schemas.openxmlformats.org/officeDocument/2006/relationships/image" Target="../media/image21.jpeg"/><Relationship Id="rId4" Type="http://schemas.openxmlformats.org/officeDocument/2006/relationships/image" Target="../media/image16.jpe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BD05091_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33725" y="1844675"/>
            <a:ext cx="28765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1979613" y="4365625"/>
            <a:ext cx="5689600" cy="115252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ГЕОМЕТРИЮ</a:t>
            </a: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2266950" y="1196975"/>
            <a:ext cx="4826000" cy="792163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ИЗУЧАЕМ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WordArt 4"/>
          <p:cNvSpPr>
            <a:spLocks noChangeArrowheads="1" noChangeShapeType="1" noTextEdit="1"/>
          </p:cNvSpPr>
          <p:nvPr/>
        </p:nvSpPr>
        <p:spPr bwMode="auto">
          <a:xfrm>
            <a:off x="347663" y="260350"/>
            <a:ext cx="671512" cy="5238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И.Д.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60" name="WordArt 56"/>
          <p:cNvSpPr>
            <a:spLocks noChangeArrowheads="1" noChangeShapeType="1" noTextEdit="1"/>
          </p:cNvSpPr>
          <p:nvPr/>
        </p:nvSpPr>
        <p:spPr bwMode="auto">
          <a:xfrm>
            <a:off x="1116013" y="620713"/>
            <a:ext cx="6769100" cy="1270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Каждой руке - своё дело</a:t>
            </a:r>
          </a:p>
        </p:txBody>
      </p:sp>
      <p:sp>
        <p:nvSpPr>
          <p:cNvPr id="21562" name="Text Box 58"/>
          <p:cNvSpPr txBox="1">
            <a:spLocks noChangeArrowheads="1"/>
          </p:cNvSpPr>
          <p:nvPr/>
        </p:nvSpPr>
        <p:spPr bwMode="auto">
          <a:xfrm>
            <a:off x="650875" y="2276475"/>
            <a:ext cx="7840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/>
              <a:t>Правой рукой нарисовать прямоугольник, а левой - треугольник.</a:t>
            </a:r>
          </a:p>
        </p:txBody>
      </p:sp>
      <p:grpSp>
        <p:nvGrpSpPr>
          <p:cNvPr id="21572" name="Group 68"/>
          <p:cNvGrpSpPr>
            <a:grpSpLocks/>
          </p:cNvGrpSpPr>
          <p:nvPr/>
        </p:nvGrpSpPr>
        <p:grpSpPr bwMode="auto">
          <a:xfrm>
            <a:off x="2339975" y="3068638"/>
            <a:ext cx="4327525" cy="2374900"/>
            <a:chOff x="1474" y="1933"/>
            <a:chExt cx="2726" cy="1496"/>
          </a:xfrm>
        </p:grpSpPr>
        <p:grpSp>
          <p:nvGrpSpPr>
            <p:cNvPr id="21568" name="Group 64"/>
            <p:cNvGrpSpPr>
              <a:grpSpLocks/>
            </p:cNvGrpSpPr>
            <p:nvPr/>
          </p:nvGrpSpPr>
          <p:grpSpPr bwMode="auto">
            <a:xfrm>
              <a:off x="1474" y="1933"/>
              <a:ext cx="698" cy="1496"/>
              <a:chOff x="1202" y="1933"/>
              <a:chExt cx="698" cy="1496"/>
            </a:xfrm>
          </p:grpSpPr>
          <p:pic>
            <p:nvPicPr>
              <p:cNvPr id="21565" name="Picture 61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1202" y="1933"/>
                <a:ext cx="698" cy="1496"/>
              </a:xfrm>
              <a:prstGeom prst="rect">
                <a:avLst/>
              </a:prstGeom>
              <a:noFill/>
            </p:spPr>
          </p:pic>
          <p:sp>
            <p:nvSpPr>
              <p:cNvPr id="21566" name="Rectangle 62"/>
              <p:cNvSpPr>
                <a:spLocks noChangeArrowheads="1"/>
              </p:cNvSpPr>
              <p:nvPr/>
            </p:nvSpPr>
            <p:spPr bwMode="auto">
              <a:xfrm>
                <a:off x="1383" y="2341"/>
                <a:ext cx="408" cy="635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1569" name="Group 65"/>
            <p:cNvGrpSpPr>
              <a:grpSpLocks/>
            </p:cNvGrpSpPr>
            <p:nvPr/>
          </p:nvGrpSpPr>
          <p:grpSpPr bwMode="auto">
            <a:xfrm>
              <a:off x="3515" y="1933"/>
              <a:ext cx="685" cy="1495"/>
              <a:chOff x="3787" y="1933"/>
              <a:chExt cx="685" cy="1495"/>
            </a:xfrm>
          </p:grpSpPr>
          <p:pic>
            <p:nvPicPr>
              <p:cNvPr id="21564" name="Picture 60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3787" y="1933"/>
                <a:ext cx="685" cy="1495"/>
              </a:xfrm>
              <a:prstGeom prst="rect">
                <a:avLst/>
              </a:prstGeom>
              <a:noFill/>
            </p:spPr>
          </p:pic>
          <p:sp>
            <p:nvSpPr>
              <p:cNvPr id="21567" name="AutoShape 63"/>
              <p:cNvSpPr>
                <a:spLocks noChangeArrowheads="1"/>
              </p:cNvSpPr>
              <p:nvPr/>
            </p:nvSpPr>
            <p:spPr bwMode="auto">
              <a:xfrm rot="10800000">
                <a:off x="3787" y="2341"/>
                <a:ext cx="635" cy="726"/>
              </a:xfrm>
              <a:prstGeom prst="triangle">
                <a:avLst>
                  <a:gd name="adj" fmla="val 500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21570" name="Picture 66" descr="аним_карандаш1"/>
            <p:cNvPicPr>
              <a:picLocks noChangeAspect="1" noChangeArrowheads="1" noCrop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669" y="2478"/>
              <a:ext cx="422" cy="42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60" grpId="0" animBg="1"/>
      <p:bldP spid="215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728663" y="620713"/>
            <a:ext cx="72072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4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Тема:</a:t>
            </a:r>
            <a:r>
              <a:rPr lang="en-US" sz="4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 </a:t>
            </a:r>
          </a:p>
          <a:p>
            <a:pPr algn="ctr"/>
            <a:r>
              <a:rPr lang="en-US" sz="4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“</a:t>
            </a:r>
            <a:r>
              <a:rPr lang="ru-RU" sz="54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История возникновения  и</a:t>
            </a:r>
            <a:endParaRPr lang="en-US" sz="54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54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развития геометрии.</a:t>
            </a:r>
            <a:endParaRPr lang="en-US" sz="54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54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Точка. Прямая.</a:t>
            </a:r>
            <a:r>
              <a:rPr lang="en-US" sz="54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”</a:t>
            </a:r>
            <a:r>
              <a:rPr lang="ru-RU" sz="66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692150"/>
            <a:ext cx="1865312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62" name="AutoShape 10"/>
          <p:cNvSpPr>
            <a:spLocks noChangeArrowheads="1"/>
          </p:cNvSpPr>
          <p:nvPr/>
        </p:nvSpPr>
        <p:spPr bwMode="auto">
          <a:xfrm>
            <a:off x="1331913" y="188913"/>
            <a:ext cx="4319587" cy="863600"/>
          </a:xfrm>
          <a:prstGeom prst="cloudCallout">
            <a:avLst>
              <a:gd name="adj1" fmla="val -37208"/>
              <a:gd name="adj2" fmla="val 15183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000" b="1" i="1">
                <a:solidFill>
                  <a:srgbClr val="FFFF00"/>
                </a:solidFill>
              </a:rPr>
              <a:t>1. Что означает слово геометрия?</a:t>
            </a:r>
          </a:p>
        </p:txBody>
      </p:sp>
      <p:sp>
        <p:nvSpPr>
          <p:cNvPr id="23563" name="AutoShape 11"/>
          <p:cNvSpPr>
            <a:spLocks noChangeArrowheads="1"/>
          </p:cNvSpPr>
          <p:nvPr/>
        </p:nvSpPr>
        <p:spPr bwMode="auto">
          <a:xfrm>
            <a:off x="4284663" y="1052513"/>
            <a:ext cx="3673475" cy="1295400"/>
          </a:xfrm>
          <a:prstGeom prst="cloudCallout">
            <a:avLst>
              <a:gd name="adj1" fmla="val -100218"/>
              <a:gd name="adj2" fmla="val 4264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000" b="1" i="1">
                <a:solidFill>
                  <a:srgbClr val="FFFF00"/>
                </a:solidFill>
              </a:rPr>
              <a:t>2. Когда, как зародилась геометрия?</a:t>
            </a:r>
          </a:p>
        </p:txBody>
      </p:sp>
      <p:sp>
        <p:nvSpPr>
          <p:cNvPr id="23564" name="AutoShape 12"/>
          <p:cNvSpPr>
            <a:spLocks noChangeArrowheads="1"/>
          </p:cNvSpPr>
          <p:nvPr/>
        </p:nvSpPr>
        <p:spPr bwMode="auto">
          <a:xfrm>
            <a:off x="3779838" y="2825750"/>
            <a:ext cx="4862512" cy="1206500"/>
          </a:xfrm>
          <a:prstGeom prst="cloudCallout">
            <a:avLst>
              <a:gd name="adj1" fmla="val -80981"/>
              <a:gd name="adj2" fmla="val -7315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000" i="1">
                <a:solidFill>
                  <a:srgbClr val="FFFF00"/>
                </a:solidFill>
              </a:rPr>
              <a:t>3</a:t>
            </a:r>
            <a:r>
              <a:rPr lang="ru-RU" sz="2000" b="1" i="1">
                <a:solidFill>
                  <a:srgbClr val="FFFF00"/>
                </a:solidFill>
              </a:rPr>
              <a:t>. Кого можно считать основоположником геометрии?</a:t>
            </a:r>
          </a:p>
        </p:txBody>
      </p:sp>
      <p:sp>
        <p:nvSpPr>
          <p:cNvPr id="23565" name="AutoShape 13"/>
          <p:cNvSpPr>
            <a:spLocks noChangeArrowheads="1"/>
          </p:cNvSpPr>
          <p:nvPr/>
        </p:nvSpPr>
        <p:spPr bwMode="auto">
          <a:xfrm>
            <a:off x="179388" y="4221163"/>
            <a:ext cx="3744912" cy="865187"/>
          </a:xfrm>
          <a:prstGeom prst="cloudCallout">
            <a:avLst>
              <a:gd name="adj1" fmla="val -11042"/>
              <a:gd name="adj2" fmla="val -13385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000" b="1" i="1">
                <a:solidFill>
                  <a:srgbClr val="FFFF00"/>
                </a:solidFill>
              </a:rPr>
              <a:t>4. Что изучает геометрия?</a:t>
            </a:r>
          </a:p>
        </p:txBody>
      </p:sp>
      <p:sp>
        <p:nvSpPr>
          <p:cNvPr id="23566" name="AutoShape 14"/>
          <p:cNvSpPr>
            <a:spLocks noChangeArrowheads="1"/>
          </p:cNvSpPr>
          <p:nvPr/>
        </p:nvSpPr>
        <p:spPr bwMode="auto">
          <a:xfrm>
            <a:off x="4356100" y="4581525"/>
            <a:ext cx="3960813" cy="1008063"/>
          </a:xfrm>
          <a:prstGeom prst="cloudCallout">
            <a:avLst>
              <a:gd name="adj1" fmla="val -50000"/>
              <a:gd name="adj2" fmla="val -8306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000" b="1" i="1">
                <a:solidFill>
                  <a:srgbClr val="FFFF00"/>
                </a:solidFill>
              </a:rPr>
              <a:t>5. Что такое точка  и  прямая?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2" grpId="0" animBg="1"/>
      <p:bldP spid="23563" grpId="0" animBg="1"/>
      <p:bldP spid="23564" grpId="0" animBg="1"/>
      <p:bldP spid="23565" grpId="0" animBg="1"/>
      <p:bldP spid="2356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43" name="Group 7"/>
          <p:cNvGrpSpPr>
            <a:grpSpLocks/>
          </p:cNvGrpSpPr>
          <p:nvPr/>
        </p:nvGrpSpPr>
        <p:grpSpPr bwMode="auto">
          <a:xfrm>
            <a:off x="250825" y="260350"/>
            <a:ext cx="7685088" cy="2808288"/>
            <a:chOff x="158" y="164"/>
            <a:chExt cx="4841" cy="1769"/>
          </a:xfrm>
        </p:grpSpPr>
        <p:sp>
          <p:nvSpPr>
            <p:cNvPr id="39938" name="Rectangle 2"/>
            <p:cNvSpPr>
              <a:spLocks noChangeArrowheads="1"/>
            </p:cNvSpPr>
            <p:nvPr/>
          </p:nvSpPr>
          <p:spPr bwMode="auto">
            <a:xfrm>
              <a:off x="2699" y="1661"/>
              <a:ext cx="17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ru-RU" sz="2000" b="1" i="1">
                  <a:solidFill>
                    <a:srgbClr val="FF9900"/>
                  </a:solidFill>
                </a:rPr>
                <a:t>Вильгельм Лейбниц</a:t>
              </a:r>
              <a:r>
                <a:rPr lang="ru-RU" sz="2000" b="1"/>
                <a:t> </a:t>
              </a:r>
            </a:p>
          </p:txBody>
        </p:sp>
        <p:sp>
          <p:nvSpPr>
            <p:cNvPr id="39939" name="Text Box 3"/>
            <p:cNvSpPr txBox="1">
              <a:spLocks noChangeArrowheads="1"/>
            </p:cNvSpPr>
            <p:nvPr/>
          </p:nvSpPr>
          <p:spPr bwMode="auto">
            <a:xfrm>
              <a:off x="1746" y="436"/>
              <a:ext cx="3253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i="1">
                  <a:solidFill>
                    <a:srgbClr val="FF9900"/>
                  </a:solidFill>
                </a:rPr>
                <a:t>“</a:t>
              </a:r>
              <a:r>
                <a:rPr lang="ru-RU" sz="2800" b="1" i="1">
                  <a:solidFill>
                    <a:srgbClr val="FF9900"/>
                  </a:solidFill>
                </a:rPr>
                <a:t>Кто хочет ограничиться </a:t>
              </a:r>
            </a:p>
            <a:p>
              <a:r>
                <a:rPr lang="ru-RU" sz="2800" b="1" i="1">
                  <a:solidFill>
                    <a:srgbClr val="FF9900"/>
                  </a:solidFill>
                </a:rPr>
                <a:t>настоящим без, знания</a:t>
              </a:r>
            </a:p>
            <a:p>
              <a:r>
                <a:rPr lang="ru-RU" sz="2800" b="1" i="1">
                  <a:solidFill>
                    <a:srgbClr val="FF9900"/>
                  </a:solidFill>
                </a:rPr>
                <a:t> прошлого, тот никогда</a:t>
              </a:r>
            </a:p>
            <a:p>
              <a:r>
                <a:rPr lang="ru-RU" sz="2800" b="1" i="1">
                  <a:solidFill>
                    <a:srgbClr val="FF9900"/>
                  </a:solidFill>
                </a:rPr>
                <a:t> его не поймёт</a:t>
              </a:r>
              <a:r>
                <a:rPr lang="en-US" sz="2800" b="1" i="1">
                  <a:solidFill>
                    <a:srgbClr val="FF9900"/>
                  </a:solidFill>
                </a:rPr>
                <a:t>”</a:t>
              </a:r>
              <a:endParaRPr lang="ru-RU" sz="2800" b="1" i="1">
                <a:solidFill>
                  <a:srgbClr val="FF9900"/>
                </a:solidFill>
              </a:endParaRPr>
            </a:p>
          </p:txBody>
        </p:sp>
        <p:pic>
          <p:nvPicPr>
            <p:cNvPr id="39940" name="Picture 4" descr="220px-Gottfried_Wilhelm_von_Leibniz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58" y="164"/>
              <a:ext cx="1400" cy="176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древ карт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0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27088" y="2565400"/>
            <a:ext cx="7772400" cy="1470025"/>
          </a:xfrm>
        </p:spPr>
        <p:txBody>
          <a:bodyPr/>
          <a:lstStyle/>
          <a:p>
            <a:r>
              <a:rPr lang="ru-RU" sz="5400" i="1">
                <a:solidFill>
                  <a:schemeClr val="bg1"/>
                </a:solidFill>
              </a:rPr>
              <a:t>История</a:t>
            </a:r>
            <a:br>
              <a:rPr lang="ru-RU" sz="5400" i="1">
                <a:solidFill>
                  <a:schemeClr val="bg1"/>
                </a:solidFill>
              </a:rPr>
            </a:br>
            <a:r>
              <a:rPr lang="ru-RU" sz="5400" i="1">
                <a:solidFill>
                  <a:schemeClr val="bg1"/>
                </a:solidFill>
              </a:rPr>
              <a:t>возникновения </a:t>
            </a:r>
            <a:br>
              <a:rPr lang="ru-RU" sz="5400" i="1">
                <a:solidFill>
                  <a:schemeClr val="bg1"/>
                </a:solidFill>
              </a:rPr>
            </a:br>
            <a:r>
              <a:rPr lang="ru-RU" sz="5400" i="1">
                <a:solidFill>
                  <a:schemeClr val="bg1"/>
                </a:solidFill>
              </a:rPr>
              <a:t>ГЕОМЕТРИИ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0" y="0"/>
          <a:ext cx="9144000" cy="6854825"/>
        </p:xfrm>
        <a:graphic>
          <a:graphicData uri="http://schemas.openxmlformats.org/presentationml/2006/ole">
            <p:oleObj spid="_x0000_s46082" name="Точечный рисунок" r:id="rId3" imgW="6009524" imgH="4505954" progId="Paint.Picture">
              <p:embed/>
            </p:oleObj>
          </a:graphicData>
        </a:graphic>
      </p:graphicFrame>
      <p:sp>
        <p:nvSpPr>
          <p:cNvPr id="46083" name="Oval 3"/>
          <p:cNvSpPr>
            <a:spLocks noChangeArrowheads="1"/>
          </p:cNvSpPr>
          <p:nvPr/>
        </p:nvSpPr>
        <p:spPr bwMode="auto">
          <a:xfrm>
            <a:off x="5076825" y="2852738"/>
            <a:ext cx="574675" cy="576262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482725" y="1773238"/>
            <a:ext cx="65595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u="sng">
                <a:solidFill>
                  <a:srgbClr val="000066"/>
                </a:solidFill>
                <a:latin typeface="Times New Roman" pitchFamily="18" charset="0"/>
              </a:rPr>
              <a:t>Она зародилась в древнем Египте</a:t>
            </a:r>
            <a:r>
              <a:rPr lang="ru-RU" sz="3200" b="1" u="sng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46085" name="WordArt 5"/>
          <p:cNvSpPr>
            <a:spLocks noChangeArrowheads="1" noChangeShapeType="1" noTextEdit="1"/>
          </p:cNvSpPr>
          <p:nvPr/>
        </p:nvSpPr>
        <p:spPr bwMode="auto">
          <a:xfrm>
            <a:off x="395288" y="333375"/>
            <a:ext cx="8353425" cy="1366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Геометрия 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- одна из древних наук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animBg="1"/>
      <p:bldP spid="46084" grpId="0"/>
      <p:bldP spid="4608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377825" y="404813"/>
            <a:ext cx="83883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b="1" i="1">
                <a:solidFill>
                  <a:srgbClr val="06E5F0"/>
                </a:solidFill>
              </a:rPr>
              <a:t>Это удивительно красивый край, </a:t>
            </a:r>
          </a:p>
          <a:p>
            <a:pPr algn="ctr"/>
            <a:r>
              <a:rPr lang="ru-RU" sz="2400" b="1" i="1">
                <a:solidFill>
                  <a:srgbClr val="06E5F0"/>
                </a:solidFill>
              </a:rPr>
              <a:t>в котором  очень многие достопримечательности </a:t>
            </a:r>
          </a:p>
          <a:p>
            <a:pPr algn="ctr"/>
            <a:r>
              <a:rPr lang="ru-RU" sz="2400" b="1" i="1">
                <a:solidFill>
                  <a:srgbClr val="06E5F0"/>
                </a:solidFill>
              </a:rPr>
              <a:t>сохранились и до наших времён.</a:t>
            </a:r>
          </a:p>
        </p:txBody>
      </p:sp>
      <p:grpSp>
        <p:nvGrpSpPr>
          <p:cNvPr id="47107" name="Group 3"/>
          <p:cNvGrpSpPr>
            <a:grpSpLocks/>
          </p:cNvGrpSpPr>
          <p:nvPr/>
        </p:nvGrpSpPr>
        <p:grpSpPr bwMode="auto">
          <a:xfrm>
            <a:off x="250825" y="4221163"/>
            <a:ext cx="8677275" cy="2351087"/>
            <a:chOff x="158" y="2659"/>
            <a:chExt cx="5466" cy="1481"/>
          </a:xfrm>
        </p:grpSpPr>
        <p:pic>
          <p:nvPicPr>
            <p:cNvPr id="47108" name="Picture 4" descr="02_copy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58" y="2659"/>
              <a:ext cx="1996" cy="1387"/>
            </a:xfrm>
            <a:prstGeom prst="rect">
              <a:avLst/>
            </a:prstGeom>
            <a:noFill/>
          </p:spPr>
        </p:pic>
        <p:pic>
          <p:nvPicPr>
            <p:cNvPr id="47109" name="Picture 5" descr="70807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696" y="2704"/>
              <a:ext cx="1928" cy="1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10" name="Picture 6" descr="BL00008_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394" y="2840"/>
              <a:ext cx="1087" cy="1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7111" name="Group 7"/>
          <p:cNvGrpSpPr>
            <a:grpSpLocks/>
          </p:cNvGrpSpPr>
          <p:nvPr/>
        </p:nvGrpSpPr>
        <p:grpSpPr bwMode="auto">
          <a:xfrm>
            <a:off x="395288" y="1700213"/>
            <a:ext cx="8531225" cy="2665412"/>
            <a:chOff x="249" y="1071"/>
            <a:chExt cx="5374" cy="1679"/>
          </a:xfrm>
        </p:grpSpPr>
        <p:pic>
          <p:nvPicPr>
            <p:cNvPr id="47112" name="Picture 8" descr="arh6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335" y="1071"/>
              <a:ext cx="1259" cy="1679"/>
            </a:xfrm>
            <a:prstGeom prst="rect">
              <a:avLst/>
            </a:prstGeom>
            <a:noFill/>
          </p:spPr>
        </p:pic>
        <p:pic>
          <p:nvPicPr>
            <p:cNvPr id="47113" name="Picture 9" descr="int12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969" y="1117"/>
              <a:ext cx="1654" cy="1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14" name="Picture 10" descr="untitled4"/>
            <p:cNvPicPr>
              <a:picLocks noChangeAspect="1" noChangeArrowheads="1"/>
            </p:cNvPicPr>
            <p:nvPr/>
          </p:nvPicPr>
          <p:blipFill>
            <a:blip r:embed="rId7" cstate="email"/>
            <a:srcRect t="7819"/>
            <a:stretch>
              <a:fillRect/>
            </a:stretch>
          </p:blipFill>
          <p:spPr bwMode="auto">
            <a:xfrm>
              <a:off x="249" y="1136"/>
              <a:ext cx="1724" cy="119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377825" y="404813"/>
            <a:ext cx="838835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200" b="1"/>
              <a:t>В этом государстве  </a:t>
            </a:r>
          </a:p>
          <a:p>
            <a:pPr algn="ctr"/>
            <a:r>
              <a:rPr lang="ru-RU" sz="2200" b="1"/>
              <a:t>плодородные земли были расположены на очень узком участке земли – в долине  реки Нил.</a:t>
            </a:r>
          </a:p>
        </p:txBody>
      </p:sp>
      <p:pic>
        <p:nvPicPr>
          <p:cNvPr id="48131" name="Picture 3" descr="про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52763" y="1773238"/>
            <a:ext cx="3038475" cy="39243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2"/>
          <p:cNvGrpSpPr>
            <a:grpSpLocks/>
          </p:cNvGrpSpPr>
          <p:nvPr/>
        </p:nvGrpSpPr>
        <p:grpSpPr bwMode="auto">
          <a:xfrm>
            <a:off x="323850" y="188913"/>
            <a:ext cx="4248150" cy="3240087"/>
            <a:chOff x="204" y="119"/>
            <a:chExt cx="2676" cy="2041"/>
          </a:xfrm>
        </p:grpSpPr>
        <p:sp>
          <p:nvSpPr>
            <p:cNvPr id="49155" name="Rectangle 3"/>
            <p:cNvSpPr>
              <a:spLocks noChangeArrowheads="1"/>
            </p:cNvSpPr>
            <p:nvPr/>
          </p:nvSpPr>
          <p:spPr bwMode="auto">
            <a:xfrm>
              <a:off x="204" y="119"/>
              <a:ext cx="2676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2400"/>
                <a:t>Каждую весну Нил разливался и удобрял землю  плодородным илом.</a:t>
              </a:r>
            </a:p>
          </p:txBody>
        </p:sp>
        <p:pic>
          <p:nvPicPr>
            <p:cNvPr id="49156" name="Picture 4" descr="pic-006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40" y="900"/>
              <a:ext cx="1859" cy="1260"/>
            </a:xfrm>
            <a:prstGeom prst="rect">
              <a:avLst/>
            </a:prstGeom>
            <a:noFill/>
          </p:spPr>
        </p:pic>
      </p:grpSp>
      <p:grpSp>
        <p:nvGrpSpPr>
          <p:cNvPr id="49157" name="Group 5"/>
          <p:cNvGrpSpPr>
            <a:grpSpLocks/>
          </p:cNvGrpSpPr>
          <p:nvPr/>
        </p:nvGrpSpPr>
        <p:grpSpPr bwMode="auto">
          <a:xfrm>
            <a:off x="4572000" y="188913"/>
            <a:ext cx="4572000" cy="3240087"/>
            <a:chOff x="2880" y="119"/>
            <a:chExt cx="2880" cy="2041"/>
          </a:xfrm>
        </p:grpSpPr>
        <p:sp>
          <p:nvSpPr>
            <p:cNvPr id="49158" name="Rectangle 6"/>
            <p:cNvSpPr>
              <a:spLocks noChangeArrowheads="1"/>
            </p:cNvSpPr>
            <p:nvPr/>
          </p:nvSpPr>
          <p:spPr bwMode="auto">
            <a:xfrm>
              <a:off x="2880" y="119"/>
              <a:ext cx="2880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2400">
                  <a:solidFill>
                    <a:srgbClr val="FFCC00"/>
                  </a:solidFill>
                </a:rPr>
                <a:t>Но при разливе реки смывались границы участков,</a:t>
              </a:r>
            </a:p>
            <a:p>
              <a:pPr algn="ctr"/>
              <a:r>
                <a:rPr lang="ru-RU" sz="2400">
                  <a:solidFill>
                    <a:srgbClr val="FFCC00"/>
                  </a:solidFill>
                </a:rPr>
                <a:t>менялись их площади.</a:t>
              </a:r>
            </a:p>
          </p:txBody>
        </p:sp>
        <p:pic>
          <p:nvPicPr>
            <p:cNvPr id="49159" name="Picture 7" descr="671036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606" y="920"/>
              <a:ext cx="1859" cy="1240"/>
            </a:xfrm>
            <a:prstGeom prst="rect">
              <a:avLst/>
            </a:prstGeom>
            <a:noFill/>
          </p:spPr>
        </p:pic>
      </p:grpSp>
      <p:grpSp>
        <p:nvGrpSpPr>
          <p:cNvPr id="49161" name="Group 9"/>
          <p:cNvGrpSpPr>
            <a:grpSpLocks/>
          </p:cNvGrpSpPr>
          <p:nvPr/>
        </p:nvGrpSpPr>
        <p:grpSpPr bwMode="auto">
          <a:xfrm>
            <a:off x="323850" y="2708275"/>
            <a:ext cx="8569325" cy="3425825"/>
            <a:chOff x="204" y="1706"/>
            <a:chExt cx="5398" cy="2158"/>
          </a:xfrm>
        </p:grpSpPr>
        <p:sp>
          <p:nvSpPr>
            <p:cNvPr id="49162" name="Rectangle 10"/>
            <p:cNvSpPr>
              <a:spLocks noChangeArrowheads="1"/>
            </p:cNvSpPr>
            <p:nvPr/>
          </p:nvSpPr>
          <p:spPr bwMode="auto">
            <a:xfrm>
              <a:off x="204" y="2886"/>
              <a:ext cx="5398" cy="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2400">
                  <a:solidFill>
                    <a:srgbClr val="00CC00"/>
                  </a:solidFill>
                </a:rPr>
                <a:t>Тогда пострадавшие обращались  к фараону,</a:t>
              </a:r>
            </a:p>
            <a:p>
              <a:pPr algn="ctr"/>
              <a:r>
                <a:rPr lang="ru-RU" sz="2400">
                  <a:solidFill>
                    <a:srgbClr val="00CC00"/>
                  </a:solidFill>
                </a:rPr>
                <a:t> он посылал землемеров, чтобы восстановить границы  участков, выяснить, как изменилась их площадь </a:t>
              </a:r>
            </a:p>
            <a:p>
              <a:pPr algn="ctr"/>
              <a:r>
                <a:rPr lang="ru-RU" sz="2400">
                  <a:solidFill>
                    <a:srgbClr val="00CC00"/>
                  </a:solidFill>
                </a:rPr>
                <a:t>и установить размер налога.</a:t>
              </a:r>
            </a:p>
          </p:txBody>
        </p:sp>
        <p:pic>
          <p:nvPicPr>
            <p:cNvPr id="49163" name="Picture 11" descr="история7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447" y="1706"/>
              <a:ext cx="866" cy="117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63" name="Group 7"/>
          <p:cNvGrpSpPr>
            <a:grpSpLocks/>
          </p:cNvGrpSpPr>
          <p:nvPr/>
        </p:nvGrpSpPr>
        <p:grpSpPr bwMode="auto">
          <a:xfrm>
            <a:off x="2051050" y="404813"/>
            <a:ext cx="6151563" cy="5032375"/>
            <a:chOff x="1292" y="255"/>
            <a:chExt cx="3875" cy="3170"/>
          </a:xfrm>
        </p:grpSpPr>
        <p:sp>
          <p:nvSpPr>
            <p:cNvPr id="19460" name="Text Box 4"/>
            <p:cNvSpPr txBox="1">
              <a:spLocks noChangeArrowheads="1"/>
            </p:cNvSpPr>
            <p:nvPr/>
          </p:nvSpPr>
          <p:spPr bwMode="auto">
            <a:xfrm>
              <a:off x="1292" y="604"/>
              <a:ext cx="3748" cy="2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20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Ну-ка проверь, дружок,</a:t>
              </a:r>
            </a:p>
            <a:p>
              <a:r>
                <a:rPr lang="ru-RU" sz="320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Ты готов начать урок?</a:t>
              </a:r>
            </a:p>
            <a:p>
              <a:r>
                <a:rPr lang="ru-RU" sz="320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Всё ль на месте?</a:t>
              </a:r>
            </a:p>
            <a:p>
              <a:r>
                <a:rPr lang="ru-RU" sz="320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Всё ль в порядке?</a:t>
              </a:r>
            </a:p>
            <a:p>
              <a:r>
                <a:rPr lang="ru-RU" sz="320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Ручка, книжка и тетрадка?</a:t>
              </a:r>
            </a:p>
            <a:p>
              <a:r>
                <a:rPr lang="ru-RU" sz="320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А ещё проверьте, детки,</a:t>
              </a:r>
            </a:p>
            <a:p>
              <a:r>
                <a:rPr lang="ru-RU" sz="320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Карандаш, линейку и дневник!</a:t>
              </a:r>
            </a:p>
            <a:p>
              <a:r>
                <a:rPr lang="ru-RU" sz="320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Если всё в порядке – </a:t>
              </a:r>
            </a:p>
            <a:p>
              <a:r>
                <a:rPr lang="ru-RU" sz="320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Ты хороший ученик!</a:t>
              </a:r>
            </a:p>
          </p:txBody>
        </p:sp>
        <p:pic>
          <p:nvPicPr>
            <p:cNvPr id="370694" name="Picture 6" descr="j0088510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286" y="255"/>
              <a:ext cx="881" cy="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2"/>
          <p:cNvGrpSpPr>
            <a:grpSpLocks/>
          </p:cNvGrpSpPr>
          <p:nvPr/>
        </p:nvGrpSpPr>
        <p:grpSpPr bwMode="auto">
          <a:xfrm>
            <a:off x="430213" y="404813"/>
            <a:ext cx="3090862" cy="3024187"/>
            <a:chOff x="271" y="255"/>
            <a:chExt cx="1947" cy="1905"/>
          </a:xfrm>
        </p:grpSpPr>
        <p:sp>
          <p:nvSpPr>
            <p:cNvPr id="50179" name="Text Box 3"/>
            <p:cNvSpPr txBox="1">
              <a:spLocks noChangeArrowheads="1"/>
            </p:cNvSpPr>
            <p:nvPr/>
          </p:nvSpPr>
          <p:spPr bwMode="auto">
            <a:xfrm>
              <a:off x="271" y="255"/>
              <a:ext cx="1947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400">
                  <a:latin typeface="Times New Roman" pitchFamily="18" charset="0"/>
                </a:rPr>
                <a:t> </a:t>
              </a:r>
              <a:r>
                <a:rPr lang="ru-RU" sz="2400">
                  <a:solidFill>
                    <a:srgbClr val="FFFF00"/>
                  </a:solidFill>
                  <a:latin typeface="Times New Roman" pitchFamily="18" charset="0"/>
                </a:rPr>
                <a:t>Ремесленникам </a:t>
              </a:r>
            </a:p>
            <a:p>
              <a:pPr algn="ctr"/>
              <a:r>
                <a:rPr lang="ru-RU" sz="2400">
                  <a:solidFill>
                    <a:srgbClr val="FFFF00"/>
                  </a:solidFill>
                  <a:latin typeface="Times New Roman" pitchFamily="18" charset="0"/>
                </a:rPr>
                <a:t>необходимо было </a:t>
              </a:r>
            </a:p>
            <a:p>
              <a:pPr algn="ctr"/>
              <a:r>
                <a:rPr lang="ru-RU" sz="2400">
                  <a:solidFill>
                    <a:srgbClr val="FFFF00"/>
                  </a:solidFill>
                  <a:latin typeface="Times New Roman" pitchFamily="18" charset="0"/>
                </a:rPr>
                <a:t>изготавливать посуду.</a:t>
              </a:r>
            </a:p>
          </p:txBody>
        </p:sp>
        <p:pic>
          <p:nvPicPr>
            <p:cNvPr id="50180" name="Picture 4" descr="кув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57" y="1174"/>
              <a:ext cx="1406" cy="986"/>
            </a:xfrm>
            <a:prstGeom prst="rect">
              <a:avLst/>
            </a:prstGeom>
            <a:noFill/>
          </p:spPr>
        </p:pic>
      </p:grpSp>
      <p:grpSp>
        <p:nvGrpSpPr>
          <p:cNvPr id="50181" name="Group 5"/>
          <p:cNvGrpSpPr>
            <a:grpSpLocks/>
          </p:cNvGrpSpPr>
          <p:nvPr/>
        </p:nvGrpSpPr>
        <p:grpSpPr bwMode="auto">
          <a:xfrm>
            <a:off x="4533900" y="333375"/>
            <a:ext cx="4554538" cy="2855913"/>
            <a:chOff x="2856" y="210"/>
            <a:chExt cx="2869" cy="1799"/>
          </a:xfrm>
        </p:grpSpPr>
        <p:sp>
          <p:nvSpPr>
            <p:cNvPr id="50182" name="Text Box 6"/>
            <p:cNvSpPr txBox="1">
              <a:spLocks noChangeArrowheads="1"/>
            </p:cNvSpPr>
            <p:nvPr/>
          </p:nvSpPr>
          <p:spPr bwMode="auto">
            <a:xfrm>
              <a:off x="2856" y="210"/>
              <a:ext cx="2869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400">
                  <a:latin typeface="Times New Roman" pitchFamily="18" charset="0"/>
                </a:rPr>
                <a:t> </a:t>
              </a:r>
              <a:r>
                <a:rPr lang="ru-RU" sz="2400">
                  <a:solidFill>
                    <a:srgbClr val="FFFF00"/>
                  </a:solidFill>
                  <a:latin typeface="Times New Roman" pitchFamily="18" charset="0"/>
                </a:rPr>
                <a:t>Строителям – подбирать камни </a:t>
              </a:r>
            </a:p>
            <a:p>
              <a:pPr algn="ctr"/>
              <a:r>
                <a:rPr lang="ru-RU" sz="2400">
                  <a:solidFill>
                    <a:srgbClr val="FFFF00"/>
                  </a:solidFill>
                  <a:latin typeface="Times New Roman" pitchFamily="18" charset="0"/>
                </a:rPr>
                <a:t>различной формы для</a:t>
              </a:r>
            </a:p>
            <a:p>
              <a:pPr algn="ctr"/>
              <a:r>
                <a:rPr lang="ru-RU" sz="2400">
                  <a:solidFill>
                    <a:srgbClr val="FFFF00"/>
                  </a:solidFill>
                  <a:latin typeface="Times New Roman" pitchFamily="18" charset="0"/>
                </a:rPr>
                <a:t>строительства храмов и пирамид.</a:t>
              </a:r>
            </a:p>
          </p:txBody>
        </p:sp>
        <p:pic>
          <p:nvPicPr>
            <p:cNvPr id="50183" name="Picture 7" descr="http://tmn.fio.ru/works/26x/304/images/arxit3.jpg"/>
            <p:cNvPicPr>
              <a:picLocks noChangeAspect="1" noChangeArrowheads="1"/>
            </p:cNvPicPr>
            <p:nvPr/>
          </p:nvPicPr>
          <p:blipFill>
            <a:blip r:embed="rId3" r:link="rId4" cstate="email"/>
            <a:srcRect/>
            <a:stretch>
              <a:fillRect/>
            </a:stretch>
          </p:blipFill>
          <p:spPr bwMode="auto">
            <a:xfrm>
              <a:off x="3379" y="1207"/>
              <a:ext cx="1769" cy="802"/>
            </a:xfrm>
            <a:prstGeom prst="rect">
              <a:avLst/>
            </a:prstGeom>
            <a:noFill/>
          </p:spPr>
        </p:pic>
      </p:grpSp>
      <p:grpSp>
        <p:nvGrpSpPr>
          <p:cNvPr id="50184" name="Group 8"/>
          <p:cNvGrpSpPr>
            <a:grpSpLocks/>
          </p:cNvGrpSpPr>
          <p:nvPr/>
        </p:nvGrpSpPr>
        <p:grpSpPr bwMode="auto">
          <a:xfrm>
            <a:off x="1143000" y="3429000"/>
            <a:ext cx="6888163" cy="2795588"/>
            <a:chOff x="720" y="2160"/>
            <a:chExt cx="4339" cy="1761"/>
          </a:xfrm>
        </p:grpSpPr>
        <p:sp>
          <p:nvSpPr>
            <p:cNvPr id="50185" name="Text Box 9"/>
            <p:cNvSpPr txBox="1">
              <a:spLocks noChangeArrowheads="1"/>
            </p:cNvSpPr>
            <p:nvPr/>
          </p:nvSpPr>
          <p:spPr bwMode="auto">
            <a:xfrm>
              <a:off x="720" y="2160"/>
              <a:ext cx="4339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400">
                  <a:latin typeface="Times New Roman" pitchFamily="18" charset="0"/>
                </a:rPr>
                <a:t> </a:t>
              </a:r>
              <a:r>
                <a:rPr lang="ru-RU" sz="2400">
                  <a:solidFill>
                    <a:srgbClr val="FFFF00"/>
                  </a:solidFill>
                  <a:latin typeface="Times New Roman" pitchFamily="18" charset="0"/>
                </a:rPr>
                <a:t>Астрономам </a:t>
              </a:r>
            </a:p>
            <a:p>
              <a:pPr algn="ctr"/>
              <a:r>
                <a:rPr lang="ru-RU" sz="2400">
                  <a:solidFill>
                    <a:srgbClr val="FFFF00"/>
                  </a:solidFill>
                  <a:latin typeface="Times New Roman" pitchFamily="18" charset="0"/>
                </a:rPr>
                <a:t>– измерять углы для определения положения звёзд.</a:t>
              </a:r>
            </a:p>
          </p:txBody>
        </p:sp>
        <p:pic>
          <p:nvPicPr>
            <p:cNvPr id="50186" name="Picture 10" descr="астроном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131" y="2886"/>
              <a:ext cx="1497" cy="103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1100138" y="282575"/>
            <a:ext cx="6942137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</a:rPr>
              <a:t> </a:t>
            </a:r>
            <a:r>
              <a:rPr lang="ru-RU" sz="2800">
                <a:solidFill>
                  <a:srgbClr val="FFCC00"/>
                </a:solidFill>
                <a:latin typeface="Times New Roman" pitchFamily="18" charset="0"/>
              </a:rPr>
              <a:t>Знания </a:t>
            </a:r>
          </a:p>
          <a:p>
            <a:pPr algn="ctr"/>
            <a:r>
              <a:rPr lang="ru-RU" sz="2400">
                <a:solidFill>
                  <a:srgbClr val="FFCC00"/>
                </a:solidFill>
                <a:latin typeface="Times New Roman" pitchFamily="18" charset="0"/>
              </a:rPr>
              <a:t>постепенно накапливались и систематизировались.</a:t>
            </a:r>
            <a:r>
              <a:rPr lang="ru-RU" sz="2400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</p:txBody>
      </p:sp>
      <p:grpSp>
        <p:nvGrpSpPr>
          <p:cNvPr id="51204" name="Group 4"/>
          <p:cNvGrpSpPr>
            <a:grpSpLocks/>
          </p:cNvGrpSpPr>
          <p:nvPr/>
        </p:nvGrpSpPr>
        <p:grpSpPr bwMode="auto">
          <a:xfrm flipH="1">
            <a:off x="4284663" y="1628775"/>
            <a:ext cx="1128712" cy="1600200"/>
            <a:chOff x="4521" y="1710"/>
            <a:chExt cx="489" cy="642"/>
          </a:xfrm>
        </p:grpSpPr>
        <p:sp>
          <p:nvSpPr>
            <p:cNvPr id="51205" name="Freeform 5"/>
            <p:cNvSpPr>
              <a:spLocks/>
            </p:cNvSpPr>
            <p:nvPr/>
          </p:nvSpPr>
          <p:spPr bwMode="auto">
            <a:xfrm>
              <a:off x="4845" y="2165"/>
              <a:ext cx="125" cy="4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12" y="7"/>
                </a:cxn>
                <a:cxn ang="0">
                  <a:pos x="0" y="19"/>
                </a:cxn>
                <a:cxn ang="0">
                  <a:pos x="9" y="33"/>
                </a:cxn>
                <a:cxn ang="0">
                  <a:pos x="36" y="46"/>
                </a:cxn>
                <a:cxn ang="0">
                  <a:pos x="69" y="48"/>
                </a:cxn>
                <a:cxn ang="0">
                  <a:pos x="105" y="45"/>
                </a:cxn>
                <a:cxn ang="0">
                  <a:pos x="125" y="33"/>
                </a:cxn>
                <a:cxn ang="0">
                  <a:pos x="125" y="16"/>
                </a:cxn>
                <a:cxn ang="0">
                  <a:pos x="108" y="4"/>
                </a:cxn>
                <a:cxn ang="0">
                  <a:pos x="77" y="0"/>
                </a:cxn>
                <a:cxn ang="0">
                  <a:pos x="65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25" h="48">
                  <a:moveTo>
                    <a:pt x="30" y="0"/>
                  </a:moveTo>
                  <a:lnTo>
                    <a:pt x="12" y="7"/>
                  </a:lnTo>
                  <a:lnTo>
                    <a:pt x="0" y="19"/>
                  </a:lnTo>
                  <a:lnTo>
                    <a:pt x="9" y="33"/>
                  </a:lnTo>
                  <a:lnTo>
                    <a:pt x="36" y="46"/>
                  </a:lnTo>
                  <a:lnTo>
                    <a:pt x="69" y="48"/>
                  </a:lnTo>
                  <a:lnTo>
                    <a:pt x="105" y="45"/>
                  </a:lnTo>
                  <a:lnTo>
                    <a:pt x="125" y="33"/>
                  </a:lnTo>
                  <a:lnTo>
                    <a:pt x="125" y="16"/>
                  </a:lnTo>
                  <a:lnTo>
                    <a:pt x="108" y="4"/>
                  </a:lnTo>
                  <a:lnTo>
                    <a:pt x="77" y="0"/>
                  </a:lnTo>
                  <a:lnTo>
                    <a:pt x="65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B8B8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06" name="Freeform 6"/>
            <p:cNvSpPr>
              <a:spLocks/>
            </p:cNvSpPr>
            <p:nvPr/>
          </p:nvSpPr>
          <p:spPr bwMode="auto">
            <a:xfrm>
              <a:off x="4833" y="2190"/>
              <a:ext cx="141" cy="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33"/>
                </a:cxn>
                <a:cxn ang="0">
                  <a:pos x="39" y="53"/>
                </a:cxn>
                <a:cxn ang="0">
                  <a:pos x="89" y="56"/>
                </a:cxn>
                <a:cxn ang="0">
                  <a:pos x="131" y="47"/>
                </a:cxn>
                <a:cxn ang="0">
                  <a:pos x="141" y="33"/>
                </a:cxn>
                <a:cxn ang="0">
                  <a:pos x="141" y="15"/>
                </a:cxn>
                <a:cxn ang="0">
                  <a:pos x="141" y="3"/>
                </a:cxn>
                <a:cxn ang="0">
                  <a:pos x="119" y="15"/>
                </a:cxn>
                <a:cxn ang="0">
                  <a:pos x="75" y="21"/>
                </a:cxn>
                <a:cxn ang="0">
                  <a:pos x="9" y="3"/>
                </a:cxn>
                <a:cxn ang="0">
                  <a:pos x="6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1" h="56">
                  <a:moveTo>
                    <a:pt x="0" y="0"/>
                  </a:moveTo>
                  <a:lnTo>
                    <a:pt x="6" y="33"/>
                  </a:lnTo>
                  <a:lnTo>
                    <a:pt x="39" y="53"/>
                  </a:lnTo>
                  <a:lnTo>
                    <a:pt x="89" y="56"/>
                  </a:lnTo>
                  <a:lnTo>
                    <a:pt x="131" y="47"/>
                  </a:lnTo>
                  <a:lnTo>
                    <a:pt x="141" y="33"/>
                  </a:lnTo>
                  <a:lnTo>
                    <a:pt x="141" y="15"/>
                  </a:lnTo>
                  <a:lnTo>
                    <a:pt x="141" y="3"/>
                  </a:lnTo>
                  <a:lnTo>
                    <a:pt x="119" y="15"/>
                  </a:lnTo>
                  <a:lnTo>
                    <a:pt x="75" y="21"/>
                  </a:lnTo>
                  <a:lnTo>
                    <a:pt x="9" y="3"/>
                  </a:lnTo>
                  <a:lnTo>
                    <a:pt x="6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0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07" name="Freeform 7"/>
            <p:cNvSpPr>
              <a:spLocks/>
            </p:cNvSpPr>
            <p:nvPr/>
          </p:nvSpPr>
          <p:spPr bwMode="auto">
            <a:xfrm>
              <a:off x="4817" y="2222"/>
              <a:ext cx="190" cy="121"/>
            </a:xfrm>
            <a:custGeom>
              <a:avLst/>
              <a:gdLst/>
              <a:ahLst/>
              <a:cxnLst>
                <a:cxn ang="0">
                  <a:pos x="18" y="3"/>
                </a:cxn>
                <a:cxn ang="0">
                  <a:pos x="7" y="10"/>
                </a:cxn>
                <a:cxn ang="0">
                  <a:pos x="0" y="33"/>
                </a:cxn>
                <a:cxn ang="0">
                  <a:pos x="1" y="81"/>
                </a:cxn>
                <a:cxn ang="0">
                  <a:pos x="12" y="102"/>
                </a:cxn>
                <a:cxn ang="0">
                  <a:pos x="64" y="121"/>
                </a:cxn>
                <a:cxn ang="0">
                  <a:pos x="145" y="114"/>
                </a:cxn>
                <a:cxn ang="0">
                  <a:pos x="187" y="97"/>
                </a:cxn>
                <a:cxn ang="0">
                  <a:pos x="190" y="37"/>
                </a:cxn>
                <a:cxn ang="0">
                  <a:pos x="184" y="21"/>
                </a:cxn>
                <a:cxn ang="0">
                  <a:pos x="180" y="13"/>
                </a:cxn>
                <a:cxn ang="0">
                  <a:pos x="171" y="6"/>
                </a:cxn>
                <a:cxn ang="0">
                  <a:pos x="163" y="0"/>
                </a:cxn>
                <a:cxn ang="0">
                  <a:pos x="153" y="9"/>
                </a:cxn>
                <a:cxn ang="0">
                  <a:pos x="115" y="22"/>
                </a:cxn>
                <a:cxn ang="0">
                  <a:pos x="60" y="19"/>
                </a:cxn>
                <a:cxn ang="0">
                  <a:pos x="24" y="6"/>
                </a:cxn>
                <a:cxn ang="0">
                  <a:pos x="18" y="3"/>
                </a:cxn>
                <a:cxn ang="0">
                  <a:pos x="18" y="3"/>
                </a:cxn>
              </a:cxnLst>
              <a:rect l="0" t="0" r="r" b="b"/>
              <a:pathLst>
                <a:path w="190" h="121">
                  <a:moveTo>
                    <a:pt x="18" y="3"/>
                  </a:moveTo>
                  <a:lnTo>
                    <a:pt x="7" y="10"/>
                  </a:lnTo>
                  <a:lnTo>
                    <a:pt x="0" y="33"/>
                  </a:lnTo>
                  <a:lnTo>
                    <a:pt x="1" y="81"/>
                  </a:lnTo>
                  <a:lnTo>
                    <a:pt x="12" y="102"/>
                  </a:lnTo>
                  <a:lnTo>
                    <a:pt x="64" y="121"/>
                  </a:lnTo>
                  <a:lnTo>
                    <a:pt x="145" y="114"/>
                  </a:lnTo>
                  <a:lnTo>
                    <a:pt x="187" y="97"/>
                  </a:lnTo>
                  <a:lnTo>
                    <a:pt x="190" y="37"/>
                  </a:lnTo>
                  <a:lnTo>
                    <a:pt x="184" y="21"/>
                  </a:lnTo>
                  <a:lnTo>
                    <a:pt x="180" y="13"/>
                  </a:lnTo>
                  <a:lnTo>
                    <a:pt x="171" y="6"/>
                  </a:lnTo>
                  <a:lnTo>
                    <a:pt x="163" y="0"/>
                  </a:lnTo>
                  <a:lnTo>
                    <a:pt x="153" y="9"/>
                  </a:lnTo>
                  <a:lnTo>
                    <a:pt x="115" y="22"/>
                  </a:lnTo>
                  <a:lnTo>
                    <a:pt x="60" y="19"/>
                  </a:lnTo>
                  <a:lnTo>
                    <a:pt x="24" y="6"/>
                  </a:lnTo>
                  <a:lnTo>
                    <a:pt x="18" y="3"/>
                  </a:lnTo>
                  <a:lnTo>
                    <a:pt x="18" y="3"/>
                  </a:lnTo>
                  <a:close/>
                </a:path>
              </a:pathLst>
            </a:custGeom>
            <a:solidFill>
              <a:srgbClr val="BDC9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08" name="Freeform 8"/>
            <p:cNvSpPr>
              <a:spLocks/>
            </p:cNvSpPr>
            <p:nvPr/>
          </p:nvSpPr>
          <p:spPr bwMode="auto">
            <a:xfrm>
              <a:off x="4910" y="2171"/>
              <a:ext cx="48" cy="28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4" y="1"/>
                </a:cxn>
                <a:cxn ang="0">
                  <a:pos x="27" y="1"/>
                </a:cxn>
                <a:cxn ang="0">
                  <a:pos x="31" y="3"/>
                </a:cxn>
                <a:cxn ang="0">
                  <a:pos x="34" y="4"/>
                </a:cxn>
                <a:cxn ang="0">
                  <a:pos x="39" y="6"/>
                </a:cxn>
                <a:cxn ang="0">
                  <a:pos x="42" y="7"/>
                </a:cxn>
                <a:cxn ang="0">
                  <a:pos x="43" y="10"/>
                </a:cxn>
                <a:cxn ang="0">
                  <a:pos x="46" y="12"/>
                </a:cxn>
                <a:cxn ang="0">
                  <a:pos x="48" y="15"/>
                </a:cxn>
                <a:cxn ang="0">
                  <a:pos x="48" y="18"/>
                </a:cxn>
                <a:cxn ang="0">
                  <a:pos x="48" y="21"/>
                </a:cxn>
                <a:cxn ang="0">
                  <a:pos x="46" y="24"/>
                </a:cxn>
                <a:cxn ang="0">
                  <a:pos x="45" y="28"/>
                </a:cxn>
                <a:cxn ang="0">
                  <a:pos x="43" y="24"/>
                </a:cxn>
                <a:cxn ang="0">
                  <a:pos x="42" y="21"/>
                </a:cxn>
                <a:cxn ang="0">
                  <a:pos x="39" y="19"/>
                </a:cxn>
                <a:cxn ang="0">
                  <a:pos x="37" y="16"/>
                </a:cxn>
                <a:cxn ang="0">
                  <a:pos x="36" y="13"/>
                </a:cxn>
                <a:cxn ang="0">
                  <a:pos x="33" y="13"/>
                </a:cxn>
                <a:cxn ang="0">
                  <a:pos x="30" y="12"/>
                </a:cxn>
                <a:cxn ang="0">
                  <a:pos x="28" y="10"/>
                </a:cxn>
                <a:cxn ang="0">
                  <a:pos x="25" y="10"/>
                </a:cxn>
                <a:cxn ang="0">
                  <a:pos x="22" y="9"/>
                </a:cxn>
                <a:cxn ang="0">
                  <a:pos x="18" y="9"/>
                </a:cxn>
                <a:cxn ang="0">
                  <a:pos x="16" y="9"/>
                </a:cxn>
                <a:cxn ang="0">
                  <a:pos x="12" y="9"/>
                </a:cxn>
                <a:cxn ang="0">
                  <a:pos x="9" y="9"/>
                </a:cxn>
                <a:cxn ang="0">
                  <a:pos x="6" y="9"/>
                </a:cxn>
                <a:cxn ang="0">
                  <a:pos x="1" y="10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1" y="4"/>
                </a:cxn>
                <a:cxn ang="0">
                  <a:pos x="4" y="3"/>
                </a:cxn>
                <a:cxn ang="0">
                  <a:pos x="7" y="1"/>
                </a:cxn>
                <a:cxn ang="0">
                  <a:pos x="10" y="1"/>
                </a:cxn>
                <a:cxn ang="0">
                  <a:pos x="10" y="1"/>
                </a:cxn>
              </a:cxnLst>
              <a:rect l="0" t="0" r="r" b="b"/>
              <a:pathLst>
                <a:path w="48" h="28">
                  <a:moveTo>
                    <a:pt x="10" y="1"/>
                  </a:moveTo>
                  <a:lnTo>
                    <a:pt x="13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27" y="1"/>
                  </a:lnTo>
                  <a:lnTo>
                    <a:pt x="31" y="3"/>
                  </a:lnTo>
                  <a:lnTo>
                    <a:pt x="34" y="4"/>
                  </a:lnTo>
                  <a:lnTo>
                    <a:pt x="39" y="6"/>
                  </a:lnTo>
                  <a:lnTo>
                    <a:pt x="42" y="7"/>
                  </a:lnTo>
                  <a:lnTo>
                    <a:pt x="43" y="10"/>
                  </a:lnTo>
                  <a:lnTo>
                    <a:pt x="46" y="12"/>
                  </a:lnTo>
                  <a:lnTo>
                    <a:pt x="48" y="15"/>
                  </a:lnTo>
                  <a:lnTo>
                    <a:pt x="48" y="18"/>
                  </a:lnTo>
                  <a:lnTo>
                    <a:pt x="48" y="21"/>
                  </a:lnTo>
                  <a:lnTo>
                    <a:pt x="46" y="24"/>
                  </a:lnTo>
                  <a:lnTo>
                    <a:pt x="45" y="28"/>
                  </a:lnTo>
                  <a:lnTo>
                    <a:pt x="43" y="24"/>
                  </a:lnTo>
                  <a:lnTo>
                    <a:pt x="42" y="21"/>
                  </a:lnTo>
                  <a:lnTo>
                    <a:pt x="39" y="19"/>
                  </a:lnTo>
                  <a:lnTo>
                    <a:pt x="37" y="16"/>
                  </a:lnTo>
                  <a:lnTo>
                    <a:pt x="36" y="13"/>
                  </a:lnTo>
                  <a:lnTo>
                    <a:pt x="33" y="13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5" y="10"/>
                  </a:lnTo>
                  <a:lnTo>
                    <a:pt x="22" y="9"/>
                  </a:lnTo>
                  <a:lnTo>
                    <a:pt x="18" y="9"/>
                  </a:lnTo>
                  <a:lnTo>
                    <a:pt x="16" y="9"/>
                  </a:lnTo>
                  <a:lnTo>
                    <a:pt x="12" y="9"/>
                  </a:lnTo>
                  <a:lnTo>
                    <a:pt x="9" y="9"/>
                  </a:lnTo>
                  <a:lnTo>
                    <a:pt x="6" y="9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4"/>
                  </a:lnTo>
                  <a:lnTo>
                    <a:pt x="4" y="3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09" name="Freeform 9"/>
            <p:cNvSpPr>
              <a:spLocks/>
            </p:cNvSpPr>
            <p:nvPr/>
          </p:nvSpPr>
          <p:spPr bwMode="auto">
            <a:xfrm>
              <a:off x="4853" y="2178"/>
              <a:ext cx="33" cy="2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9" y="2"/>
                </a:cxn>
                <a:cxn ang="0">
                  <a:pos x="10" y="3"/>
                </a:cxn>
                <a:cxn ang="0">
                  <a:pos x="10" y="6"/>
                </a:cxn>
                <a:cxn ang="0">
                  <a:pos x="12" y="11"/>
                </a:cxn>
                <a:cxn ang="0">
                  <a:pos x="12" y="14"/>
                </a:cxn>
                <a:cxn ang="0">
                  <a:pos x="15" y="15"/>
                </a:cxn>
                <a:cxn ang="0">
                  <a:pos x="15" y="17"/>
                </a:cxn>
                <a:cxn ang="0">
                  <a:pos x="18" y="17"/>
                </a:cxn>
                <a:cxn ang="0">
                  <a:pos x="21" y="17"/>
                </a:cxn>
                <a:cxn ang="0">
                  <a:pos x="25" y="15"/>
                </a:cxn>
                <a:cxn ang="0">
                  <a:pos x="27" y="17"/>
                </a:cxn>
                <a:cxn ang="0">
                  <a:pos x="28" y="18"/>
                </a:cxn>
                <a:cxn ang="0">
                  <a:pos x="30" y="20"/>
                </a:cxn>
                <a:cxn ang="0">
                  <a:pos x="33" y="23"/>
                </a:cxn>
                <a:cxn ang="0">
                  <a:pos x="28" y="23"/>
                </a:cxn>
                <a:cxn ang="0">
                  <a:pos x="25" y="23"/>
                </a:cxn>
                <a:cxn ang="0">
                  <a:pos x="24" y="23"/>
                </a:cxn>
                <a:cxn ang="0">
                  <a:pos x="21" y="24"/>
                </a:cxn>
                <a:cxn ang="0">
                  <a:pos x="19" y="23"/>
                </a:cxn>
                <a:cxn ang="0">
                  <a:pos x="16" y="23"/>
                </a:cxn>
                <a:cxn ang="0">
                  <a:pos x="15" y="23"/>
                </a:cxn>
                <a:cxn ang="0">
                  <a:pos x="12" y="21"/>
                </a:cxn>
                <a:cxn ang="0">
                  <a:pos x="10" y="20"/>
                </a:cxn>
                <a:cxn ang="0">
                  <a:pos x="9" y="18"/>
                </a:cxn>
                <a:cxn ang="0">
                  <a:pos x="6" y="17"/>
                </a:cxn>
                <a:cxn ang="0">
                  <a:pos x="4" y="15"/>
                </a:cxn>
                <a:cxn ang="0">
                  <a:pos x="1" y="12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1" y="3"/>
                </a:cxn>
                <a:cxn ang="0">
                  <a:pos x="3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33" h="24">
                  <a:moveTo>
                    <a:pt x="4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10" y="3"/>
                  </a:lnTo>
                  <a:lnTo>
                    <a:pt x="10" y="6"/>
                  </a:lnTo>
                  <a:lnTo>
                    <a:pt x="12" y="11"/>
                  </a:lnTo>
                  <a:lnTo>
                    <a:pt x="12" y="14"/>
                  </a:lnTo>
                  <a:lnTo>
                    <a:pt x="15" y="15"/>
                  </a:lnTo>
                  <a:lnTo>
                    <a:pt x="15" y="17"/>
                  </a:lnTo>
                  <a:lnTo>
                    <a:pt x="18" y="17"/>
                  </a:lnTo>
                  <a:lnTo>
                    <a:pt x="21" y="17"/>
                  </a:lnTo>
                  <a:lnTo>
                    <a:pt x="25" y="15"/>
                  </a:lnTo>
                  <a:lnTo>
                    <a:pt x="27" y="17"/>
                  </a:lnTo>
                  <a:lnTo>
                    <a:pt x="28" y="18"/>
                  </a:lnTo>
                  <a:lnTo>
                    <a:pt x="30" y="20"/>
                  </a:lnTo>
                  <a:lnTo>
                    <a:pt x="33" y="23"/>
                  </a:lnTo>
                  <a:lnTo>
                    <a:pt x="28" y="23"/>
                  </a:lnTo>
                  <a:lnTo>
                    <a:pt x="25" y="23"/>
                  </a:lnTo>
                  <a:lnTo>
                    <a:pt x="24" y="23"/>
                  </a:lnTo>
                  <a:lnTo>
                    <a:pt x="21" y="24"/>
                  </a:lnTo>
                  <a:lnTo>
                    <a:pt x="19" y="23"/>
                  </a:lnTo>
                  <a:lnTo>
                    <a:pt x="16" y="23"/>
                  </a:lnTo>
                  <a:lnTo>
                    <a:pt x="15" y="23"/>
                  </a:lnTo>
                  <a:lnTo>
                    <a:pt x="12" y="21"/>
                  </a:lnTo>
                  <a:lnTo>
                    <a:pt x="10" y="20"/>
                  </a:lnTo>
                  <a:lnTo>
                    <a:pt x="9" y="18"/>
                  </a:lnTo>
                  <a:lnTo>
                    <a:pt x="6" y="17"/>
                  </a:lnTo>
                  <a:lnTo>
                    <a:pt x="4" y="15"/>
                  </a:lnTo>
                  <a:lnTo>
                    <a:pt x="1" y="12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10" name="Freeform 10"/>
            <p:cNvSpPr>
              <a:spLocks/>
            </p:cNvSpPr>
            <p:nvPr/>
          </p:nvSpPr>
          <p:spPr bwMode="auto">
            <a:xfrm>
              <a:off x="4847" y="2205"/>
              <a:ext cx="94" cy="21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7" y="5"/>
                </a:cxn>
                <a:cxn ang="0">
                  <a:pos x="13" y="6"/>
                </a:cxn>
                <a:cxn ang="0">
                  <a:pos x="18" y="8"/>
                </a:cxn>
                <a:cxn ang="0">
                  <a:pos x="24" y="9"/>
                </a:cxn>
                <a:cxn ang="0">
                  <a:pos x="28" y="11"/>
                </a:cxn>
                <a:cxn ang="0">
                  <a:pos x="34" y="12"/>
                </a:cxn>
                <a:cxn ang="0">
                  <a:pos x="40" y="12"/>
                </a:cxn>
                <a:cxn ang="0">
                  <a:pos x="45" y="14"/>
                </a:cxn>
                <a:cxn ang="0">
                  <a:pos x="51" y="14"/>
                </a:cxn>
                <a:cxn ang="0">
                  <a:pos x="57" y="14"/>
                </a:cxn>
                <a:cxn ang="0">
                  <a:pos x="63" y="14"/>
                </a:cxn>
                <a:cxn ang="0">
                  <a:pos x="67" y="12"/>
                </a:cxn>
                <a:cxn ang="0">
                  <a:pos x="73" y="12"/>
                </a:cxn>
                <a:cxn ang="0">
                  <a:pos x="79" y="12"/>
                </a:cxn>
                <a:cxn ang="0">
                  <a:pos x="85" y="11"/>
                </a:cxn>
                <a:cxn ang="0">
                  <a:pos x="91" y="12"/>
                </a:cxn>
                <a:cxn ang="0">
                  <a:pos x="91" y="18"/>
                </a:cxn>
                <a:cxn ang="0">
                  <a:pos x="84" y="20"/>
                </a:cxn>
                <a:cxn ang="0">
                  <a:pos x="76" y="21"/>
                </a:cxn>
                <a:cxn ang="0">
                  <a:pos x="70" y="21"/>
                </a:cxn>
                <a:cxn ang="0">
                  <a:pos x="63" y="21"/>
                </a:cxn>
                <a:cxn ang="0">
                  <a:pos x="54" y="21"/>
                </a:cxn>
                <a:cxn ang="0">
                  <a:pos x="46" y="21"/>
                </a:cxn>
                <a:cxn ang="0">
                  <a:pos x="39" y="21"/>
                </a:cxn>
                <a:cxn ang="0">
                  <a:pos x="33" y="21"/>
                </a:cxn>
                <a:cxn ang="0">
                  <a:pos x="27" y="20"/>
                </a:cxn>
                <a:cxn ang="0">
                  <a:pos x="21" y="18"/>
                </a:cxn>
                <a:cxn ang="0">
                  <a:pos x="15" y="17"/>
                </a:cxn>
                <a:cxn ang="0">
                  <a:pos x="9" y="15"/>
                </a:cxn>
                <a:cxn ang="0">
                  <a:pos x="4" y="12"/>
                </a:cxn>
                <a:cxn ang="0">
                  <a:pos x="0" y="9"/>
                </a:cxn>
                <a:cxn ang="0">
                  <a:pos x="0" y="3"/>
                </a:cxn>
                <a:cxn ang="0">
                  <a:pos x="1" y="0"/>
                </a:cxn>
              </a:cxnLst>
              <a:rect l="0" t="0" r="r" b="b"/>
              <a:pathLst>
                <a:path w="94" h="21">
                  <a:moveTo>
                    <a:pt x="1" y="0"/>
                  </a:moveTo>
                  <a:lnTo>
                    <a:pt x="3" y="2"/>
                  </a:lnTo>
                  <a:lnTo>
                    <a:pt x="6" y="3"/>
                  </a:lnTo>
                  <a:lnTo>
                    <a:pt x="7" y="5"/>
                  </a:lnTo>
                  <a:lnTo>
                    <a:pt x="10" y="5"/>
                  </a:lnTo>
                  <a:lnTo>
                    <a:pt x="13" y="6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21" y="9"/>
                  </a:lnTo>
                  <a:lnTo>
                    <a:pt x="24" y="9"/>
                  </a:lnTo>
                  <a:lnTo>
                    <a:pt x="27" y="11"/>
                  </a:lnTo>
                  <a:lnTo>
                    <a:pt x="28" y="11"/>
                  </a:lnTo>
                  <a:lnTo>
                    <a:pt x="31" y="12"/>
                  </a:lnTo>
                  <a:lnTo>
                    <a:pt x="34" y="12"/>
                  </a:lnTo>
                  <a:lnTo>
                    <a:pt x="37" y="12"/>
                  </a:lnTo>
                  <a:lnTo>
                    <a:pt x="40" y="12"/>
                  </a:lnTo>
                  <a:lnTo>
                    <a:pt x="43" y="14"/>
                  </a:lnTo>
                  <a:lnTo>
                    <a:pt x="45" y="14"/>
                  </a:lnTo>
                  <a:lnTo>
                    <a:pt x="49" y="14"/>
                  </a:lnTo>
                  <a:lnTo>
                    <a:pt x="51" y="14"/>
                  </a:lnTo>
                  <a:lnTo>
                    <a:pt x="54" y="14"/>
                  </a:lnTo>
                  <a:lnTo>
                    <a:pt x="57" y="14"/>
                  </a:lnTo>
                  <a:lnTo>
                    <a:pt x="60" y="14"/>
                  </a:lnTo>
                  <a:lnTo>
                    <a:pt x="63" y="14"/>
                  </a:lnTo>
                  <a:lnTo>
                    <a:pt x="66" y="14"/>
                  </a:lnTo>
                  <a:lnTo>
                    <a:pt x="67" y="12"/>
                  </a:lnTo>
                  <a:lnTo>
                    <a:pt x="70" y="12"/>
                  </a:lnTo>
                  <a:lnTo>
                    <a:pt x="73" y="12"/>
                  </a:lnTo>
                  <a:lnTo>
                    <a:pt x="76" y="12"/>
                  </a:lnTo>
                  <a:lnTo>
                    <a:pt x="79" y="12"/>
                  </a:lnTo>
                  <a:lnTo>
                    <a:pt x="82" y="11"/>
                  </a:lnTo>
                  <a:lnTo>
                    <a:pt x="85" y="11"/>
                  </a:lnTo>
                  <a:lnTo>
                    <a:pt x="88" y="11"/>
                  </a:lnTo>
                  <a:lnTo>
                    <a:pt x="91" y="12"/>
                  </a:lnTo>
                  <a:lnTo>
                    <a:pt x="94" y="17"/>
                  </a:lnTo>
                  <a:lnTo>
                    <a:pt x="91" y="18"/>
                  </a:lnTo>
                  <a:lnTo>
                    <a:pt x="87" y="18"/>
                  </a:lnTo>
                  <a:lnTo>
                    <a:pt x="84" y="20"/>
                  </a:lnTo>
                  <a:lnTo>
                    <a:pt x="81" y="20"/>
                  </a:lnTo>
                  <a:lnTo>
                    <a:pt x="76" y="21"/>
                  </a:lnTo>
                  <a:lnTo>
                    <a:pt x="73" y="21"/>
                  </a:lnTo>
                  <a:lnTo>
                    <a:pt x="70" y="21"/>
                  </a:lnTo>
                  <a:lnTo>
                    <a:pt x="66" y="21"/>
                  </a:lnTo>
                  <a:lnTo>
                    <a:pt x="63" y="21"/>
                  </a:lnTo>
                  <a:lnTo>
                    <a:pt x="58" y="21"/>
                  </a:lnTo>
                  <a:lnTo>
                    <a:pt x="54" y="21"/>
                  </a:lnTo>
                  <a:lnTo>
                    <a:pt x="51" y="21"/>
                  </a:lnTo>
                  <a:lnTo>
                    <a:pt x="46" y="21"/>
                  </a:lnTo>
                  <a:lnTo>
                    <a:pt x="43" y="21"/>
                  </a:lnTo>
                  <a:lnTo>
                    <a:pt x="39" y="21"/>
                  </a:lnTo>
                  <a:lnTo>
                    <a:pt x="36" y="21"/>
                  </a:lnTo>
                  <a:lnTo>
                    <a:pt x="33" y="21"/>
                  </a:lnTo>
                  <a:lnTo>
                    <a:pt x="30" y="20"/>
                  </a:lnTo>
                  <a:lnTo>
                    <a:pt x="27" y="20"/>
                  </a:lnTo>
                  <a:lnTo>
                    <a:pt x="25" y="20"/>
                  </a:lnTo>
                  <a:lnTo>
                    <a:pt x="21" y="18"/>
                  </a:lnTo>
                  <a:lnTo>
                    <a:pt x="18" y="18"/>
                  </a:lnTo>
                  <a:lnTo>
                    <a:pt x="15" y="17"/>
                  </a:lnTo>
                  <a:lnTo>
                    <a:pt x="12" y="17"/>
                  </a:lnTo>
                  <a:lnTo>
                    <a:pt x="9" y="15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11" name="Freeform 11"/>
            <p:cNvSpPr>
              <a:spLocks/>
            </p:cNvSpPr>
            <p:nvPr/>
          </p:nvSpPr>
          <p:spPr bwMode="auto">
            <a:xfrm>
              <a:off x="4965" y="2241"/>
              <a:ext cx="26" cy="6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0"/>
                </a:cxn>
                <a:cxn ang="0">
                  <a:pos x="6" y="2"/>
                </a:cxn>
                <a:cxn ang="0">
                  <a:pos x="8" y="3"/>
                </a:cxn>
                <a:cxn ang="0">
                  <a:pos x="9" y="5"/>
                </a:cxn>
                <a:cxn ang="0">
                  <a:pos x="14" y="8"/>
                </a:cxn>
                <a:cxn ang="0">
                  <a:pos x="17" y="11"/>
                </a:cxn>
                <a:cxn ang="0">
                  <a:pos x="20" y="14"/>
                </a:cxn>
                <a:cxn ang="0">
                  <a:pos x="21" y="18"/>
                </a:cxn>
                <a:cxn ang="0">
                  <a:pos x="23" y="20"/>
                </a:cxn>
                <a:cxn ang="0">
                  <a:pos x="24" y="23"/>
                </a:cxn>
                <a:cxn ang="0">
                  <a:pos x="24" y="24"/>
                </a:cxn>
                <a:cxn ang="0">
                  <a:pos x="26" y="27"/>
                </a:cxn>
                <a:cxn ang="0">
                  <a:pos x="26" y="29"/>
                </a:cxn>
                <a:cxn ang="0">
                  <a:pos x="26" y="32"/>
                </a:cxn>
                <a:cxn ang="0">
                  <a:pos x="26" y="33"/>
                </a:cxn>
                <a:cxn ang="0">
                  <a:pos x="26" y="36"/>
                </a:cxn>
                <a:cxn ang="0">
                  <a:pos x="26" y="38"/>
                </a:cxn>
                <a:cxn ang="0">
                  <a:pos x="26" y="41"/>
                </a:cxn>
                <a:cxn ang="0">
                  <a:pos x="26" y="44"/>
                </a:cxn>
                <a:cxn ang="0">
                  <a:pos x="26" y="45"/>
                </a:cxn>
                <a:cxn ang="0">
                  <a:pos x="26" y="48"/>
                </a:cxn>
                <a:cxn ang="0">
                  <a:pos x="26" y="50"/>
                </a:cxn>
                <a:cxn ang="0">
                  <a:pos x="24" y="53"/>
                </a:cxn>
                <a:cxn ang="0">
                  <a:pos x="24" y="54"/>
                </a:cxn>
                <a:cxn ang="0">
                  <a:pos x="24" y="57"/>
                </a:cxn>
                <a:cxn ang="0">
                  <a:pos x="23" y="59"/>
                </a:cxn>
                <a:cxn ang="0">
                  <a:pos x="23" y="62"/>
                </a:cxn>
                <a:cxn ang="0">
                  <a:pos x="21" y="63"/>
                </a:cxn>
                <a:cxn ang="0">
                  <a:pos x="20" y="60"/>
                </a:cxn>
                <a:cxn ang="0">
                  <a:pos x="18" y="57"/>
                </a:cxn>
                <a:cxn ang="0">
                  <a:pos x="17" y="53"/>
                </a:cxn>
                <a:cxn ang="0">
                  <a:pos x="17" y="50"/>
                </a:cxn>
                <a:cxn ang="0">
                  <a:pos x="17" y="45"/>
                </a:cxn>
                <a:cxn ang="0">
                  <a:pos x="17" y="41"/>
                </a:cxn>
                <a:cxn ang="0">
                  <a:pos x="15" y="38"/>
                </a:cxn>
                <a:cxn ang="0">
                  <a:pos x="15" y="33"/>
                </a:cxn>
                <a:cxn ang="0">
                  <a:pos x="15" y="30"/>
                </a:cxn>
                <a:cxn ang="0">
                  <a:pos x="15" y="26"/>
                </a:cxn>
                <a:cxn ang="0">
                  <a:pos x="14" y="23"/>
                </a:cxn>
                <a:cxn ang="0">
                  <a:pos x="12" y="18"/>
                </a:cxn>
                <a:cxn ang="0">
                  <a:pos x="9" y="15"/>
                </a:cxn>
                <a:cxn ang="0">
                  <a:pos x="8" y="12"/>
                </a:cxn>
                <a:cxn ang="0">
                  <a:pos x="6" y="11"/>
                </a:cxn>
                <a:cxn ang="0">
                  <a:pos x="5" y="9"/>
                </a:cxn>
                <a:cxn ang="0">
                  <a:pos x="2" y="9"/>
                </a:cxn>
                <a:cxn ang="0">
                  <a:pos x="0" y="8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6" h="63">
                  <a:moveTo>
                    <a:pt x="2" y="0"/>
                  </a:moveTo>
                  <a:lnTo>
                    <a:pt x="3" y="0"/>
                  </a:lnTo>
                  <a:lnTo>
                    <a:pt x="6" y="2"/>
                  </a:lnTo>
                  <a:lnTo>
                    <a:pt x="8" y="3"/>
                  </a:lnTo>
                  <a:lnTo>
                    <a:pt x="9" y="5"/>
                  </a:lnTo>
                  <a:lnTo>
                    <a:pt x="14" y="8"/>
                  </a:lnTo>
                  <a:lnTo>
                    <a:pt x="17" y="11"/>
                  </a:lnTo>
                  <a:lnTo>
                    <a:pt x="20" y="14"/>
                  </a:lnTo>
                  <a:lnTo>
                    <a:pt x="21" y="18"/>
                  </a:lnTo>
                  <a:lnTo>
                    <a:pt x="23" y="20"/>
                  </a:lnTo>
                  <a:lnTo>
                    <a:pt x="24" y="23"/>
                  </a:lnTo>
                  <a:lnTo>
                    <a:pt x="24" y="24"/>
                  </a:lnTo>
                  <a:lnTo>
                    <a:pt x="26" y="27"/>
                  </a:lnTo>
                  <a:lnTo>
                    <a:pt x="26" y="29"/>
                  </a:lnTo>
                  <a:lnTo>
                    <a:pt x="26" y="32"/>
                  </a:lnTo>
                  <a:lnTo>
                    <a:pt x="26" y="33"/>
                  </a:lnTo>
                  <a:lnTo>
                    <a:pt x="26" y="36"/>
                  </a:lnTo>
                  <a:lnTo>
                    <a:pt x="26" y="38"/>
                  </a:lnTo>
                  <a:lnTo>
                    <a:pt x="26" y="41"/>
                  </a:lnTo>
                  <a:lnTo>
                    <a:pt x="26" y="44"/>
                  </a:lnTo>
                  <a:lnTo>
                    <a:pt x="26" y="45"/>
                  </a:lnTo>
                  <a:lnTo>
                    <a:pt x="26" y="48"/>
                  </a:lnTo>
                  <a:lnTo>
                    <a:pt x="26" y="50"/>
                  </a:lnTo>
                  <a:lnTo>
                    <a:pt x="24" y="53"/>
                  </a:lnTo>
                  <a:lnTo>
                    <a:pt x="24" y="54"/>
                  </a:lnTo>
                  <a:lnTo>
                    <a:pt x="24" y="57"/>
                  </a:lnTo>
                  <a:lnTo>
                    <a:pt x="23" y="59"/>
                  </a:lnTo>
                  <a:lnTo>
                    <a:pt x="23" y="62"/>
                  </a:lnTo>
                  <a:lnTo>
                    <a:pt x="21" y="63"/>
                  </a:lnTo>
                  <a:lnTo>
                    <a:pt x="20" y="60"/>
                  </a:lnTo>
                  <a:lnTo>
                    <a:pt x="18" y="57"/>
                  </a:lnTo>
                  <a:lnTo>
                    <a:pt x="17" y="53"/>
                  </a:lnTo>
                  <a:lnTo>
                    <a:pt x="17" y="50"/>
                  </a:lnTo>
                  <a:lnTo>
                    <a:pt x="17" y="45"/>
                  </a:lnTo>
                  <a:lnTo>
                    <a:pt x="17" y="41"/>
                  </a:lnTo>
                  <a:lnTo>
                    <a:pt x="15" y="38"/>
                  </a:lnTo>
                  <a:lnTo>
                    <a:pt x="15" y="33"/>
                  </a:lnTo>
                  <a:lnTo>
                    <a:pt x="15" y="30"/>
                  </a:lnTo>
                  <a:lnTo>
                    <a:pt x="15" y="26"/>
                  </a:lnTo>
                  <a:lnTo>
                    <a:pt x="14" y="23"/>
                  </a:lnTo>
                  <a:lnTo>
                    <a:pt x="12" y="18"/>
                  </a:lnTo>
                  <a:lnTo>
                    <a:pt x="9" y="15"/>
                  </a:lnTo>
                  <a:lnTo>
                    <a:pt x="8" y="12"/>
                  </a:lnTo>
                  <a:lnTo>
                    <a:pt x="6" y="11"/>
                  </a:lnTo>
                  <a:lnTo>
                    <a:pt x="5" y="9"/>
                  </a:lnTo>
                  <a:lnTo>
                    <a:pt x="2" y="9"/>
                  </a:lnTo>
                  <a:lnTo>
                    <a:pt x="0" y="8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12" name="Freeform 12"/>
            <p:cNvSpPr>
              <a:spLocks/>
            </p:cNvSpPr>
            <p:nvPr/>
          </p:nvSpPr>
          <p:spPr bwMode="auto">
            <a:xfrm>
              <a:off x="4835" y="2277"/>
              <a:ext cx="129" cy="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5"/>
                </a:cxn>
                <a:cxn ang="0">
                  <a:pos x="7" y="11"/>
                </a:cxn>
                <a:cxn ang="0">
                  <a:pos x="7" y="17"/>
                </a:cxn>
                <a:cxn ang="0">
                  <a:pos x="9" y="23"/>
                </a:cxn>
                <a:cxn ang="0">
                  <a:pos x="10" y="27"/>
                </a:cxn>
                <a:cxn ang="0">
                  <a:pos x="13" y="32"/>
                </a:cxn>
                <a:cxn ang="0">
                  <a:pos x="18" y="35"/>
                </a:cxn>
                <a:cxn ang="0">
                  <a:pos x="25" y="36"/>
                </a:cxn>
                <a:cxn ang="0">
                  <a:pos x="30" y="38"/>
                </a:cxn>
                <a:cxn ang="0">
                  <a:pos x="37" y="38"/>
                </a:cxn>
                <a:cxn ang="0">
                  <a:pos x="43" y="39"/>
                </a:cxn>
                <a:cxn ang="0">
                  <a:pos x="49" y="41"/>
                </a:cxn>
                <a:cxn ang="0">
                  <a:pos x="57" y="42"/>
                </a:cxn>
                <a:cxn ang="0">
                  <a:pos x="63" y="42"/>
                </a:cxn>
                <a:cxn ang="0">
                  <a:pos x="69" y="42"/>
                </a:cxn>
                <a:cxn ang="0">
                  <a:pos x="76" y="42"/>
                </a:cxn>
                <a:cxn ang="0">
                  <a:pos x="82" y="41"/>
                </a:cxn>
                <a:cxn ang="0">
                  <a:pos x="90" y="41"/>
                </a:cxn>
                <a:cxn ang="0">
                  <a:pos x="96" y="39"/>
                </a:cxn>
                <a:cxn ang="0">
                  <a:pos x="102" y="38"/>
                </a:cxn>
                <a:cxn ang="0">
                  <a:pos x="108" y="36"/>
                </a:cxn>
                <a:cxn ang="0">
                  <a:pos x="114" y="35"/>
                </a:cxn>
                <a:cxn ang="0">
                  <a:pos x="120" y="33"/>
                </a:cxn>
                <a:cxn ang="0">
                  <a:pos x="126" y="33"/>
                </a:cxn>
                <a:cxn ang="0">
                  <a:pos x="127" y="36"/>
                </a:cxn>
                <a:cxn ang="0">
                  <a:pos x="123" y="39"/>
                </a:cxn>
                <a:cxn ang="0">
                  <a:pos x="118" y="42"/>
                </a:cxn>
                <a:cxn ang="0">
                  <a:pos x="112" y="44"/>
                </a:cxn>
                <a:cxn ang="0">
                  <a:pos x="108" y="45"/>
                </a:cxn>
                <a:cxn ang="0">
                  <a:pos x="103" y="47"/>
                </a:cxn>
                <a:cxn ang="0">
                  <a:pos x="99" y="47"/>
                </a:cxn>
                <a:cxn ang="0">
                  <a:pos x="93" y="48"/>
                </a:cxn>
                <a:cxn ang="0">
                  <a:pos x="88" y="48"/>
                </a:cxn>
                <a:cxn ang="0">
                  <a:pos x="82" y="48"/>
                </a:cxn>
                <a:cxn ang="0">
                  <a:pos x="78" y="48"/>
                </a:cxn>
                <a:cxn ang="0">
                  <a:pos x="72" y="48"/>
                </a:cxn>
                <a:cxn ang="0">
                  <a:pos x="67" y="50"/>
                </a:cxn>
                <a:cxn ang="0">
                  <a:pos x="61" y="50"/>
                </a:cxn>
                <a:cxn ang="0">
                  <a:pos x="57" y="50"/>
                </a:cxn>
                <a:cxn ang="0">
                  <a:pos x="51" y="50"/>
                </a:cxn>
                <a:cxn ang="0">
                  <a:pos x="45" y="48"/>
                </a:cxn>
                <a:cxn ang="0">
                  <a:pos x="37" y="47"/>
                </a:cxn>
                <a:cxn ang="0">
                  <a:pos x="30" y="45"/>
                </a:cxn>
                <a:cxn ang="0">
                  <a:pos x="21" y="44"/>
                </a:cxn>
                <a:cxn ang="0">
                  <a:pos x="13" y="41"/>
                </a:cxn>
                <a:cxn ang="0">
                  <a:pos x="6" y="36"/>
                </a:cxn>
                <a:cxn ang="0">
                  <a:pos x="1" y="32"/>
                </a:cxn>
                <a:cxn ang="0">
                  <a:pos x="0" y="26"/>
                </a:cxn>
                <a:cxn ang="0">
                  <a:pos x="0" y="21"/>
                </a:cxn>
                <a:cxn ang="0">
                  <a:pos x="0" y="17"/>
                </a:cxn>
                <a:cxn ang="0">
                  <a:pos x="0" y="11"/>
                </a:cxn>
                <a:cxn ang="0">
                  <a:pos x="1" y="5"/>
                </a:cxn>
                <a:cxn ang="0">
                  <a:pos x="1" y="0"/>
                </a:cxn>
                <a:cxn ang="0">
                  <a:pos x="3" y="0"/>
                </a:cxn>
              </a:cxnLst>
              <a:rect l="0" t="0" r="r" b="b"/>
              <a:pathLst>
                <a:path w="129" h="50">
                  <a:moveTo>
                    <a:pt x="3" y="0"/>
                  </a:moveTo>
                  <a:lnTo>
                    <a:pt x="4" y="0"/>
                  </a:lnTo>
                  <a:lnTo>
                    <a:pt x="6" y="3"/>
                  </a:lnTo>
                  <a:lnTo>
                    <a:pt x="6" y="5"/>
                  </a:lnTo>
                  <a:lnTo>
                    <a:pt x="7" y="9"/>
                  </a:lnTo>
                  <a:lnTo>
                    <a:pt x="7" y="11"/>
                  </a:lnTo>
                  <a:lnTo>
                    <a:pt x="7" y="14"/>
                  </a:lnTo>
                  <a:lnTo>
                    <a:pt x="7" y="17"/>
                  </a:lnTo>
                  <a:lnTo>
                    <a:pt x="9" y="20"/>
                  </a:lnTo>
                  <a:lnTo>
                    <a:pt x="9" y="23"/>
                  </a:lnTo>
                  <a:lnTo>
                    <a:pt x="9" y="26"/>
                  </a:lnTo>
                  <a:lnTo>
                    <a:pt x="10" y="27"/>
                  </a:lnTo>
                  <a:lnTo>
                    <a:pt x="12" y="30"/>
                  </a:lnTo>
                  <a:lnTo>
                    <a:pt x="13" y="32"/>
                  </a:lnTo>
                  <a:lnTo>
                    <a:pt x="16" y="33"/>
                  </a:lnTo>
                  <a:lnTo>
                    <a:pt x="18" y="35"/>
                  </a:lnTo>
                  <a:lnTo>
                    <a:pt x="22" y="35"/>
                  </a:lnTo>
                  <a:lnTo>
                    <a:pt x="25" y="36"/>
                  </a:lnTo>
                  <a:lnTo>
                    <a:pt x="28" y="36"/>
                  </a:lnTo>
                  <a:lnTo>
                    <a:pt x="30" y="38"/>
                  </a:lnTo>
                  <a:lnTo>
                    <a:pt x="34" y="38"/>
                  </a:lnTo>
                  <a:lnTo>
                    <a:pt x="37" y="38"/>
                  </a:lnTo>
                  <a:lnTo>
                    <a:pt x="40" y="39"/>
                  </a:lnTo>
                  <a:lnTo>
                    <a:pt x="43" y="39"/>
                  </a:lnTo>
                  <a:lnTo>
                    <a:pt x="46" y="41"/>
                  </a:lnTo>
                  <a:lnTo>
                    <a:pt x="49" y="41"/>
                  </a:lnTo>
                  <a:lnTo>
                    <a:pt x="54" y="41"/>
                  </a:lnTo>
                  <a:lnTo>
                    <a:pt x="57" y="42"/>
                  </a:lnTo>
                  <a:lnTo>
                    <a:pt x="60" y="42"/>
                  </a:lnTo>
                  <a:lnTo>
                    <a:pt x="63" y="42"/>
                  </a:lnTo>
                  <a:lnTo>
                    <a:pt x="66" y="42"/>
                  </a:lnTo>
                  <a:lnTo>
                    <a:pt x="69" y="42"/>
                  </a:lnTo>
                  <a:lnTo>
                    <a:pt x="73" y="42"/>
                  </a:lnTo>
                  <a:lnTo>
                    <a:pt x="76" y="42"/>
                  </a:lnTo>
                  <a:lnTo>
                    <a:pt x="79" y="42"/>
                  </a:lnTo>
                  <a:lnTo>
                    <a:pt x="82" y="41"/>
                  </a:lnTo>
                  <a:lnTo>
                    <a:pt x="85" y="41"/>
                  </a:lnTo>
                  <a:lnTo>
                    <a:pt x="90" y="41"/>
                  </a:lnTo>
                  <a:lnTo>
                    <a:pt x="93" y="39"/>
                  </a:lnTo>
                  <a:lnTo>
                    <a:pt x="96" y="39"/>
                  </a:lnTo>
                  <a:lnTo>
                    <a:pt x="99" y="39"/>
                  </a:lnTo>
                  <a:lnTo>
                    <a:pt x="102" y="38"/>
                  </a:lnTo>
                  <a:lnTo>
                    <a:pt x="105" y="38"/>
                  </a:lnTo>
                  <a:lnTo>
                    <a:pt x="108" y="36"/>
                  </a:lnTo>
                  <a:lnTo>
                    <a:pt x="111" y="36"/>
                  </a:lnTo>
                  <a:lnTo>
                    <a:pt x="114" y="35"/>
                  </a:lnTo>
                  <a:lnTo>
                    <a:pt x="117" y="33"/>
                  </a:lnTo>
                  <a:lnTo>
                    <a:pt x="120" y="33"/>
                  </a:lnTo>
                  <a:lnTo>
                    <a:pt x="123" y="32"/>
                  </a:lnTo>
                  <a:lnTo>
                    <a:pt x="126" y="33"/>
                  </a:lnTo>
                  <a:lnTo>
                    <a:pt x="129" y="35"/>
                  </a:lnTo>
                  <a:lnTo>
                    <a:pt x="127" y="36"/>
                  </a:lnTo>
                  <a:lnTo>
                    <a:pt x="124" y="38"/>
                  </a:lnTo>
                  <a:lnTo>
                    <a:pt x="123" y="39"/>
                  </a:lnTo>
                  <a:lnTo>
                    <a:pt x="120" y="41"/>
                  </a:lnTo>
                  <a:lnTo>
                    <a:pt x="118" y="42"/>
                  </a:lnTo>
                  <a:lnTo>
                    <a:pt x="115" y="42"/>
                  </a:lnTo>
                  <a:lnTo>
                    <a:pt x="112" y="44"/>
                  </a:lnTo>
                  <a:lnTo>
                    <a:pt x="111" y="45"/>
                  </a:lnTo>
                  <a:lnTo>
                    <a:pt x="108" y="45"/>
                  </a:lnTo>
                  <a:lnTo>
                    <a:pt x="106" y="47"/>
                  </a:lnTo>
                  <a:lnTo>
                    <a:pt x="103" y="47"/>
                  </a:lnTo>
                  <a:lnTo>
                    <a:pt x="100" y="47"/>
                  </a:lnTo>
                  <a:lnTo>
                    <a:pt x="99" y="47"/>
                  </a:lnTo>
                  <a:lnTo>
                    <a:pt x="96" y="48"/>
                  </a:lnTo>
                  <a:lnTo>
                    <a:pt x="93" y="48"/>
                  </a:lnTo>
                  <a:lnTo>
                    <a:pt x="91" y="48"/>
                  </a:lnTo>
                  <a:lnTo>
                    <a:pt x="88" y="48"/>
                  </a:lnTo>
                  <a:lnTo>
                    <a:pt x="85" y="48"/>
                  </a:lnTo>
                  <a:lnTo>
                    <a:pt x="82" y="48"/>
                  </a:lnTo>
                  <a:lnTo>
                    <a:pt x="81" y="48"/>
                  </a:lnTo>
                  <a:lnTo>
                    <a:pt x="78" y="48"/>
                  </a:lnTo>
                  <a:lnTo>
                    <a:pt x="75" y="48"/>
                  </a:lnTo>
                  <a:lnTo>
                    <a:pt x="72" y="48"/>
                  </a:lnTo>
                  <a:lnTo>
                    <a:pt x="69" y="50"/>
                  </a:lnTo>
                  <a:lnTo>
                    <a:pt x="67" y="50"/>
                  </a:lnTo>
                  <a:lnTo>
                    <a:pt x="64" y="50"/>
                  </a:lnTo>
                  <a:lnTo>
                    <a:pt x="61" y="50"/>
                  </a:lnTo>
                  <a:lnTo>
                    <a:pt x="58" y="50"/>
                  </a:lnTo>
                  <a:lnTo>
                    <a:pt x="57" y="50"/>
                  </a:lnTo>
                  <a:lnTo>
                    <a:pt x="54" y="50"/>
                  </a:lnTo>
                  <a:lnTo>
                    <a:pt x="51" y="50"/>
                  </a:lnTo>
                  <a:lnTo>
                    <a:pt x="49" y="50"/>
                  </a:lnTo>
                  <a:lnTo>
                    <a:pt x="45" y="48"/>
                  </a:lnTo>
                  <a:lnTo>
                    <a:pt x="42" y="48"/>
                  </a:lnTo>
                  <a:lnTo>
                    <a:pt x="37" y="47"/>
                  </a:lnTo>
                  <a:lnTo>
                    <a:pt x="33" y="47"/>
                  </a:lnTo>
                  <a:lnTo>
                    <a:pt x="30" y="45"/>
                  </a:lnTo>
                  <a:lnTo>
                    <a:pt x="25" y="45"/>
                  </a:lnTo>
                  <a:lnTo>
                    <a:pt x="21" y="44"/>
                  </a:lnTo>
                  <a:lnTo>
                    <a:pt x="18" y="42"/>
                  </a:lnTo>
                  <a:lnTo>
                    <a:pt x="13" y="41"/>
                  </a:lnTo>
                  <a:lnTo>
                    <a:pt x="10" y="39"/>
                  </a:lnTo>
                  <a:lnTo>
                    <a:pt x="6" y="36"/>
                  </a:lnTo>
                  <a:lnTo>
                    <a:pt x="4" y="35"/>
                  </a:lnTo>
                  <a:lnTo>
                    <a:pt x="1" y="32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8"/>
                  </a:lnTo>
                  <a:lnTo>
                    <a:pt x="1" y="5"/>
                  </a:lnTo>
                  <a:lnTo>
                    <a:pt x="1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13" name="Freeform 13"/>
            <p:cNvSpPr>
              <a:spLocks/>
            </p:cNvSpPr>
            <p:nvPr/>
          </p:nvSpPr>
          <p:spPr bwMode="auto">
            <a:xfrm>
              <a:off x="4526" y="1722"/>
              <a:ext cx="406" cy="407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85" y="14"/>
                </a:cxn>
                <a:cxn ang="0">
                  <a:pos x="189" y="56"/>
                </a:cxn>
                <a:cxn ang="0">
                  <a:pos x="273" y="104"/>
                </a:cxn>
                <a:cxn ang="0">
                  <a:pos x="325" y="147"/>
                </a:cxn>
                <a:cxn ang="0">
                  <a:pos x="348" y="176"/>
                </a:cxn>
                <a:cxn ang="0">
                  <a:pos x="357" y="222"/>
                </a:cxn>
                <a:cxn ang="0">
                  <a:pos x="364" y="269"/>
                </a:cxn>
                <a:cxn ang="0">
                  <a:pos x="393" y="249"/>
                </a:cxn>
                <a:cxn ang="0">
                  <a:pos x="403" y="279"/>
                </a:cxn>
                <a:cxn ang="0">
                  <a:pos x="406" y="309"/>
                </a:cxn>
                <a:cxn ang="0">
                  <a:pos x="403" y="339"/>
                </a:cxn>
                <a:cxn ang="0">
                  <a:pos x="391" y="368"/>
                </a:cxn>
                <a:cxn ang="0">
                  <a:pos x="376" y="395"/>
                </a:cxn>
                <a:cxn ang="0">
                  <a:pos x="367" y="371"/>
                </a:cxn>
                <a:cxn ang="0">
                  <a:pos x="352" y="339"/>
                </a:cxn>
                <a:cxn ang="0">
                  <a:pos x="346" y="336"/>
                </a:cxn>
                <a:cxn ang="0">
                  <a:pos x="360" y="399"/>
                </a:cxn>
                <a:cxn ang="0">
                  <a:pos x="349" y="407"/>
                </a:cxn>
                <a:cxn ang="0">
                  <a:pos x="333" y="407"/>
                </a:cxn>
                <a:cxn ang="0">
                  <a:pos x="301" y="399"/>
                </a:cxn>
                <a:cxn ang="0">
                  <a:pos x="261" y="387"/>
                </a:cxn>
                <a:cxn ang="0">
                  <a:pos x="229" y="366"/>
                </a:cxn>
                <a:cxn ang="0">
                  <a:pos x="208" y="342"/>
                </a:cxn>
                <a:cxn ang="0">
                  <a:pos x="201" y="329"/>
                </a:cxn>
                <a:cxn ang="0">
                  <a:pos x="228" y="330"/>
                </a:cxn>
                <a:cxn ang="0">
                  <a:pos x="243" y="329"/>
                </a:cxn>
                <a:cxn ang="0">
                  <a:pos x="225" y="315"/>
                </a:cxn>
                <a:cxn ang="0">
                  <a:pos x="202" y="302"/>
                </a:cxn>
                <a:cxn ang="0">
                  <a:pos x="180" y="276"/>
                </a:cxn>
                <a:cxn ang="0">
                  <a:pos x="169" y="245"/>
                </a:cxn>
                <a:cxn ang="0">
                  <a:pos x="219" y="228"/>
                </a:cxn>
                <a:cxn ang="0">
                  <a:pos x="159" y="213"/>
                </a:cxn>
                <a:cxn ang="0">
                  <a:pos x="117" y="152"/>
                </a:cxn>
                <a:cxn ang="0">
                  <a:pos x="40" y="78"/>
                </a:cxn>
                <a:cxn ang="0">
                  <a:pos x="15" y="47"/>
                </a:cxn>
                <a:cxn ang="0">
                  <a:pos x="0" y="17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406" h="407">
                  <a:moveTo>
                    <a:pt x="13" y="0"/>
                  </a:moveTo>
                  <a:lnTo>
                    <a:pt x="85" y="14"/>
                  </a:lnTo>
                  <a:lnTo>
                    <a:pt x="189" y="56"/>
                  </a:lnTo>
                  <a:lnTo>
                    <a:pt x="273" y="104"/>
                  </a:lnTo>
                  <a:lnTo>
                    <a:pt x="325" y="147"/>
                  </a:lnTo>
                  <a:lnTo>
                    <a:pt x="348" y="176"/>
                  </a:lnTo>
                  <a:lnTo>
                    <a:pt x="357" y="222"/>
                  </a:lnTo>
                  <a:lnTo>
                    <a:pt x="364" y="269"/>
                  </a:lnTo>
                  <a:lnTo>
                    <a:pt x="393" y="249"/>
                  </a:lnTo>
                  <a:lnTo>
                    <a:pt x="403" y="279"/>
                  </a:lnTo>
                  <a:lnTo>
                    <a:pt x="406" y="309"/>
                  </a:lnTo>
                  <a:lnTo>
                    <a:pt x="403" y="339"/>
                  </a:lnTo>
                  <a:lnTo>
                    <a:pt x="391" y="368"/>
                  </a:lnTo>
                  <a:lnTo>
                    <a:pt x="376" y="395"/>
                  </a:lnTo>
                  <a:lnTo>
                    <a:pt x="367" y="371"/>
                  </a:lnTo>
                  <a:lnTo>
                    <a:pt x="352" y="339"/>
                  </a:lnTo>
                  <a:lnTo>
                    <a:pt x="346" y="336"/>
                  </a:lnTo>
                  <a:lnTo>
                    <a:pt x="360" y="399"/>
                  </a:lnTo>
                  <a:lnTo>
                    <a:pt x="349" y="407"/>
                  </a:lnTo>
                  <a:lnTo>
                    <a:pt x="333" y="407"/>
                  </a:lnTo>
                  <a:lnTo>
                    <a:pt x="301" y="399"/>
                  </a:lnTo>
                  <a:lnTo>
                    <a:pt x="261" y="387"/>
                  </a:lnTo>
                  <a:lnTo>
                    <a:pt x="229" y="366"/>
                  </a:lnTo>
                  <a:lnTo>
                    <a:pt x="208" y="342"/>
                  </a:lnTo>
                  <a:lnTo>
                    <a:pt x="201" y="329"/>
                  </a:lnTo>
                  <a:lnTo>
                    <a:pt x="228" y="330"/>
                  </a:lnTo>
                  <a:lnTo>
                    <a:pt x="243" y="329"/>
                  </a:lnTo>
                  <a:lnTo>
                    <a:pt x="225" y="315"/>
                  </a:lnTo>
                  <a:lnTo>
                    <a:pt x="202" y="302"/>
                  </a:lnTo>
                  <a:lnTo>
                    <a:pt x="180" y="276"/>
                  </a:lnTo>
                  <a:lnTo>
                    <a:pt x="169" y="245"/>
                  </a:lnTo>
                  <a:lnTo>
                    <a:pt x="219" y="228"/>
                  </a:lnTo>
                  <a:lnTo>
                    <a:pt x="159" y="213"/>
                  </a:lnTo>
                  <a:lnTo>
                    <a:pt x="117" y="152"/>
                  </a:lnTo>
                  <a:lnTo>
                    <a:pt x="40" y="78"/>
                  </a:lnTo>
                  <a:lnTo>
                    <a:pt x="15" y="47"/>
                  </a:lnTo>
                  <a:lnTo>
                    <a:pt x="0" y="17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E3D1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14" name="Freeform 14"/>
            <p:cNvSpPr>
              <a:spLocks/>
            </p:cNvSpPr>
            <p:nvPr/>
          </p:nvSpPr>
          <p:spPr bwMode="auto">
            <a:xfrm>
              <a:off x="4755" y="2067"/>
              <a:ext cx="101" cy="50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9" y="6"/>
                </a:cxn>
                <a:cxn ang="0">
                  <a:pos x="15" y="11"/>
                </a:cxn>
                <a:cxn ang="0">
                  <a:pos x="21" y="15"/>
                </a:cxn>
                <a:cxn ang="0">
                  <a:pos x="27" y="18"/>
                </a:cxn>
                <a:cxn ang="0">
                  <a:pos x="32" y="23"/>
                </a:cxn>
                <a:cxn ang="0">
                  <a:pos x="38" y="26"/>
                </a:cxn>
                <a:cxn ang="0">
                  <a:pos x="45" y="29"/>
                </a:cxn>
                <a:cxn ang="0">
                  <a:pos x="51" y="32"/>
                </a:cxn>
                <a:cxn ang="0">
                  <a:pos x="57" y="33"/>
                </a:cxn>
                <a:cxn ang="0">
                  <a:pos x="63" y="36"/>
                </a:cxn>
                <a:cxn ang="0">
                  <a:pos x="71" y="38"/>
                </a:cxn>
                <a:cxn ang="0">
                  <a:pos x="77" y="39"/>
                </a:cxn>
                <a:cxn ang="0">
                  <a:pos x="83" y="41"/>
                </a:cxn>
                <a:cxn ang="0">
                  <a:pos x="90" y="42"/>
                </a:cxn>
                <a:cxn ang="0">
                  <a:pos x="98" y="44"/>
                </a:cxn>
                <a:cxn ang="0">
                  <a:pos x="101" y="47"/>
                </a:cxn>
                <a:cxn ang="0">
                  <a:pos x="98" y="50"/>
                </a:cxn>
                <a:cxn ang="0">
                  <a:pos x="90" y="50"/>
                </a:cxn>
                <a:cxn ang="0">
                  <a:pos x="83" y="50"/>
                </a:cxn>
                <a:cxn ang="0">
                  <a:pos x="75" y="48"/>
                </a:cxn>
                <a:cxn ang="0">
                  <a:pos x="69" y="47"/>
                </a:cxn>
                <a:cxn ang="0">
                  <a:pos x="62" y="45"/>
                </a:cxn>
                <a:cxn ang="0">
                  <a:pos x="56" y="44"/>
                </a:cxn>
                <a:cxn ang="0">
                  <a:pos x="50" y="41"/>
                </a:cxn>
                <a:cxn ang="0">
                  <a:pos x="42" y="38"/>
                </a:cxn>
                <a:cxn ang="0">
                  <a:pos x="36" y="35"/>
                </a:cxn>
                <a:cxn ang="0">
                  <a:pos x="30" y="32"/>
                </a:cxn>
                <a:cxn ang="0">
                  <a:pos x="26" y="27"/>
                </a:cxn>
                <a:cxn ang="0">
                  <a:pos x="20" y="23"/>
                </a:cxn>
                <a:cxn ang="0">
                  <a:pos x="14" y="18"/>
                </a:cxn>
                <a:cxn ang="0">
                  <a:pos x="9" y="14"/>
                </a:cxn>
                <a:cxn ang="0">
                  <a:pos x="3" y="9"/>
                </a:cxn>
                <a:cxn ang="0">
                  <a:pos x="2" y="3"/>
                </a:cxn>
                <a:cxn ang="0">
                  <a:pos x="2" y="0"/>
                </a:cxn>
              </a:cxnLst>
              <a:rect l="0" t="0" r="r" b="b"/>
              <a:pathLst>
                <a:path w="101" h="50">
                  <a:moveTo>
                    <a:pt x="2" y="0"/>
                  </a:moveTo>
                  <a:lnTo>
                    <a:pt x="5" y="2"/>
                  </a:lnTo>
                  <a:lnTo>
                    <a:pt x="8" y="3"/>
                  </a:lnTo>
                  <a:lnTo>
                    <a:pt x="9" y="6"/>
                  </a:lnTo>
                  <a:lnTo>
                    <a:pt x="12" y="9"/>
                  </a:lnTo>
                  <a:lnTo>
                    <a:pt x="15" y="11"/>
                  </a:lnTo>
                  <a:lnTo>
                    <a:pt x="18" y="12"/>
                  </a:lnTo>
                  <a:lnTo>
                    <a:pt x="21" y="15"/>
                  </a:lnTo>
                  <a:lnTo>
                    <a:pt x="24" y="17"/>
                  </a:lnTo>
                  <a:lnTo>
                    <a:pt x="27" y="18"/>
                  </a:lnTo>
                  <a:lnTo>
                    <a:pt x="30" y="20"/>
                  </a:lnTo>
                  <a:lnTo>
                    <a:pt x="32" y="23"/>
                  </a:lnTo>
                  <a:lnTo>
                    <a:pt x="36" y="24"/>
                  </a:lnTo>
                  <a:lnTo>
                    <a:pt x="38" y="26"/>
                  </a:lnTo>
                  <a:lnTo>
                    <a:pt x="42" y="27"/>
                  </a:lnTo>
                  <a:lnTo>
                    <a:pt x="45" y="29"/>
                  </a:lnTo>
                  <a:lnTo>
                    <a:pt x="48" y="30"/>
                  </a:lnTo>
                  <a:lnTo>
                    <a:pt x="51" y="32"/>
                  </a:lnTo>
                  <a:lnTo>
                    <a:pt x="54" y="33"/>
                  </a:lnTo>
                  <a:lnTo>
                    <a:pt x="57" y="33"/>
                  </a:lnTo>
                  <a:lnTo>
                    <a:pt x="60" y="35"/>
                  </a:lnTo>
                  <a:lnTo>
                    <a:pt x="63" y="36"/>
                  </a:lnTo>
                  <a:lnTo>
                    <a:pt x="66" y="38"/>
                  </a:lnTo>
                  <a:lnTo>
                    <a:pt x="71" y="38"/>
                  </a:lnTo>
                  <a:lnTo>
                    <a:pt x="74" y="39"/>
                  </a:lnTo>
                  <a:lnTo>
                    <a:pt x="77" y="39"/>
                  </a:lnTo>
                  <a:lnTo>
                    <a:pt x="80" y="41"/>
                  </a:lnTo>
                  <a:lnTo>
                    <a:pt x="83" y="41"/>
                  </a:lnTo>
                  <a:lnTo>
                    <a:pt x="87" y="42"/>
                  </a:lnTo>
                  <a:lnTo>
                    <a:pt x="90" y="42"/>
                  </a:lnTo>
                  <a:lnTo>
                    <a:pt x="93" y="42"/>
                  </a:lnTo>
                  <a:lnTo>
                    <a:pt x="98" y="44"/>
                  </a:lnTo>
                  <a:lnTo>
                    <a:pt x="101" y="44"/>
                  </a:lnTo>
                  <a:lnTo>
                    <a:pt x="101" y="47"/>
                  </a:lnTo>
                  <a:lnTo>
                    <a:pt x="101" y="50"/>
                  </a:lnTo>
                  <a:lnTo>
                    <a:pt x="98" y="50"/>
                  </a:lnTo>
                  <a:lnTo>
                    <a:pt x="93" y="50"/>
                  </a:lnTo>
                  <a:lnTo>
                    <a:pt x="90" y="50"/>
                  </a:lnTo>
                  <a:lnTo>
                    <a:pt x="86" y="50"/>
                  </a:lnTo>
                  <a:lnTo>
                    <a:pt x="83" y="50"/>
                  </a:lnTo>
                  <a:lnTo>
                    <a:pt x="80" y="48"/>
                  </a:lnTo>
                  <a:lnTo>
                    <a:pt x="75" y="48"/>
                  </a:lnTo>
                  <a:lnTo>
                    <a:pt x="72" y="48"/>
                  </a:lnTo>
                  <a:lnTo>
                    <a:pt x="69" y="47"/>
                  </a:lnTo>
                  <a:lnTo>
                    <a:pt x="65" y="47"/>
                  </a:lnTo>
                  <a:lnTo>
                    <a:pt x="62" y="45"/>
                  </a:lnTo>
                  <a:lnTo>
                    <a:pt x="59" y="45"/>
                  </a:lnTo>
                  <a:lnTo>
                    <a:pt x="56" y="44"/>
                  </a:lnTo>
                  <a:lnTo>
                    <a:pt x="53" y="42"/>
                  </a:lnTo>
                  <a:lnTo>
                    <a:pt x="50" y="41"/>
                  </a:lnTo>
                  <a:lnTo>
                    <a:pt x="47" y="41"/>
                  </a:lnTo>
                  <a:lnTo>
                    <a:pt x="42" y="38"/>
                  </a:lnTo>
                  <a:lnTo>
                    <a:pt x="41" y="36"/>
                  </a:lnTo>
                  <a:lnTo>
                    <a:pt x="36" y="35"/>
                  </a:lnTo>
                  <a:lnTo>
                    <a:pt x="35" y="33"/>
                  </a:lnTo>
                  <a:lnTo>
                    <a:pt x="30" y="32"/>
                  </a:lnTo>
                  <a:lnTo>
                    <a:pt x="29" y="30"/>
                  </a:lnTo>
                  <a:lnTo>
                    <a:pt x="26" y="27"/>
                  </a:lnTo>
                  <a:lnTo>
                    <a:pt x="23" y="26"/>
                  </a:lnTo>
                  <a:lnTo>
                    <a:pt x="20" y="23"/>
                  </a:lnTo>
                  <a:lnTo>
                    <a:pt x="17" y="21"/>
                  </a:lnTo>
                  <a:lnTo>
                    <a:pt x="14" y="18"/>
                  </a:lnTo>
                  <a:lnTo>
                    <a:pt x="11" y="17"/>
                  </a:lnTo>
                  <a:lnTo>
                    <a:pt x="9" y="14"/>
                  </a:lnTo>
                  <a:lnTo>
                    <a:pt x="6" y="12"/>
                  </a:lnTo>
                  <a:lnTo>
                    <a:pt x="3" y="9"/>
                  </a:lnTo>
                  <a:lnTo>
                    <a:pt x="0" y="8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15" name="Freeform 15"/>
            <p:cNvSpPr>
              <a:spLocks/>
            </p:cNvSpPr>
            <p:nvPr/>
          </p:nvSpPr>
          <p:spPr bwMode="auto">
            <a:xfrm>
              <a:off x="4895" y="2006"/>
              <a:ext cx="16" cy="79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3" y="9"/>
                </a:cxn>
                <a:cxn ang="0">
                  <a:pos x="15" y="13"/>
                </a:cxn>
                <a:cxn ang="0">
                  <a:pos x="15" y="18"/>
                </a:cxn>
                <a:cxn ang="0">
                  <a:pos x="16" y="22"/>
                </a:cxn>
                <a:cxn ang="0">
                  <a:pos x="15" y="27"/>
                </a:cxn>
                <a:cxn ang="0">
                  <a:pos x="15" y="31"/>
                </a:cxn>
                <a:cxn ang="0">
                  <a:pos x="15" y="37"/>
                </a:cxn>
                <a:cxn ang="0">
                  <a:pos x="13" y="42"/>
                </a:cxn>
                <a:cxn ang="0">
                  <a:pos x="13" y="46"/>
                </a:cxn>
                <a:cxn ang="0">
                  <a:pos x="12" y="52"/>
                </a:cxn>
                <a:cxn ang="0">
                  <a:pos x="10" y="57"/>
                </a:cxn>
                <a:cxn ang="0">
                  <a:pos x="9" y="61"/>
                </a:cxn>
                <a:cxn ang="0">
                  <a:pos x="9" y="66"/>
                </a:cxn>
                <a:cxn ang="0">
                  <a:pos x="7" y="70"/>
                </a:cxn>
                <a:cxn ang="0">
                  <a:pos x="4" y="75"/>
                </a:cxn>
                <a:cxn ang="0">
                  <a:pos x="0" y="76"/>
                </a:cxn>
                <a:cxn ang="0">
                  <a:pos x="0" y="72"/>
                </a:cxn>
                <a:cxn ang="0">
                  <a:pos x="0" y="67"/>
                </a:cxn>
                <a:cxn ang="0">
                  <a:pos x="1" y="63"/>
                </a:cxn>
                <a:cxn ang="0">
                  <a:pos x="1" y="57"/>
                </a:cxn>
                <a:cxn ang="0">
                  <a:pos x="4" y="48"/>
                </a:cxn>
                <a:cxn ang="0">
                  <a:pos x="6" y="42"/>
                </a:cxn>
                <a:cxn ang="0">
                  <a:pos x="6" y="37"/>
                </a:cxn>
                <a:cxn ang="0">
                  <a:pos x="7" y="31"/>
                </a:cxn>
                <a:cxn ang="0">
                  <a:pos x="7" y="25"/>
                </a:cxn>
                <a:cxn ang="0">
                  <a:pos x="7" y="21"/>
                </a:cxn>
                <a:cxn ang="0">
                  <a:pos x="7" y="16"/>
                </a:cxn>
                <a:cxn ang="0">
                  <a:pos x="6" y="12"/>
                </a:cxn>
                <a:cxn ang="0">
                  <a:pos x="6" y="7"/>
                </a:cxn>
                <a:cxn ang="0">
                  <a:pos x="7" y="1"/>
                </a:cxn>
                <a:cxn ang="0">
                  <a:pos x="7" y="0"/>
                </a:cxn>
              </a:cxnLst>
              <a:rect l="0" t="0" r="r" b="b"/>
              <a:pathLst>
                <a:path w="16" h="79">
                  <a:moveTo>
                    <a:pt x="7" y="0"/>
                  </a:moveTo>
                  <a:lnTo>
                    <a:pt x="10" y="3"/>
                  </a:lnTo>
                  <a:lnTo>
                    <a:pt x="13" y="7"/>
                  </a:lnTo>
                  <a:lnTo>
                    <a:pt x="13" y="9"/>
                  </a:lnTo>
                  <a:lnTo>
                    <a:pt x="15" y="10"/>
                  </a:lnTo>
                  <a:lnTo>
                    <a:pt x="15" y="13"/>
                  </a:lnTo>
                  <a:lnTo>
                    <a:pt x="15" y="16"/>
                  </a:lnTo>
                  <a:lnTo>
                    <a:pt x="15" y="18"/>
                  </a:lnTo>
                  <a:lnTo>
                    <a:pt x="16" y="19"/>
                  </a:lnTo>
                  <a:lnTo>
                    <a:pt x="16" y="22"/>
                  </a:lnTo>
                  <a:lnTo>
                    <a:pt x="16" y="25"/>
                  </a:lnTo>
                  <a:lnTo>
                    <a:pt x="15" y="27"/>
                  </a:lnTo>
                  <a:lnTo>
                    <a:pt x="15" y="30"/>
                  </a:lnTo>
                  <a:lnTo>
                    <a:pt x="15" y="31"/>
                  </a:lnTo>
                  <a:lnTo>
                    <a:pt x="15" y="34"/>
                  </a:lnTo>
                  <a:lnTo>
                    <a:pt x="15" y="37"/>
                  </a:lnTo>
                  <a:lnTo>
                    <a:pt x="15" y="39"/>
                  </a:lnTo>
                  <a:lnTo>
                    <a:pt x="13" y="42"/>
                  </a:lnTo>
                  <a:lnTo>
                    <a:pt x="13" y="45"/>
                  </a:lnTo>
                  <a:lnTo>
                    <a:pt x="13" y="46"/>
                  </a:lnTo>
                  <a:lnTo>
                    <a:pt x="12" y="49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0" y="57"/>
                  </a:lnTo>
                  <a:lnTo>
                    <a:pt x="10" y="58"/>
                  </a:lnTo>
                  <a:lnTo>
                    <a:pt x="9" y="61"/>
                  </a:lnTo>
                  <a:lnTo>
                    <a:pt x="9" y="63"/>
                  </a:lnTo>
                  <a:lnTo>
                    <a:pt x="9" y="66"/>
                  </a:lnTo>
                  <a:lnTo>
                    <a:pt x="9" y="69"/>
                  </a:lnTo>
                  <a:lnTo>
                    <a:pt x="7" y="70"/>
                  </a:lnTo>
                  <a:lnTo>
                    <a:pt x="7" y="73"/>
                  </a:lnTo>
                  <a:lnTo>
                    <a:pt x="4" y="75"/>
                  </a:lnTo>
                  <a:lnTo>
                    <a:pt x="1" y="79"/>
                  </a:lnTo>
                  <a:lnTo>
                    <a:pt x="0" y="76"/>
                  </a:lnTo>
                  <a:lnTo>
                    <a:pt x="0" y="75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0" y="67"/>
                  </a:lnTo>
                  <a:lnTo>
                    <a:pt x="0" y="66"/>
                  </a:lnTo>
                  <a:lnTo>
                    <a:pt x="1" y="63"/>
                  </a:lnTo>
                  <a:lnTo>
                    <a:pt x="1" y="61"/>
                  </a:lnTo>
                  <a:lnTo>
                    <a:pt x="1" y="57"/>
                  </a:lnTo>
                  <a:lnTo>
                    <a:pt x="3" y="52"/>
                  </a:lnTo>
                  <a:lnTo>
                    <a:pt x="4" y="48"/>
                  </a:lnTo>
                  <a:lnTo>
                    <a:pt x="6" y="45"/>
                  </a:lnTo>
                  <a:lnTo>
                    <a:pt x="6" y="42"/>
                  </a:lnTo>
                  <a:lnTo>
                    <a:pt x="6" y="40"/>
                  </a:lnTo>
                  <a:lnTo>
                    <a:pt x="6" y="37"/>
                  </a:lnTo>
                  <a:lnTo>
                    <a:pt x="7" y="36"/>
                  </a:lnTo>
                  <a:lnTo>
                    <a:pt x="7" y="31"/>
                  </a:lnTo>
                  <a:lnTo>
                    <a:pt x="7" y="28"/>
                  </a:lnTo>
                  <a:lnTo>
                    <a:pt x="7" y="25"/>
                  </a:lnTo>
                  <a:lnTo>
                    <a:pt x="7" y="24"/>
                  </a:lnTo>
                  <a:lnTo>
                    <a:pt x="7" y="21"/>
                  </a:lnTo>
                  <a:lnTo>
                    <a:pt x="7" y="19"/>
                  </a:lnTo>
                  <a:lnTo>
                    <a:pt x="7" y="16"/>
                  </a:lnTo>
                  <a:lnTo>
                    <a:pt x="7" y="15"/>
                  </a:lnTo>
                  <a:lnTo>
                    <a:pt x="6" y="12"/>
                  </a:lnTo>
                  <a:lnTo>
                    <a:pt x="6" y="10"/>
                  </a:lnTo>
                  <a:lnTo>
                    <a:pt x="6" y="7"/>
                  </a:lnTo>
                  <a:lnTo>
                    <a:pt x="7" y="4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16" name="Freeform 16"/>
            <p:cNvSpPr>
              <a:spLocks/>
            </p:cNvSpPr>
            <p:nvPr/>
          </p:nvSpPr>
          <p:spPr bwMode="auto">
            <a:xfrm>
              <a:off x="4556" y="1760"/>
              <a:ext cx="198" cy="171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12" y="10"/>
                </a:cxn>
                <a:cxn ang="0">
                  <a:pos x="19" y="18"/>
                </a:cxn>
                <a:cxn ang="0">
                  <a:pos x="27" y="24"/>
                </a:cxn>
                <a:cxn ang="0">
                  <a:pos x="33" y="31"/>
                </a:cxn>
                <a:cxn ang="0">
                  <a:pos x="40" y="37"/>
                </a:cxn>
                <a:cxn ang="0">
                  <a:pos x="48" y="45"/>
                </a:cxn>
                <a:cxn ang="0">
                  <a:pos x="55" y="51"/>
                </a:cxn>
                <a:cxn ang="0">
                  <a:pos x="61" y="58"/>
                </a:cxn>
                <a:cxn ang="0">
                  <a:pos x="69" y="64"/>
                </a:cxn>
                <a:cxn ang="0">
                  <a:pos x="76" y="72"/>
                </a:cxn>
                <a:cxn ang="0">
                  <a:pos x="82" y="79"/>
                </a:cxn>
                <a:cxn ang="0">
                  <a:pos x="90" y="85"/>
                </a:cxn>
                <a:cxn ang="0">
                  <a:pos x="96" y="93"/>
                </a:cxn>
                <a:cxn ang="0">
                  <a:pos x="103" y="100"/>
                </a:cxn>
                <a:cxn ang="0">
                  <a:pos x="109" y="108"/>
                </a:cxn>
                <a:cxn ang="0">
                  <a:pos x="115" y="115"/>
                </a:cxn>
                <a:cxn ang="0">
                  <a:pos x="121" y="123"/>
                </a:cxn>
                <a:cxn ang="0">
                  <a:pos x="127" y="130"/>
                </a:cxn>
                <a:cxn ang="0">
                  <a:pos x="132" y="138"/>
                </a:cxn>
                <a:cxn ang="0">
                  <a:pos x="138" y="147"/>
                </a:cxn>
                <a:cxn ang="0">
                  <a:pos x="144" y="154"/>
                </a:cxn>
                <a:cxn ang="0">
                  <a:pos x="153" y="159"/>
                </a:cxn>
                <a:cxn ang="0">
                  <a:pos x="165" y="160"/>
                </a:cxn>
                <a:cxn ang="0">
                  <a:pos x="175" y="162"/>
                </a:cxn>
                <a:cxn ang="0">
                  <a:pos x="187" y="162"/>
                </a:cxn>
                <a:cxn ang="0">
                  <a:pos x="198" y="166"/>
                </a:cxn>
                <a:cxn ang="0">
                  <a:pos x="189" y="171"/>
                </a:cxn>
                <a:cxn ang="0">
                  <a:pos x="178" y="171"/>
                </a:cxn>
                <a:cxn ang="0">
                  <a:pos x="168" y="171"/>
                </a:cxn>
                <a:cxn ang="0">
                  <a:pos x="160" y="169"/>
                </a:cxn>
                <a:cxn ang="0">
                  <a:pos x="150" y="166"/>
                </a:cxn>
                <a:cxn ang="0">
                  <a:pos x="139" y="160"/>
                </a:cxn>
                <a:cxn ang="0">
                  <a:pos x="130" y="153"/>
                </a:cxn>
                <a:cxn ang="0">
                  <a:pos x="124" y="144"/>
                </a:cxn>
                <a:cxn ang="0">
                  <a:pos x="117" y="133"/>
                </a:cxn>
                <a:cxn ang="0">
                  <a:pos x="109" y="123"/>
                </a:cxn>
                <a:cxn ang="0">
                  <a:pos x="102" y="112"/>
                </a:cxn>
                <a:cxn ang="0">
                  <a:pos x="94" y="102"/>
                </a:cxn>
                <a:cxn ang="0">
                  <a:pos x="85" y="91"/>
                </a:cxn>
                <a:cxn ang="0">
                  <a:pos x="76" y="84"/>
                </a:cxn>
                <a:cxn ang="0">
                  <a:pos x="69" y="75"/>
                </a:cxn>
                <a:cxn ang="0">
                  <a:pos x="63" y="69"/>
                </a:cxn>
                <a:cxn ang="0">
                  <a:pos x="55" y="61"/>
                </a:cxn>
                <a:cxn ang="0">
                  <a:pos x="48" y="55"/>
                </a:cxn>
                <a:cxn ang="0">
                  <a:pos x="40" y="48"/>
                </a:cxn>
                <a:cxn ang="0">
                  <a:pos x="31" y="42"/>
                </a:cxn>
                <a:cxn ang="0">
                  <a:pos x="25" y="36"/>
                </a:cxn>
                <a:cxn ang="0">
                  <a:pos x="18" y="28"/>
                </a:cxn>
                <a:cxn ang="0">
                  <a:pos x="10" y="21"/>
                </a:cxn>
                <a:cxn ang="0">
                  <a:pos x="4" y="13"/>
                </a:cxn>
                <a:cxn ang="0">
                  <a:pos x="0" y="6"/>
                </a:cxn>
                <a:cxn ang="0">
                  <a:pos x="1" y="0"/>
                </a:cxn>
              </a:cxnLst>
              <a:rect l="0" t="0" r="r" b="b"/>
              <a:pathLst>
                <a:path w="198" h="171">
                  <a:moveTo>
                    <a:pt x="1" y="0"/>
                  </a:moveTo>
                  <a:lnTo>
                    <a:pt x="3" y="1"/>
                  </a:lnTo>
                  <a:lnTo>
                    <a:pt x="4" y="4"/>
                  </a:lnTo>
                  <a:lnTo>
                    <a:pt x="7" y="6"/>
                  </a:lnTo>
                  <a:lnTo>
                    <a:pt x="10" y="9"/>
                  </a:lnTo>
                  <a:lnTo>
                    <a:pt x="12" y="10"/>
                  </a:lnTo>
                  <a:lnTo>
                    <a:pt x="15" y="13"/>
                  </a:lnTo>
                  <a:lnTo>
                    <a:pt x="16" y="15"/>
                  </a:lnTo>
                  <a:lnTo>
                    <a:pt x="19" y="18"/>
                  </a:lnTo>
                  <a:lnTo>
                    <a:pt x="21" y="19"/>
                  </a:lnTo>
                  <a:lnTo>
                    <a:pt x="24" y="22"/>
                  </a:lnTo>
                  <a:lnTo>
                    <a:pt x="27" y="24"/>
                  </a:lnTo>
                  <a:lnTo>
                    <a:pt x="28" y="27"/>
                  </a:lnTo>
                  <a:lnTo>
                    <a:pt x="31" y="28"/>
                  </a:lnTo>
                  <a:lnTo>
                    <a:pt x="33" y="31"/>
                  </a:lnTo>
                  <a:lnTo>
                    <a:pt x="36" y="33"/>
                  </a:lnTo>
                  <a:lnTo>
                    <a:pt x="39" y="36"/>
                  </a:lnTo>
                  <a:lnTo>
                    <a:pt x="40" y="37"/>
                  </a:lnTo>
                  <a:lnTo>
                    <a:pt x="43" y="40"/>
                  </a:lnTo>
                  <a:lnTo>
                    <a:pt x="45" y="42"/>
                  </a:lnTo>
                  <a:lnTo>
                    <a:pt x="48" y="45"/>
                  </a:lnTo>
                  <a:lnTo>
                    <a:pt x="49" y="46"/>
                  </a:lnTo>
                  <a:lnTo>
                    <a:pt x="52" y="48"/>
                  </a:lnTo>
                  <a:lnTo>
                    <a:pt x="55" y="51"/>
                  </a:lnTo>
                  <a:lnTo>
                    <a:pt x="57" y="54"/>
                  </a:lnTo>
                  <a:lnTo>
                    <a:pt x="60" y="55"/>
                  </a:lnTo>
                  <a:lnTo>
                    <a:pt x="61" y="58"/>
                  </a:lnTo>
                  <a:lnTo>
                    <a:pt x="64" y="60"/>
                  </a:lnTo>
                  <a:lnTo>
                    <a:pt x="66" y="63"/>
                  </a:lnTo>
                  <a:lnTo>
                    <a:pt x="69" y="64"/>
                  </a:lnTo>
                  <a:lnTo>
                    <a:pt x="72" y="67"/>
                  </a:lnTo>
                  <a:lnTo>
                    <a:pt x="73" y="70"/>
                  </a:lnTo>
                  <a:lnTo>
                    <a:pt x="76" y="72"/>
                  </a:lnTo>
                  <a:lnTo>
                    <a:pt x="78" y="73"/>
                  </a:lnTo>
                  <a:lnTo>
                    <a:pt x="81" y="76"/>
                  </a:lnTo>
                  <a:lnTo>
                    <a:pt x="82" y="79"/>
                  </a:lnTo>
                  <a:lnTo>
                    <a:pt x="85" y="81"/>
                  </a:lnTo>
                  <a:lnTo>
                    <a:pt x="87" y="84"/>
                  </a:lnTo>
                  <a:lnTo>
                    <a:pt x="90" y="85"/>
                  </a:lnTo>
                  <a:lnTo>
                    <a:pt x="91" y="88"/>
                  </a:lnTo>
                  <a:lnTo>
                    <a:pt x="94" y="90"/>
                  </a:lnTo>
                  <a:lnTo>
                    <a:pt x="96" y="93"/>
                  </a:lnTo>
                  <a:lnTo>
                    <a:pt x="99" y="96"/>
                  </a:lnTo>
                  <a:lnTo>
                    <a:pt x="100" y="97"/>
                  </a:lnTo>
                  <a:lnTo>
                    <a:pt x="103" y="100"/>
                  </a:lnTo>
                  <a:lnTo>
                    <a:pt x="105" y="102"/>
                  </a:lnTo>
                  <a:lnTo>
                    <a:pt x="108" y="105"/>
                  </a:lnTo>
                  <a:lnTo>
                    <a:pt x="109" y="108"/>
                  </a:lnTo>
                  <a:lnTo>
                    <a:pt x="111" y="111"/>
                  </a:lnTo>
                  <a:lnTo>
                    <a:pt x="112" y="112"/>
                  </a:lnTo>
                  <a:lnTo>
                    <a:pt x="115" y="115"/>
                  </a:lnTo>
                  <a:lnTo>
                    <a:pt x="117" y="117"/>
                  </a:lnTo>
                  <a:lnTo>
                    <a:pt x="120" y="120"/>
                  </a:lnTo>
                  <a:lnTo>
                    <a:pt x="121" y="123"/>
                  </a:lnTo>
                  <a:lnTo>
                    <a:pt x="123" y="126"/>
                  </a:lnTo>
                  <a:lnTo>
                    <a:pt x="124" y="127"/>
                  </a:lnTo>
                  <a:lnTo>
                    <a:pt x="127" y="130"/>
                  </a:lnTo>
                  <a:lnTo>
                    <a:pt x="129" y="133"/>
                  </a:lnTo>
                  <a:lnTo>
                    <a:pt x="130" y="135"/>
                  </a:lnTo>
                  <a:lnTo>
                    <a:pt x="132" y="138"/>
                  </a:lnTo>
                  <a:lnTo>
                    <a:pt x="135" y="141"/>
                  </a:lnTo>
                  <a:lnTo>
                    <a:pt x="136" y="144"/>
                  </a:lnTo>
                  <a:lnTo>
                    <a:pt x="138" y="147"/>
                  </a:lnTo>
                  <a:lnTo>
                    <a:pt x="139" y="150"/>
                  </a:lnTo>
                  <a:lnTo>
                    <a:pt x="141" y="153"/>
                  </a:lnTo>
                  <a:lnTo>
                    <a:pt x="144" y="154"/>
                  </a:lnTo>
                  <a:lnTo>
                    <a:pt x="147" y="156"/>
                  </a:lnTo>
                  <a:lnTo>
                    <a:pt x="150" y="157"/>
                  </a:lnTo>
                  <a:lnTo>
                    <a:pt x="153" y="159"/>
                  </a:lnTo>
                  <a:lnTo>
                    <a:pt x="157" y="159"/>
                  </a:lnTo>
                  <a:lnTo>
                    <a:pt x="160" y="160"/>
                  </a:lnTo>
                  <a:lnTo>
                    <a:pt x="165" y="160"/>
                  </a:lnTo>
                  <a:lnTo>
                    <a:pt x="168" y="160"/>
                  </a:lnTo>
                  <a:lnTo>
                    <a:pt x="172" y="160"/>
                  </a:lnTo>
                  <a:lnTo>
                    <a:pt x="175" y="162"/>
                  </a:lnTo>
                  <a:lnTo>
                    <a:pt x="180" y="162"/>
                  </a:lnTo>
                  <a:lnTo>
                    <a:pt x="183" y="162"/>
                  </a:lnTo>
                  <a:lnTo>
                    <a:pt x="187" y="162"/>
                  </a:lnTo>
                  <a:lnTo>
                    <a:pt x="190" y="163"/>
                  </a:lnTo>
                  <a:lnTo>
                    <a:pt x="195" y="163"/>
                  </a:lnTo>
                  <a:lnTo>
                    <a:pt x="198" y="166"/>
                  </a:lnTo>
                  <a:lnTo>
                    <a:pt x="195" y="169"/>
                  </a:lnTo>
                  <a:lnTo>
                    <a:pt x="192" y="171"/>
                  </a:lnTo>
                  <a:lnTo>
                    <a:pt x="189" y="171"/>
                  </a:lnTo>
                  <a:lnTo>
                    <a:pt x="186" y="171"/>
                  </a:lnTo>
                  <a:lnTo>
                    <a:pt x="181" y="171"/>
                  </a:lnTo>
                  <a:lnTo>
                    <a:pt x="178" y="171"/>
                  </a:lnTo>
                  <a:lnTo>
                    <a:pt x="174" y="169"/>
                  </a:lnTo>
                  <a:lnTo>
                    <a:pt x="171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3" y="169"/>
                  </a:lnTo>
                  <a:lnTo>
                    <a:pt x="160" y="169"/>
                  </a:lnTo>
                  <a:lnTo>
                    <a:pt x="157" y="169"/>
                  </a:lnTo>
                  <a:lnTo>
                    <a:pt x="153" y="168"/>
                  </a:lnTo>
                  <a:lnTo>
                    <a:pt x="150" y="166"/>
                  </a:lnTo>
                  <a:lnTo>
                    <a:pt x="147" y="165"/>
                  </a:lnTo>
                  <a:lnTo>
                    <a:pt x="142" y="162"/>
                  </a:lnTo>
                  <a:lnTo>
                    <a:pt x="139" y="160"/>
                  </a:lnTo>
                  <a:lnTo>
                    <a:pt x="136" y="157"/>
                  </a:lnTo>
                  <a:lnTo>
                    <a:pt x="133" y="156"/>
                  </a:lnTo>
                  <a:lnTo>
                    <a:pt x="130" y="153"/>
                  </a:lnTo>
                  <a:lnTo>
                    <a:pt x="129" y="150"/>
                  </a:lnTo>
                  <a:lnTo>
                    <a:pt x="126" y="147"/>
                  </a:lnTo>
                  <a:lnTo>
                    <a:pt x="124" y="144"/>
                  </a:lnTo>
                  <a:lnTo>
                    <a:pt x="121" y="141"/>
                  </a:lnTo>
                  <a:lnTo>
                    <a:pt x="120" y="136"/>
                  </a:lnTo>
                  <a:lnTo>
                    <a:pt x="117" y="133"/>
                  </a:lnTo>
                  <a:lnTo>
                    <a:pt x="114" y="130"/>
                  </a:lnTo>
                  <a:lnTo>
                    <a:pt x="112" y="126"/>
                  </a:lnTo>
                  <a:lnTo>
                    <a:pt x="109" y="123"/>
                  </a:lnTo>
                  <a:lnTo>
                    <a:pt x="108" y="118"/>
                  </a:lnTo>
                  <a:lnTo>
                    <a:pt x="105" y="115"/>
                  </a:lnTo>
                  <a:lnTo>
                    <a:pt x="102" y="112"/>
                  </a:lnTo>
                  <a:lnTo>
                    <a:pt x="100" y="108"/>
                  </a:lnTo>
                  <a:lnTo>
                    <a:pt x="97" y="105"/>
                  </a:lnTo>
                  <a:lnTo>
                    <a:pt x="94" y="102"/>
                  </a:lnTo>
                  <a:lnTo>
                    <a:pt x="91" y="97"/>
                  </a:lnTo>
                  <a:lnTo>
                    <a:pt x="88" y="96"/>
                  </a:lnTo>
                  <a:lnTo>
                    <a:pt x="85" y="91"/>
                  </a:lnTo>
                  <a:lnTo>
                    <a:pt x="82" y="88"/>
                  </a:lnTo>
                  <a:lnTo>
                    <a:pt x="79" y="87"/>
                  </a:lnTo>
                  <a:lnTo>
                    <a:pt x="76" y="84"/>
                  </a:lnTo>
                  <a:lnTo>
                    <a:pt x="73" y="81"/>
                  </a:lnTo>
                  <a:lnTo>
                    <a:pt x="72" y="78"/>
                  </a:lnTo>
                  <a:lnTo>
                    <a:pt x="69" y="75"/>
                  </a:lnTo>
                  <a:lnTo>
                    <a:pt x="67" y="73"/>
                  </a:lnTo>
                  <a:lnTo>
                    <a:pt x="64" y="70"/>
                  </a:lnTo>
                  <a:lnTo>
                    <a:pt x="63" y="69"/>
                  </a:lnTo>
                  <a:lnTo>
                    <a:pt x="60" y="66"/>
                  </a:lnTo>
                  <a:lnTo>
                    <a:pt x="58" y="64"/>
                  </a:lnTo>
                  <a:lnTo>
                    <a:pt x="55" y="61"/>
                  </a:lnTo>
                  <a:lnTo>
                    <a:pt x="52" y="60"/>
                  </a:lnTo>
                  <a:lnTo>
                    <a:pt x="49" y="57"/>
                  </a:lnTo>
                  <a:lnTo>
                    <a:pt x="48" y="55"/>
                  </a:lnTo>
                  <a:lnTo>
                    <a:pt x="45" y="52"/>
                  </a:lnTo>
                  <a:lnTo>
                    <a:pt x="42" y="51"/>
                  </a:lnTo>
                  <a:lnTo>
                    <a:pt x="40" y="48"/>
                  </a:lnTo>
                  <a:lnTo>
                    <a:pt x="37" y="46"/>
                  </a:lnTo>
                  <a:lnTo>
                    <a:pt x="34" y="45"/>
                  </a:lnTo>
                  <a:lnTo>
                    <a:pt x="31" y="42"/>
                  </a:lnTo>
                  <a:lnTo>
                    <a:pt x="30" y="39"/>
                  </a:lnTo>
                  <a:lnTo>
                    <a:pt x="27" y="37"/>
                  </a:lnTo>
                  <a:lnTo>
                    <a:pt x="25" y="36"/>
                  </a:lnTo>
                  <a:lnTo>
                    <a:pt x="22" y="33"/>
                  </a:lnTo>
                  <a:lnTo>
                    <a:pt x="19" y="30"/>
                  </a:lnTo>
                  <a:lnTo>
                    <a:pt x="18" y="28"/>
                  </a:lnTo>
                  <a:lnTo>
                    <a:pt x="15" y="27"/>
                  </a:lnTo>
                  <a:lnTo>
                    <a:pt x="13" y="24"/>
                  </a:lnTo>
                  <a:lnTo>
                    <a:pt x="10" y="21"/>
                  </a:lnTo>
                  <a:lnTo>
                    <a:pt x="9" y="19"/>
                  </a:lnTo>
                  <a:lnTo>
                    <a:pt x="6" y="16"/>
                  </a:lnTo>
                  <a:lnTo>
                    <a:pt x="4" y="13"/>
                  </a:lnTo>
                  <a:lnTo>
                    <a:pt x="3" y="12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17" name="Freeform 17"/>
            <p:cNvSpPr>
              <a:spLocks/>
            </p:cNvSpPr>
            <p:nvPr/>
          </p:nvSpPr>
          <p:spPr bwMode="auto">
            <a:xfrm>
              <a:off x="4716" y="1976"/>
              <a:ext cx="111" cy="75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9" y="10"/>
                </a:cxn>
                <a:cxn ang="0">
                  <a:pos x="14" y="16"/>
                </a:cxn>
                <a:cxn ang="0">
                  <a:pos x="20" y="22"/>
                </a:cxn>
                <a:cxn ang="0">
                  <a:pos x="26" y="27"/>
                </a:cxn>
                <a:cxn ang="0">
                  <a:pos x="33" y="33"/>
                </a:cxn>
                <a:cxn ang="0">
                  <a:pos x="39" y="37"/>
                </a:cxn>
                <a:cxn ang="0">
                  <a:pos x="47" y="42"/>
                </a:cxn>
                <a:cxn ang="0">
                  <a:pos x="54" y="46"/>
                </a:cxn>
                <a:cxn ang="0">
                  <a:pos x="60" y="51"/>
                </a:cxn>
                <a:cxn ang="0">
                  <a:pos x="68" y="54"/>
                </a:cxn>
                <a:cxn ang="0">
                  <a:pos x="77" y="57"/>
                </a:cxn>
                <a:cxn ang="0">
                  <a:pos x="84" y="60"/>
                </a:cxn>
                <a:cxn ang="0">
                  <a:pos x="92" y="63"/>
                </a:cxn>
                <a:cxn ang="0">
                  <a:pos x="99" y="66"/>
                </a:cxn>
                <a:cxn ang="0">
                  <a:pos x="107" y="67"/>
                </a:cxn>
                <a:cxn ang="0">
                  <a:pos x="111" y="72"/>
                </a:cxn>
                <a:cxn ang="0">
                  <a:pos x="108" y="75"/>
                </a:cxn>
                <a:cxn ang="0">
                  <a:pos x="102" y="75"/>
                </a:cxn>
                <a:cxn ang="0">
                  <a:pos x="95" y="73"/>
                </a:cxn>
                <a:cxn ang="0">
                  <a:pos x="89" y="72"/>
                </a:cxn>
                <a:cxn ang="0">
                  <a:pos x="84" y="70"/>
                </a:cxn>
                <a:cxn ang="0">
                  <a:pos x="78" y="67"/>
                </a:cxn>
                <a:cxn ang="0">
                  <a:pos x="72" y="66"/>
                </a:cxn>
                <a:cxn ang="0">
                  <a:pos x="68" y="63"/>
                </a:cxn>
                <a:cxn ang="0">
                  <a:pos x="62" y="60"/>
                </a:cxn>
                <a:cxn ang="0">
                  <a:pos x="56" y="57"/>
                </a:cxn>
                <a:cxn ang="0">
                  <a:pos x="51" y="54"/>
                </a:cxn>
                <a:cxn ang="0">
                  <a:pos x="45" y="51"/>
                </a:cxn>
                <a:cxn ang="0">
                  <a:pos x="41" y="48"/>
                </a:cxn>
                <a:cxn ang="0">
                  <a:pos x="35" y="45"/>
                </a:cxn>
                <a:cxn ang="0">
                  <a:pos x="29" y="42"/>
                </a:cxn>
                <a:cxn ang="0">
                  <a:pos x="24" y="39"/>
                </a:cxn>
                <a:cxn ang="0">
                  <a:pos x="20" y="34"/>
                </a:cxn>
                <a:cxn ang="0">
                  <a:pos x="15" y="31"/>
                </a:cxn>
                <a:cxn ang="0">
                  <a:pos x="11" y="27"/>
                </a:cxn>
                <a:cxn ang="0">
                  <a:pos x="6" y="22"/>
                </a:cxn>
                <a:cxn ang="0">
                  <a:pos x="3" y="16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3"/>
                </a:cxn>
                <a:cxn ang="0">
                  <a:pos x="3" y="0"/>
                </a:cxn>
              </a:cxnLst>
              <a:rect l="0" t="0" r="r" b="b"/>
              <a:pathLst>
                <a:path w="111" h="75">
                  <a:moveTo>
                    <a:pt x="3" y="0"/>
                  </a:moveTo>
                  <a:lnTo>
                    <a:pt x="5" y="3"/>
                  </a:lnTo>
                  <a:lnTo>
                    <a:pt x="8" y="6"/>
                  </a:lnTo>
                  <a:lnTo>
                    <a:pt x="9" y="10"/>
                  </a:lnTo>
                  <a:lnTo>
                    <a:pt x="12" y="13"/>
                  </a:lnTo>
                  <a:lnTo>
                    <a:pt x="14" y="16"/>
                  </a:lnTo>
                  <a:lnTo>
                    <a:pt x="18" y="19"/>
                  </a:lnTo>
                  <a:lnTo>
                    <a:pt x="20" y="22"/>
                  </a:lnTo>
                  <a:lnTo>
                    <a:pt x="23" y="25"/>
                  </a:lnTo>
                  <a:lnTo>
                    <a:pt x="26" y="27"/>
                  </a:lnTo>
                  <a:lnTo>
                    <a:pt x="29" y="30"/>
                  </a:lnTo>
                  <a:lnTo>
                    <a:pt x="33" y="33"/>
                  </a:lnTo>
                  <a:lnTo>
                    <a:pt x="36" y="36"/>
                  </a:lnTo>
                  <a:lnTo>
                    <a:pt x="39" y="37"/>
                  </a:lnTo>
                  <a:lnTo>
                    <a:pt x="42" y="40"/>
                  </a:lnTo>
                  <a:lnTo>
                    <a:pt x="47" y="42"/>
                  </a:lnTo>
                  <a:lnTo>
                    <a:pt x="50" y="45"/>
                  </a:lnTo>
                  <a:lnTo>
                    <a:pt x="54" y="46"/>
                  </a:lnTo>
                  <a:lnTo>
                    <a:pt x="57" y="48"/>
                  </a:lnTo>
                  <a:lnTo>
                    <a:pt x="60" y="51"/>
                  </a:lnTo>
                  <a:lnTo>
                    <a:pt x="65" y="52"/>
                  </a:lnTo>
                  <a:lnTo>
                    <a:pt x="68" y="54"/>
                  </a:lnTo>
                  <a:lnTo>
                    <a:pt x="72" y="55"/>
                  </a:lnTo>
                  <a:lnTo>
                    <a:pt x="77" y="57"/>
                  </a:lnTo>
                  <a:lnTo>
                    <a:pt x="80" y="58"/>
                  </a:lnTo>
                  <a:lnTo>
                    <a:pt x="84" y="60"/>
                  </a:lnTo>
                  <a:lnTo>
                    <a:pt x="87" y="61"/>
                  </a:lnTo>
                  <a:lnTo>
                    <a:pt x="92" y="63"/>
                  </a:lnTo>
                  <a:lnTo>
                    <a:pt x="96" y="64"/>
                  </a:lnTo>
                  <a:lnTo>
                    <a:pt x="99" y="66"/>
                  </a:lnTo>
                  <a:lnTo>
                    <a:pt x="104" y="66"/>
                  </a:lnTo>
                  <a:lnTo>
                    <a:pt x="107" y="67"/>
                  </a:lnTo>
                  <a:lnTo>
                    <a:pt x="111" y="69"/>
                  </a:lnTo>
                  <a:lnTo>
                    <a:pt x="111" y="72"/>
                  </a:lnTo>
                  <a:lnTo>
                    <a:pt x="111" y="75"/>
                  </a:lnTo>
                  <a:lnTo>
                    <a:pt x="108" y="75"/>
                  </a:lnTo>
                  <a:lnTo>
                    <a:pt x="105" y="75"/>
                  </a:lnTo>
                  <a:lnTo>
                    <a:pt x="102" y="75"/>
                  </a:lnTo>
                  <a:lnTo>
                    <a:pt x="99" y="73"/>
                  </a:lnTo>
                  <a:lnTo>
                    <a:pt x="95" y="73"/>
                  </a:lnTo>
                  <a:lnTo>
                    <a:pt x="93" y="72"/>
                  </a:lnTo>
                  <a:lnTo>
                    <a:pt x="89" y="72"/>
                  </a:lnTo>
                  <a:lnTo>
                    <a:pt x="87" y="72"/>
                  </a:lnTo>
                  <a:lnTo>
                    <a:pt x="84" y="70"/>
                  </a:lnTo>
                  <a:lnTo>
                    <a:pt x="81" y="69"/>
                  </a:lnTo>
                  <a:lnTo>
                    <a:pt x="78" y="67"/>
                  </a:lnTo>
                  <a:lnTo>
                    <a:pt x="75" y="67"/>
                  </a:lnTo>
                  <a:lnTo>
                    <a:pt x="72" y="66"/>
                  </a:lnTo>
                  <a:lnTo>
                    <a:pt x="69" y="64"/>
                  </a:lnTo>
                  <a:lnTo>
                    <a:pt x="68" y="63"/>
                  </a:lnTo>
                  <a:lnTo>
                    <a:pt x="65" y="61"/>
                  </a:lnTo>
                  <a:lnTo>
                    <a:pt x="62" y="60"/>
                  </a:lnTo>
                  <a:lnTo>
                    <a:pt x="59" y="58"/>
                  </a:lnTo>
                  <a:lnTo>
                    <a:pt x="56" y="57"/>
                  </a:lnTo>
                  <a:lnTo>
                    <a:pt x="54" y="55"/>
                  </a:lnTo>
                  <a:lnTo>
                    <a:pt x="51" y="54"/>
                  </a:lnTo>
                  <a:lnTo>
                    <a:pt x="48" y="52"/>
                  </a:lnTo>
                  <a:lnTo>
                    <a:pt x="45" y="51"/>
                  </a:lnTo>
                  <a:lnTo>
                    <a:pt x="44" y="49"/>
                  </a:lnTo>
                  <a:lnTo>
                    <a:pt x="41" y="48"/>
                  </a:lnTo>
                  <a:lnTo>
                    <a:pt x="38" y="46"/>
                  </a:lnTo>
                  <a:lnTo>
                    <a:pt x="35" y="45"/>
                  </a:lnTo>
                  <a:lnTo>
                    <a:pt x="32" y="43"/>
                  </a:lnTo>
                  <a:lnTo>
                    <a:pt x="29" y="42"/>
                  </a:lnTo>
                  <a:lnTo>
                    <a:pt x="27" y="40"/>
                  </a:lnTo>
                  <a:lnTo>
                    <a:pt x="24" y="39"/>
                  </a:lnTo>
                  <a:lnTo>
                    <a:pt x="21" y="37"/>
                  </a:lnTo>
                  <a:lnTo>
                    <a:pt x="20" y="34"/>
                  </a:lnTo>
                  <a:lnTo>
                    <a:pt x="17" y="33"/>
                  </a:lnTo>
                  <a:lnTo>
                    <a:pt x="15" y="31"/>
                  </a:lnTo>
                  <a:lnTo>
                    <a:pt x="12" y="28"/>
                  </a:lnTo>
                  <a:lnTo>
                    <a:pt x="11" y="27"/>
                  </a:lnTo>
                  <a:lnTo>
                    <a:pt x="9" y="24"/>
                  </a:lnTo>
                  <a:lnTo>
                    <a:pt x="6" y="22"/>
                  </a:lnTo>
                  <a:lnTo>
                    <a:pt x="6" y="19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18" name="Freeform 18"/>
            <p:cNvSpPr>
              <a:spLocks/>
            </p:cNvSpPr>
            <p:nvPr/>
          </p:nvSpPr>
          <p:spPr bwMode="auto">
            <a:xfrm>
              <a:off x="4626" y="1760"/>
              <a:ext cx="248" cy="246"/>
            </a:xfrm>
            <a:custGeom>
              <a:avLst/>
              <a:gdLst/>
              <a:ahLst/>
              <a:cxnLst>
                <a:cxn ang="0">
                  <a:pos x="12" y="1"/>
                </a:cxn>
                <a:cxn ang="0">
                  <a:pos x="26" y="6"/>
                </a:cxn>
                <a:cxn ang="0">
                  <a:pos x="39" y="12"/>
                </a:cxn>
                <a:cxn ang="0">
                  <a:pos x="53" y="18"/>
                </a:cxn>
                <a:cxn ang="0">
                  <a:pos x="66" y="24"/>
                </a:cxn>
                <a:cxn ang="0">
                  <a:pos x="80" y="30"/>
                </a:cxn>
                <a:cxn ang="0">
                  <a:pos x="93" y="37"/>
                </a:cxn>
                <a:cxn ang="0">
                  <a:pos x="107" y="45"/>
                </a:cxn>
                <a:cxn ang="0">
                  <a:pos x="116" y="52"/>
                </a:cxn>
                <a:cxn ang="0">
                  <a:pos x="125" y="60"/>
                </a:cxn>
                <a:cxn ang="0">
                  <a:pos x="134" y="66"/>
                </a:cxn>
                <a:cxn ang="0">
                  <a:pos x="143" y="70"/>
                </a:cxn>
                <a:cxn ang="0">
                  <a:pos x="152" y="75"/>
                </a:cxn>
                <a:cxn ang="0">
                  <a:pos x="161" y="79"/>
                </a:cxn>
                <a:cxn ang="0">
                  <a:pos x="170" y="85"/>
                </a:cxn>
                <a:cxn ang="0">
                  <a:pos x="179" y="91"/>
                </a:cxn>
                <a:cxn ang="0">
                  <a:pos x="191" y="99"/>
                </a:cxn>
                <a:cxn ang="0">
                  <a:pos x="203" y="109"/>
                </a:cxn>
                <a:cxn ang="0">
                  <a:pos x="215" y="120"/>
                </a:cxn>
                <a:cxn ang="0">
                  <a:pos x="227" y="132"/>
                </a:cxn>
                <a:cxn ang="0">
                  <a:pos x="236" y="145"/>
                </a:cxn>
                <a:cxn ang="0">
                  <a:pos x="242" y="160"/>
                </a:cxn>
                <a:cxn ang="0">
                  <a:pos x="246" y="175"/>
                </a:cxn>
                <a:cxn ang="0">
                  <a:pos x="248" y="190"/>
                </a:cxn>
                <a:cxn ang="0">
                  <a:pos x="248" y="204"/>
                </a:cxn>
                <a:cxn ang="0">
                  <a:pos x="248" y="217"/>
                </a:cxn>
                <a:cxn ang="0">
                  <a:pos x="246" y="231"/>
                </a:cxn>
                <a:cxn ang="0">
                  <a:pos x="240" y="241"/>
                </a:cxn>
                <a:cxn ang="0">
                  <a:pos x="236" y="235"/>
                </a:cxn>
                <a:cxn ang="0">
                  <a:pos x="237" y="222"/>
                </a:cxn>
                <a:cxn ang="0">
                  <a:pos x="240" y="208"/>
                </a:cxn>
                <a:cxn ang="0">
                  <a:pos x="240" y="196"/>
                </a:cxn>
                <a:cxn ang="0">
                  <a:pos x="239" y="184"/>
                </a:cxn>
                <a:cxn ang="0">
                  <a:pos x="237" y="172"/>
                </a:cxn>
                <a:cxn ang="0">
                  <a:pos x="234" y="162"/>
                </a:cxn>
                <a:cxn ang="0">
                  <a:pos x="230" y="153"/>
                </a:cxn>
                <a:cxn ang="0">
                  <a:pos x="224" y="144"/>
                </a:cxn>
                <a:cxn ang="0">
                  <a:pos x="212" y="129"/>
                </a:cxn>
                <a:cxn ang="0">
                  <a:pos x="197" y="115"/>
                </a:cxn>
                <a:cxn ang="0">
                  <a:pos x="189" y="108"/>
                </a:cxn>
                <a:cxn ang="0">
                  <a:pos x="179" y="102"/>
                </a:cxn>
                <a:cxn ang="0">
                  <a:pos x="170" y="96"/>
                </a:cxn>
                <a:cxn ang="0">
                  <a:pos x="159" y="90"/>
                </a:cxn>
                <a:cxn ang="0">
                  <a:pos x="150" y="84"/>
                </a:cxn>
                <a:cxn ang="0">
                  <a:pos x="140" y="79"/>
                </a:cxn>
                <a:cxn ang="0">
                  <a:pos x="131" y="75"/>
                </a:cxn>
                <a:cxn ang="0">
                  <a:pos x="122" y="69"/>
                </a:cxn>
                <a:cxn ang="0">
                  <a:pos x="110" y="58"/>
                </a:cxn>
                <a:cxn ang="0">
                  <a:pos x="99" y="49"/>
                </a:cxn>
                <a:cxn ang="0">
                  <a:pos x="87" y="42"/>
                </a:cxn>
                <a:cxn ang="0">
                  <a:pos x="75" y="37"/>
                </a:cxn>
                <a:cxn ang="0">
                  <a:pos x="62" y="31"/>
                </a:cxn>
                <a:cxn ang="0">
                  <a:pos x="50" y="27"/>
                </a:cxn>
                <a:cxn ang="0">
                  <a:pos x="38" y="21"/>
                </a:cxn>
                <a:cxn ang="0">
                  <a:pos x="27" y="15"/>
                </a:cxn>
                <a:cxn ang="0">
                  <a:pos x="18" y="12"/>
                </a:cxn>
                <a:cxn ang="0">
                  <a:pos x="8" y="9"/>
                </a:cxn>
                <a:cxn ang="0">
                  <a:pos x="0" y="4"/>
                </a:cxn>
                <a:cxn ang="0">
                  <a:pos x="2" y="0"/>
                </a:cxn>
              </a:cxnLst>
              <a:rect l="0" t="0" r="r" b="b"/>
              <a:pathLst>
                <a:path w="248" h="246">
                  <a:moveTo>
                    <a:pt x="2" y="0"/>
                  </a:moveTo>
                  <a:lnTo>
                    <a:pt x="5" y="0"/>
                  </a:lnTo>
                  <a:lnTo>
                    <a:pt x="8" y="1"/>
                  </a:lnTo>
                  <a:lnTo>
                    <a:pt x="12" y="1"/>
                  </a:lnTo>
                  <a:lnTo>
                    <a:pt x="15" y="3"/>
                  </a:lnTo>
                  <a:lnTo>
                    <a:pt x="20" y="4"/>
                  </a:lnTo>
                  <a:lnTo>
                    <a:pt x="23" y="6"/>
                  </a:lnTo>
                  <a:lnTo>
                    <a:pt x="26" y="6"/>
                  </a:lnTo>
                  <a:lnTo>
                    <a:pt x="30" y="9"/>
                  </a:lnTo>
                  <a:lnTo>
                    <a:pt x="33" y="9"/>
                  </a:lnTo>
                  <a:lnTo>
                    <a:pt x="36" y="10"/>
                  </a:lnTo>
                  <a:lnTo>
                    <a:pt x="39" y="12"/>
                  </a:lnTo>
                  <a:lnTo>
                    <a:pt x="44" y="13"/>
                  </a:lnTo>
                  <a:lnTo>
                    <a:pt x="47" y="15"/>
                  </a:lnTo>
                  <a:lnTo>
                    <a:pt x="50" y="16"/>
                  </a:lnTo>
                  <a:lnTo>
                    <a:pt x="53" y="18"/>
                  </a:lnTo>
                  <a:lnTo>
                    <a:pt x="57" y="19"/>
                  </a:lnTo>
                  <a:lnTo>
                    <a:pt x="60" y="21"/>
                  </a:lnTo>
                  <a:lnTo>
                    <a:pt x="63" y="22"/>
                  </a:lnTo>
                  <a:lnTo>
                    <a:pt x="66" y="24"/>
                  </a:lnTo>
                  <a:lnTo>
                    <a:pt x="71" y="25"/>
                  </a:lnTo>
                  <a:lnTo>
                    <a:pt x="74" y="27"/>
                  </a:lnTo>
                  <a:lnTo>
                    <a:pt x="77" y="28"/>
                  </a:lnTo>
                  <a:lnTo>
                    <a:pt x="80" y="30"/>
                  </a:lnTo>
                  <a:lnTo>
                    <a:pt x="84" y="33"/>
                  </a:lnTo>
                  <a:lnTo>
                    <a:pt x="87" y="34"/>
                  </a:lnTo>
                  <a:lnTo>
                    <a:pt x="90" y="36"/>
                  </a:lnTo>
                  <a:lnTo>
                    <a:pt x="93" y="37"/>
                  </a:lnTo>
                  <a:lnTo>
                    <a:pt x="96" y="39"/>
                  </a:lnTo>
                  <a:lnTo>
                    <a:pt x="101" y="40"/>
                  </a:lnTo>
                  <a:lnTo>
                    <a:pt x="104" y="43"/>
                  </a:lnTo>
                  <a:lnTo>
                    <a:pt x="107" y="45"/>
                  </a:lnTo>
                  <a:lnTo>
                    <a:pt x="111" y="46"/>
                  </a:lnTo>
                  <a:lnTo>
                    <a:pt x="113" y="48"/>
                  </a:lnTo>
                  <a:lnTo>
                    <a:pt x="114" y="51"/>
                  </a:lnTo>
                  <a:lnTo>
                    <a:pt x="116" y="52"/>
                  </a:lnTo>
                  <a:lnTo>
                    <a:pt x="119" y="55"/>
                  </a:lnTo>
                  <a:lnTo>
                    <a:pt x="120" y="57"/>
                  </a:lnTo>
                  <a:lnTo>
                    <a:pt x="122" y="58"/>
                  </a:lnTo>
                  <a:lnTo>
                    <a:pt x="125" y="60"/>
                  </a:lnTo>
                  <a:lnTo>
                    <a:pt x="128" y="61"/>
                  </a:lnTo>
                  <a:lnTo>
                    <a:pt x="129" y="63"/>
                  </a:lnTo>
                  <a:lnTo>
                    <a:pt x="131" y="64"/>
                  </a:lnTo>
                  <a:lnTo>
                    <a:pt x="134" y="66"/>
                  </a:lnTo>
                  <a:lnTo>
                    <a:pt x="135" y="67"/>
                  </a:lnTo>
                  <a:lnTo>
                    <a:pt x="138" y="67"/>
                  </a:lnTo>
                  <a:lnTo>
                    <a:pt x="140" y="69"/>
                  </a:lnTo>
                  <a:lnTo>
                    <a:pt x="143" y="70"/>
                  </a:lnTo>
                  <a:lnTo>
                    <a:pt x="146" y="72"/>
                  </a:lnTo>
                  <a:lnTo>
                    <a:pt x="147" y="73"/>
                  </a:lnTo>
                  <a:lnTo>
                    <a:pt x="149" y="73"/>
                  </a:lnTo>
                  <a:lnTo>
                    <a:pt x="152" y="75"/>
                  </a:lnTo>
                  <a:lnTo>
                    <a:pt x="155" y="76"/>
                  </a:lnTo>
                  <a:lnTo>
                    <a:pt x="156" y="76"/>
                  </a:lnTo>
                  <a:lnTo>
                    <a:pt x="159" y="78"/>
                  </a:lnTo>
                  <a:lnTo>
                    <a:pt x="161" y="79"/>
                  </a:lnTo>
                  <a:lnTo>
                    <a:pt x="164" y="81"/>
                  </a:lnTo>
                  <a:lnTo>
                    <a:pt x="165" y="82"/>
                  </a:lnTo>
                  <a:lnTo>
                    <a:pt x="168" y="84"/>
                  </a:lnTo>
                  <a:lnTo>
                    <a:pt x="170" y="85"/>
                  </a:lnTo>
                  <a:lnTo>
                    <a:pt x="173" y="87"/>
                  </a:lnTo>
                  <a:lnTo>
                    <a:pt x="174" y="88"/>
                  </a:lnTo>
                  <a:lnTo>
                    <a:pt x="177" y="90"/>
                  </a:lnTo>
                  <a:lnTo>
                    <a:pt x="179" y="91"/>
                  </a:lnTo>
                  <a:lnTo>
                    <a:pt x="182" y="94"/>
                  </a:lnTo>
                  <a:lnTo>
                    <a:pt x="185" y="96"/>
                  </a:lnTo>
                  <a:lnTo>
                    <a:pt x="188" y="97"/>
                  </a:lnTo>
                  <a:lnTo>
                    <a:pt x="191" y="99"/>
                  </a:lnTo>
                  <a:lnTo>
                    <a:pt x="194" y="102"/>
                  </a:lnTo>
                  <a:lnTo>
                    <a:pt x="197" y="103"/>
                  </a:lnTo>
                  <a:lnTo>
                    <a:pt x="200" y="106"/>
                  </a:lnTo>
                  <a:lnTo>
                    <a:pt x="203" y="109"/>
                  </a:lnTo>
                  <a:lnTo>
                    <a:pt x="207" y="111"/>
                  </a:lnTo>
                  <a:lnTo>
                    <a:pt x="210" y="114"/>
                  </a:lnTo>
                  <a:lnTo>
                    <a:pt x="212" y="117"/>
                  </a:lnTo>
                  <a:lnTo>
                    <a:pt x="215" y="120"/>
                  </a:lnTo>
                  <a:lnTo>
                    <a:pt x="218" y="123"/>
                  </a:lnTo>
                  <a:lnTo>
                    <a:pt x="221" y="126"/>
                  </a:lnTo>
                  <a:lnTo>
                    <a:pt x="224" y="129"/>
                  </a:lnTo>
                  <a:lnTo>
                    <a:pt x="227" y="132"/>
                  </a:lnTo>
                  <a:lnTo>
                    <a:pt x="228" y="135"/>
                  </a:lnTo>
                  <a:lnTo>
                    <a:pt x="231" y="138"/>
                  </a:lnTo>
                  <a:lnTo>
                    <a:pt x="233" y="142"/>
                  </a:lnTo>
                  <a:lnTo>
                    <a:pt x="236" y="145"/>
                  </a:lnTo>
                  <a:lnTo>
                    <a:pt x="237" y="148"/>
                  </a:lnTo>
                  <a:lnTo>
                    <a:pt x="239" y="153"/>
                  </a:lnTo>
                  <a:lnTo>
                    <a:pt x="240" y="156"/>
                  </a:lnTo>
                  <a:lnTo>
                    <a:pt x="242" y="160"/>
                  </a:lnTo>
                  <a:lnTo>
                    <a:pt x="243" y="163"/>
                  </a:lnTo>
                  <a:lnTo>
                    <a:pt x="245" y="168"/>
                  </a:lnTo>
                  <a:lnTo>
                    <a:pt x="245" y="171"/>
                  </a:lnTo>
                  <a:lnTo>
                    <a:pt x="246" y="175"/>
                  </a:lnTo>
                  <a:lnTo>
                    <a:pt x="248" y="178"/>
                  </a:lnTo>
                  <a:lnTo>
                    <a:pt x="248" y="183"/>
                  </a:lnTo>
                  <a:lnTo>
                    <a:pt x="248" y="186"/>
                  </a:lnTo>
                  <a:lnTo>
                    <a:pt x="248" y="190"/>
                  </a:lnTo>
                  <a:lnTo>
                    <a:pt x="248" y="195"/>
                  </a:lnTo>
                  <a:lnTo>
                    <a:pt x="248" y="198"/>
                  </a:lnTo>
                  <a:lnTo>
                    <a:pt x="248" y="201"/>
                  </a:lnTo>
                  <a:lnTo>
                    <a:pt x="248" y="204"/>
                  </a:lnTo>
                  <a:lnTo>
                    <a:pt x="248" y="207"/>
                  </a:lnTo>
                  <a:lnTo>
                    <a:pt x="248" y="210"/>
                  </a:lnTo>
                  <a:lnTo>
                    <a:pt x="248" y="214"/>
                  </a:lnTo>
                  <a:lnTo>
                    <a:pt x="248" y="217"/>
                  </a:lnTo>
                  <a:lnTo>
                    <a:pt x="248" y="220"/>
                  </a:lnTo>
                  <a:lnTo>
                    <a:pt x="248" y="223"/>
                  </a:lnTo>
                  <a:lnTo>
                    <a:pt x="246" y="228"/>
                  </a:lnTo>
                  <a:lnTo>
                    <a:pt x="246" y="231"/>
                  </a:lnTo>
                  <a:lnTo>
                    <a:pt x="245" y="234"/>
                  </a:lnTo>
                  <a:lnTo>
                    <a:pt x="243" y="237"/>
                  </a:lnTo>
                  <a:lnTo>
                    <a:pt x="242" y="240"/>
                  </a:lnTo>
                  <a:lnTo>
                    <a:pt x="240" y="241"/>
                  </a:lnTo>
                  <a:lnTo>
                    <a:pt x="239" y="246"/>
                  </a:lnTo>
                  <a:lnTo>
                    <a:pt x="237" y="241"/>
                  </a:lnTo>
                  <a:lnTo>
                    <a:pt x="236" y="238"/>
                  </a:lnTo>
                  <a:lnTo>
                    <a:pt x="236" y="235"/>
                  </a:lnTo>
                  <a:lnTo>
                    <a:pt x="236" y="232"/>
                  </a:lnTo>
                  <a:lnTo>
                    <a:pt x="236" y="229"/>
                  </a:lnTo>
                  <a:lnTo>
                    <a:pt x="236" y="226"/>
                  </a:lnTo>
                  <a:lnTo>
                    <a:pt x="237" y="222"/>
                  </a:lnTo>
                  <a:lnTo>
                    <a:pt x="239" y="219"/>
                  </a:lnTo>
                  <a:lnTo>
                    <a:pt x="239" y="216"/>
                  </a:lnTo>
                  <a:lnTo>
                    <a:pt x="240" y="213"/>
                  </a:lnTo>
                  <a:lnTo>
                    <a:pt x="240" y="208"/>
                  </a:lnTo>
                  <a:lnTo>
                    <a:pt x="242" y="205"/>
                  </a:lnTo>
                  <a:lnTo>
                    <a:pt x="242" y="202"/>
                  </a:lnTo>
                  <a:lnTo>
                    <a:pt x="242" y="199"/>
                  </a:lnTo>
                  <a:lnTo>
                    <a:pt x="240" y="196"/>
                  </a:lnTo>
                  <a:lnTo>
                    <a:pt x="240" y="193"/>
                  </a:lnTo>
                  <a:lnTo>
                    <a:pt x="240" y="190"/>
                  </a:lnTo>
                  <a:lnTo>
                    <a:pt x="239" y="187"/>
                  </a:lnTo>
                  <a:lnTo>
                    <a:pt x="239" y="184"/>
                  </a:lnTo>
                  <a:lnTo>
                    <a:pt x="239" y="181"/>
                  </a:lnTo>
                  <a:lnTo>
                    <a:pt x="237" y="178"/>
                  </a:lnTo>
                  <a:lnTo>
                    <a:pt x="237" y="175"/>
                  </a:lnTo>
                  <a:lnTo>
                    <a:pt x="237" y="172"/>
                  </a:lnTo>
                  <a:lnTo>
                    <a:pt x="236" y="171"/>
                  </a:lnTo>
                  <a:lnTo>
                    <a:pt x="236" y="168"/>
                  </a:lnTo>
                  <a:lnTo>
                    <a:pt x="234" y="165"/>
                  </a:lnTo>
                  <a:lnTo>
                    <a:pt x="234" y="162"/>
                  </a:lnTo>
                  <a:lnTo>
                    <a:pt x="233" y="160"/>
                  </a:lnTo>
                  <a:lnTo>
                    <a:pt x="231" y="157"/>
                  </a:lnTo>
                  <a:lnTo>
                    <a:pt x="230" y="156"/>
                  </a:lnTo>
                  <a:lnTo>
                    <a:pt x="230" y="153"/>
                  </a:lnTo>
                  <a:lnTo>
                    <a:pt x="228" y="151"/>
                  </a:lnTo>
                  <a:lnTo>
                    <a:pt x="227" y="148"/>
                  </a:lnTo>
                  <a:lnTo>
                    <a:pt x="225" y="145"/>
                  </a:lnTo>
                  <a:lnTo>
                    <a:pt x="224" y="144"/>
                  </a:lnTo>
                  <a:lnTo>
                    <a:pt x="222" y="141"/>
                  </a:lnTo>
                  <a:lnTo>
                    <a:pt x="219" y="136"/>
                  </a:lnTo>
                  <a:lnTo>
                    <a:pt x="215" y="133"/>
                  </a:lnTo>
                  <a:lnTo>
                    <a:pt x="212" y="129"/>
                  </a:lnTo>
                  <a:lnTo>
                    <a:pt x="207" y="124"/>
                  </a:lnTo>
                  <a:lnTo>
                    <a:pt x="204" y="121"/>
                  </a:lnTo>
                  <a:lnTo>
                    <a:pt x="200" y="117"/>
                  </a:lnTo>
                  <a:lnTo>
                    <a:pt x="197" y="115"/>
                  </a:lnTo>
                  <a:lnTo>
                    <a:pt x="195" y="114"/>
                  </a:lnTo>
                  <a:lnTo>
                    <a:pt x="192" y="111"/>
                  </a:lnTo>
                  <a:lnTo>
                    <a:pt x="191" y="109"/>
                  </a:lnTo>
                  <a:lnTo>
                    <a:pt x="189" y="108"/>
                  </a:lnTo>
                  <a:lnTo>
                    <a:pt x="186" y="106"/>
                  </a:lnTo>
                  <a:lnTo>
                    <a:pt x="183" y="105"/>
                  </a:lnTo>
                  <a:lnTo>
                    <a:pt x="182" y="103"/>
                  </a:lnTo>
                  <a:lnTo>
                    <a:pt x="179" y="102"/>
                  </a:lnTo>
                  <a:lnTo>
                    <a:pt x="177" y="100"/>
                  </a:lnTo>
                  <a:lnTo>
                    <a:pt x="174" y="99"/>
                  </a:lnTo>
                  <a:lnTo>
                    <a:pt x="171" y="97"/>
                  </a:lnTo>
                  <a:lnTo>
                    <a:pt x="170" y="96"/>
                  </a:lnTo>
                  <a:lnTo>
                    <a:pt x="167" y="94"/>
                  </a:lnTo>
                  <a:lnTo>
                    <a:pt x="165" y="93"/>
                  </a:lnTo>
                  <a:lnTo>
                    <a:pt x="162" y="91"/>
                  </a:lnTo>
                  <a:lnTo>
                    <a:pt x="159" y="90"/>
                  </a:lnTo>
                  <a:lnTo>
                    <a:pt x="158" y="88"/>
                  </a:lnTo>
                  <a:lnTo>
                    <a:pt x="155" y="87"/>
                  </a:lnTo>
                  <a:lnTo>
                    <a:pt x="153" y="85"/>
                  </a:lnTo>
                  <a:lnTo>
                    <a:pt x="150" y="84"/>
                  </a:lnTo>
                  <a:lnTo>
                    <a:pt x="147" y="82"/>
                  </a:lnTo>
                  <a:lnTo>
                    <a:pt x="146" y="82"/>
                  </a:lnTo>
                  <a:lnTo>
                    <a:pt x="143" y="81"/>
                  </a:lnTo>
                  <a:lnTo>
                    <a:pt x="140" y="79"/>
                  </a:lnTo>
                  <a:lnTo>
                    <a:pt x="138" y="78"/>
                  </a:lnTo>
                  <a:lnTo>
                    <a:pt x="135" y="76"/>
                  </a:lnTo>
                  <a:lnTo>
                    <a:pt x="134" y="76"/>
                  </a:lnTo>
                  <a:lnTo>
                    <a:pt x="131" y="75"/>
                  </a:lnTo>
                  <a:lnTo>
                    <a:pt x="129" y="73"/>
                  </a:lnTo>
                  <a:lnTo>
                    <a:pt x="126" y="73"/>
                  </a:lnTo>
                  <a:lnTo>
                    <a:pt x="125" y="72"/>
                  </a:lnTo>
                  <a:lnTo>
                    <a:pt x="122" y="69"/>
                  </a:lnTo>
                  <a:lnTo>
                    <a:pt x="119" y="66"/>
                  </a:lnTo>
                  <a:lnTo>
                    <a:pt x="116" y="63"/>
                  </a:lnTo>
                  <a:lnTo>
                    <a:pt x="113" y="61"/>
                  </a:lnTo>
                  <a:lnTo>
                    <a:pt x="110" y="58"/>
                  </a:lnTo>
                  <a:lnTo>
                    <a:pt x="108" y="55"/>
                  </a:lnTo>
                  <a:lnTo>
                    <a:pt x="105" y="54"/>
                  </a:lnTo>
                  <a:lnTo>
                    <a:pt x="102" y="52"/>
                  </a:lnTo>
                  <a:lnTo>
                    <a:pt x="99" y="49"/>
                  </a:lnTo>
                  <a:lnTo>
                    <a:pt x="96" y="48"/>
                  </a:lnTo>
                  <a:lnTo>
                    <a:pt x="93" y="46"/>
                  </a:lnTo>
                  <a:lnTo>
                    <a:pt x="90" y="45"/>
                  </a:lnTo>
                  <a:lnTo>
                    <a:pt x="87" y="42"/>
                  </a:lnTo>
                  <a:lnTo>
                    <a:pt x="84" y="40"/>
                  </a:lnTo>
                  <a:lnTo>
                    <a:pt x="81" y="40"/>
                  </a:lnTo>
                  <a:lnTo>
                    <a:pt x="78" y="39"/>
                  </a:lnTo>
                  <a:lnTo>
                    <a:pt x="75" y="37"/>
                  </a:lnTo>
                  <a:lnTo>
                    <a:pt x="72" y="36"/>
                  </a:lnTo>
                  <a:lnTo>
                    <a:pt x="68" y="34"/>
                  </a:lnTo>
                  <a:lnTo>
                    <a:pt x="66" y="34"/>
                  </a:lnTo>
                  <a:lnTo>
                    <a:pt x="62" y="31"/>
                  </a:lnTo>
                  <a:lnTo>
                    <a:pt x="59" y="31"/>
                  </a:lnTo>
                  <a:lnTo>
                    <a:pt x="56" y="30"/>
                  </a:lnTo>
                  <a:lnTo>
                    <a:pt x="53" y="28"/>
                  </a:lnTo>
                  <a:lnTo>
                    <a:pt x="50" y="27"/>
                  </a:lnTo>
                  <a:lnTo>
                    <a:pt x="47" y="25"/>
                  </a:lnTo>
                  <a:lnTo>
                    <a:pt x="44" y="24"/>
                  </a:lnTo>
                  <a:lnTo>
                    <a:pt x="41" y="22"/>
                  </a:lnTo>
                  <a:lnTo>
                    <a:pt x="38" y="21"/>
                  </a:lnTo>
                  <a:lnTo>
                    <a:pt x="35" y="19"/>
                  </a:lnTo>
                  <a:lnTo>
                    <a:pt x="32" y="18"/>
                  </a:lnTo>
                  <a:lnTo>
                    <a:pt x="30" y="16"/>
                  </a:lnTo>
                  <a:lnTo>
                    <a:pt x="27" y="15"/>
                  </a:lnTo>
                  <a:lnTo>
                    <a:pt x="26" y="13"/>
                  </a:lnTo>
                  <a:lnTo>
                    <a:pt x="23" y="13"/>
                  </a:lnTo>
                  <a:lnTo>
                    <a:pt x="21" y="12"/>
                  </a:lnTo>
                  <a:lnTo>
                    <a:pt x="18" y="12"/>
                  </a:lnTo>
                  <a:lnTo>
                    <a:pt x="15" y="12"/>
                  </a:lnTo>
                  <a:lnTo>
                    <a:pt x="12" y="10"/>
                  </a:lnTo>
                  <a:lnTo>
                    <a:pt x="11" y="10"/>
                  </a:lnTo>
                  <a:lnTo>
                    <a:pt x="8" y="9"/>
                  </a:lnTo>
                  <a:lnTo>
                    <a:pt x="5" y="9"/>
                  </a:lnTo>
                  <a:lnTo>
                    <a:pt x="3" y="7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19" name="Freeform 19"/>
            <p:cNvSpPr>
              <a:spLocks/>
            </p:cNvSpPr>
            <p:nvPr/>
          </p:nvSpPr>
          <p:spPr bwMode="auto">
            <a:xfrm>
              <a:off x="4748" y="1842"/>
              <a:ext cx="10" cy="3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2"/>
                </a:cxn>
                <a:cxn ang="0">
                  <a:pos x="9" y="6"/>
                </a:cxn>
                <a:cxn ang="0">
                  <a:pos x="9" y="8"/>
                </a:cxn>
                <a:cxn ang="0">
                  <a:pos x="10" y="9"/>
                </a:cxn>
                <a:cxn ang="0">
                  <a:pos x="10" y="11"/>
                </a:cxn>
                <a:cxn ang="0">
                  <a:pos x="10" y="14"/>
                </a:cxn>
                <a:cxn ang="0">
                  <a:pos x="10" y="17"/>
                </a:cxn>
                <a:cxn ang="0">
                  <a:pos x="10" y="18"/>
                </a:cxn>
                <a:cxn ang="0">
                  <a:pos x="10" y="21"/>
                </a:cxn>
                <a:cxn ang="0">
                  <a:pos x="9" y="23"/>
                </a:cxn>
                <a:cxn ang="0">
                  <a:pos x="9" y="26"/>
                </a:cxn>
                <a:cxn ang="0">
                  <a:pos x="9" y="27"/>
                </a:cxn>
                <a:cxn ang="0">
                  <a:pos x="7" y="29"/>
                </a:cxn>
                <a:cxn ang="0">
                  <a:pos x="7" y="32"/>
                </a:cxn>
                <a:cxn ang="0">
                  <a:pos x="4" y="27"/>
                </a:cxn>
                <a:cxn ang="0">
                  <a:pos x="1" y="24"/>
                </a:cxn>
                <a:cxn ang="0">
                  <a:pos x="0" y="20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0" y="8"/>
                </a:cxn>
                <a:cxn ang="0">
                  <a:pos x="1" y="3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0" h="32">
                  <a:moveTo>
                    <a:pt x="3" y="0"/>
                  </a:moveTo>
                  <a:lnTo>
                    <a:pt x="6" y="2"/>
                  </a:lnTo>
                  <a:lnTo>
                    <a:pt x="9" y="6"/>
                  </a:lnTo>
                  <a:lnTo>
                    <a:pt x="9" y="8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10" y="14"/>
                  </a:lnTo>
                  <a:lnTo>
                    <a:pt x="10" y="17"/>
                  </a:lnTo>
                  <a:lnTo>
                    <a:pt x="10" y="18"/>
                  </a:lnTo>
                  <a:lnTo>
                    <a:pt x="10" y="21"/>
                  </a:lnTo>
                  <a:lnTo>
                    <a:pt x="9" y="23"/>
                  </a:lnTo>
                  <a:lnTo>
                    <a:pt x="9" y="26"/>
                  </a:lnTo>
                  <a:lnTo>
                    <a:pt x="9" y="27"/>
                  </a:lnTo>
                  <a:lnTo>
                    <a:pt x="7" y="29"/>
                  </a:lnTo>
                  <a:lnTo>
                    <a:pt x="7" y="32"/>
                  </a:lnTo>
                  <a:lnTo>
                    <a:pt x="4" y="27"/>
                  </a:lnTo>
                  <a:lnTo>
                    <a:pt x="1" y="24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20" name="Freeform 20"/>
            <p:cNvSpPr>
              <a:spLocks/>
            </p:cNvSpPr>
            <p:nvPr/>
          </p:nvSpPr>
          <p:spPr bwMode="auto">
            <a:xfrm>
              <a:off x="4770" y="1848"/>
              <a:ext cx="11" cy="5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2"/>
                </a:cxn>
                <a:cxn ang="0">
                  <a:pos x="6" y="5"/>
                </a:cxn>
                <a:cxn ang="0">
                  <a:pos x="8" y="9"/>
                </a:cxn>
                <a:cxn ang="0">
                  <a:pos x="9" y="12"/>
                </a:cxn>
                <a:cxn ang="0">
                  <a:pos x="9" y="15"/>
                </a:cxn>
                <a:cxn ang="0">
                  <a:pos x="9" y="20"/>
                </a:cxn>
                <a:cxn ang="0">
                  <a:pos x="9" y="23"/>
                </a:cxn>
                <a:cxn ang="0">
                  <a:pos x="11" y="27"/>
                </a:cxn>
                <a:cxn ang="0">
                  <a:pos x="9" y="30"/>
                </a:cxn>
                <a:cxn ang="0">
                  <a:pos x="9" y="35"/>
                </a:cxn>
                <a:cxn ang="0">
                  <a:pos x="9" y="38"/>
                </a:cxn>
                <a:cxn ang="0">
                  <a:pos x="9" y="42"/>
                </a:cxn>
                <a:cxn ang="0">
                  <a:pos x="8" y="47"/>
                </a:cxn>
                <a:cxn ang="0">
                  <a:pos x="8" y="50"/>
                </a:cxn>
                <a:cxn ang="0">
                  <a:pos x="6" y="54"/>
                </a:cxn>
                <a:cxn ang="0">
                  <a:pos x="6" y="57"/>
                </a:cxn>
                <a:cxn ang="0">
                  <a:pos x="5" y="54"/>
                </a:cxn>
                <a:cxn ang="0">
                  <a:pos x="2" y="51"/>
                </a:cxn>
                <a:cxn ang="0">
                  <a:pos x="0" y="48"/>
                </a:cxn>
                <a:cxn ang="0">
                  <a:pos x="0" y="45"/>
                </a:cxn>
                <a:cxn ang="0">
                  <a:pos x="0" y="42"/>
                </a:cxn>
                <a:cxn ang="0">
                  <a:pos x="0" y="38"/>
                </a:cxn>
                <a:cxn ang="0">
                  <a:pos x="0" y="35"/>
                </a:cxn>
                <a:cxn ang="0">
                  <a:pos x="0" y="32"/>
                </a:cxn>
                <a:cxn ang="0">
                  <a:pos x="0" y="27"/>
                </a:cxn>
                <a:cxn ang="0">
                  <a:pos x="2" y="24"/>
                </a:cxn>
                <a:cxn ang="0">
                  <a:pos x="2" y="21"/>
                </a:cxn>
                <a:cxn ang="0">
                  <a:pos x="2" y="17"/>
                </a:cxn>
                <a:cxn ang="0">
                  <a:pos x="2" y="14"/>
                </a:cxn>
                <a:cxn ang="0">
                  <a:pos x="2" y="11"/>
                </a:cxn>
                <a:cxn ang="0">
                  <a:pos x="2" y="6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1" h="57">
                  <a:moveTo>
                    <a:pt x="3" y="0"/>
                  </a:moveTo>
                  <a:lnTo>
                    <a:pt x="5" y="2"/>
                  </a:lnTo>
                  <a:lnTo>
                    <a:pt x="6" y="5"/>
                  </a:lnTo>
                  <a:lnTo>
                    <a:pt x="8" y="9"/>
                  </a:lnTo>
                  <a:lnTo>
                    <a:pt x="9" y="12"/>
                  </a:lnTo>
                  <a:lnTo>
                    <a:pt x="9" y="15"/>
                  </a:lnTo>
                  <a:lnTo>
                    <a:pt x="9" y="20"/>
                  </a:lnTo>
                  <a:lnTo>
                    <a:pt x="9" y="23"/>
                  </a:lnTo>
                  <a:lnTo>
                    <a:pt x="11" y="27"/>
                  </a:lnTo>
                  <a:lnTo>
                    <a:pt x="9" y="30"/>
                  </a:lnTo>
                  <a:lnTo>
                    <a:pt x="9" y="35"/>
                  </a:lnTo>
                  <a:lnTo>
                    <a:pt x="9" y="38"/>
                  </a:lnTo>
                  <a:lnTo>
                    <a:pt x="9" y="42"/>
                  </a:lnTo>
                  <a:lnTo>
                    <a:pt x="8" y="47"/>
                  </a:lnTo>
                  <a:lnTo>
                    <a:pt x="8" y="50"/>
                  </a:lnTo>
                  <a:lnTo>
                    <a:pt x="6" y="54"/>
                  </a:lnTo>
                  <a:lnTo>
                    <a:pt x="6" y="57"/>
                  </a:lnTo>
                  <a:lnTo>
                    <a:pt x="5" y="54"/>
                  </a:lnTo>
                  <a:lnTo>
                    <a:pt x="2" y="51"/>
                  </a:lnTo>
                  <a:lnTo>
                    <a:pt x="0" y="48"/>
                  </a:lnTo>
                  <a:lnTo>
                    <a:pt x="0" y="45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2" y="24"/>
                  </a:lnTo>
                  <a:lnTo>
                    <a:pt x="2" y="21"/>
                  </a:lnTo>
                  <a:lnTo>
                    <a:pt x="2" y="17"/>
                  </a:lnTo>
                  <a:lnTo>
                    <a:pt x="2" y="14"/>
                  </a:lnTo>
                  <a:lnTo>
                    <a:pt x="2" y="11"/>
                  </a:lnTo>
                  <a:lnTo>
                    <a:pt x="2" y="6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21" name="Freeform 21"/>
            <p:cNvSpPr>
              <a:spLocks/>
            </p:cNvSpPr>
            <p:nvPr/>
          </p:nvSpPr>
          <p:spPr bwMode="auto">
            <a:xfrm>
              <a:off x="4790" y="1868"/>
              <a:ext cx="12" cy="5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7" y="3"/>
                </a:cxn>
                <a:cxn ang="0">
                  <a:pos x="9" y="6"/>
                </a:cxn>
                <a:cxn ang="0">
                  <a:pos x="10" y="9"/>
                </a:cxn>
                <a:cxn ang="0">
                  <a:pos x="10" y="13"/>
                </a:cxn>
                <a:cxn ang="0">
                  <a:pos x="10" y="16"/>
                </a:cxn>
                <a:cxn ang="0">
                  <a:pos x="12" y="19"/>
                </a:cxn>
                <a:cxn ang="0">
                  <a:pos x="10" y="24"/>
                </a:cxn>
                <a:cxn ang="0">
                  <a:pos x="10" y="27"/>
                </a:cxn>
                <a:cxn ang="0">
                  <a:pos x="10" y="31"/>
                </a:cxn>
                <a:cxn ang="0">
                  <a:pos x="10" y="36"/>
                </a:cxn>
                <a:cxn ang="0">
                  <a:pos x="9" y="39"/>
                </a:cxn>
                <a:cxn ang="0">
                  <a:pos x="9" y="43"/>
                </a:cxn>
                <a:cxn ang="0">
                  <a:pos x="7" y="46"/>
                </a:cxn>
                <a:cxn ang="0">
                  <a:pos x="7" y="51"/>
                </a:cxn>
                <a:cxn ang="0">
                  <a:pos x="7" y="54"/>
                </a:cxn>
                <a:cxn ang="0">
                  <a:pos x="7" y="58"/>
                </a:cxn>
                <a:cxn ang="0">
                  <a:pos x="3" y="58"/>
                </a:cxn>
                <a:cxn ang="0">
                  <a:pos x="1" y="58"/>
                </a:cxn>
                <a:cxn ang="0">
                  <a:pos x="0" y="54"/>
                </a:cxn>
                <a:cxn ang="0">
                  <a:pos x="0" y="51"/>
                </a:cxn>
                <a:cxn ang="0">
                  <a:pos x="0" y="48"/>
                </a:cxn>
                <a:cxn ang="0">
                  <a:pos x="0" y="43"/>
                </a:cxn>
                <a:cxn ang="0">
                  <a:pos x="0" y="40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1" y="30"/>
                </a:cxn>
                <a:cxn ang="0">
                  <a:pos x="1" y="27"/>
                </a:cxn>
                <a:cxn ang="0">
                  <a:pos x="1" y="24"/>
                </a:cxn>
                <a:cxn ang="0">
                  <a:pos x="1" y="19"/>
                </a:cxn>
                <a:cxn ang="0">
                  <a:pos x="3" y="16"/>
                </a:cxn>
                <a:cxn ang="0">
                  <a:pos x="3" y="13"/>
                </a:cxn>
                <a:cxn ang="0">
                  <a:pos x="3" y="10"/>
                </a:cxn>
                <a:cxn ang="0">
                  <a:pos x="3" y="6"/>
                </a:cxn>
                <a:cxn ang="0">
                  <a:pos x="3" y="3"/>
                </a:cxn>
                <a:cxn ang="0">
                  <a:pos x="4" y="1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2" h="58">
                  <a:moveTo>
                    <a:pt x="6" y="0"/>
                  </a:moveTo>
                  <a:lnTo>
                    <a:pt x="7" y="3"/>
                  </a:lnTo>
                  <a:lnTo>
                    <a:pt x="9" y="6"/>
                  </a:lnTo>
                  <a:lnTo>
                    <a:pt x="10" y="9"/>
                  </a:lnTo>
                  <a:lnTo>
                    <a:pt x="10" y="13"/>
                  </a:lnTo>
                  <a:lnTo>
                    <a:pt x="10" y="16"/>
                  </a:lnTo>
                  <a:lnTo>
                    <a:pt x="12" y="19"/>
                  </a:lnTo>
                  <a:lnTo>
                    <a:pt x="10" y="24"/>
                  </a:lnTo>
                  <a:lnTo>
                    <a:pt x="10" y="27"/>
                  </a:lnTo>
                  <a:lnTo>
                    <a:pt x="10" y="31"/>
                  </a:lnTo>
                  <a:lnTo>
                    <a:pt x="10" y="36"/>
                  </a:lnTo>
                  <a:lnTo>
                    <a:pt x="9" y="39"/>
                  </a:lnTo>
                  <a:lnTo>
                    <a:pt x="9" y="43"/>
                  </a:lnTo>
                  <a:lnTo>
                    <a:pt x="7" y="46"/>
                  </a:lnTo>
                  <a:lnTo>
                    <a:pt x="7" y="51"/>
                  </a:lnTo>
                  <a:lnTo>
                    <a:pt x="7" y="54"/>
                  </a:lnTo>
                  <a:lnTo>
                    <a:pt x="7" y="58"/>
                  </a:lnTo>
                  <a:lnTo>
                    <a:pt x="3" y="58"/>
                  </a:lnTo>
                  <a:lnTo>
                    <a:pt x="1" y="58"/>
                  </a:lnTo>
                  <a:lnTo>
                    <a:pt x="0" y="54"/>
                  </a:lnTo>
                  <a:lnTo>
                    <a:pt x="0" y="51"/>
                  </a:lnTo>
                  <a:lnTo>
                    <a:pt x="0" y="48"/>
                  </a:lnTo>
                  <a:lnTo>
                    <a:pt x="0" y="43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1" y="30"/>
                  </a:lnTo>
                  <a:lnTo>
                    <a:pt x="1" y="27"/>
                  </a:lnTo>
                  <a:lnTo>
                    <a:pt x="1" y="24"/>
                  </a:lnTo>
                  <a:lnTo>
                    <a:pt x="1" y="19"/>
                  </a:lnTo>
                  <a:lnTo>
                    <a:pt x="3" y="16"/>
                  </a:lnTo>
                  <a:lnTo>
                    <a:pt x="3" y="13"/>
                  </a:lnTo>
                  <a:lnTo>
                    <a:pt x="3" y="10"/>
                  </a:lnTo>
                  <a:lnTo>
                    <a:pt x="3" y="6"/>
                  </a:lnTo>
                  <a:lnTo>
                    <a:pt x="3" y="3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22" name="Freeform 22"/>
            <p:cNvSpPr>
              <a:spLocks/>
            </p:cNvSpPr>
            <p:nvPr/>
          </p:nvSpPr>
          <p:spPr bwMode="auto">
            <a:xfrm>
              <a:off x="4812" y="1890"/>
              <a:ext cx="18" cy="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7" y="3"/>
                </a:cxn>
                <a:cxn ang="0">
                  <a:pos x="18" y="6"/>
                </a:cxn>
                <a:cxn ang="0">
                  <a:pos x="18" y="9"/>
                </a:cxn>
                <a:cxn ang="0">
                  <a:pos x="18" y="12"/>
                </a:cxn>
                <a:cxn ang="0">
                  <a:pos x="17" y="17"/>
                </a:cxn>
                <a:cxn ang="0">
                  <a:pos x="17" y="20"/>
                </a:cxn>
                <a:cxn ang="0">
                  <a:pos x="15" y="23"/>
                </a:cxn>
                <a:cxn ang="0">
                  <a:pos x="15" y="27"/>
                </a:cxn>
                <a:cxn ang="0">
                  <a:pos x="14" y="30"/>
                </a:cxn>
                <a:cxn ang="0">
                  <a:pos x="12" y="33"/>
                </a:cxn>
                <a:cxn ang="0">
                  <a:pos x="11" y="38"/>
                </a:cxn>
                <a:cxn ang="0">
                  <a:pos x="11" y="41"/>
                </a:cxn>
                <a:cxn ang="0">
                  <a:pos x="9" y="44"/>
                </a:cxn>
                <a:cxn ang="0">
                  <a:pos x="9" y="48"/>
                </a:cxn>
                <a:cxn ang="0">
                  <a:pos x="9" y="51"/>
                </a:cxn>
                <a:cxn ang="0">
                  <a:pos x="9" y="56"/>
                </a:cxn>
                <a:cxn ang="0">
                  <a:pos x="8" y="59"/>
                </a:cxn>
                <a:cxn ang="0">
                  <a:pos x="6" y="63"/>
                </a:cxn>
                <a:cxn ang="0">
                  <a:pos x="3" y="66"/>
                </a:cxn>
                <a:cxn ang="0">
                  <a:pos x="2" y="68"/>
                </a:cxn>
                <a:cxn ang="0">
                  <a:pos x="2" y="66"/>
                </a:cxn>
                <a:cxn ang="0">
                  <a:pos x="0" y="63"/>
                </a:cxn>
                <a:cxn ang="0">
                  <a:pos x="0" y="62"/>
                </a:cxn>
                <a:cxn ang="0">
                  <a:pos x="0" y="59"/>
                </a:cxn>
                <a:cxn ang="0">
                  <a:pos x="0" y="54"/>
                </a:cxn>
                <a:cxn ang="0">
                  <a:pos x="0" y="51"/>
                </a:cxn>
                <a:cxn ang="0">
                  <a:pos x="0" y="48"/>
                </a:cxn>
                <a:cxn ang="0">
                  <a:pos x="2" y="47"/>
                </a:cxn>
                <a:cxn ang="0">
                  <a:pos x="2" y="44"/>
                </a:cxn>
                <a:cxn ang="0">
                  <a:pos x="2" y="42"/>
                </a:cxn>
                <a:cxn ang="0">
                  <a:pos x="3" y="38"/>
                </a:cxn>
                <a:cxn ang="0">
                  <a:pos x="5" y="33"/>
                </a:cxn>
                <a:cxn ang="0">
                  <a:pos x="5" y="32"/>
                </a:cxn>
                <a:cxn ang="0">
                  <a:pos x="5" y="29"/>
                </a:cxn>
                <a:cxn ang="0">
                  <a:pos x="5" y="27"/>
                </a:cxn>
                <a:cxn ang="0">
                  <a:pos x="6" y="24"/>
                </a:cxn>
                <a:cxn ang="0">
                  <a:pos x="8" y="20"/>
                </a:cxn>
                <a:cxn ang="0">
                  <a:pos x="9" y="17"/>
                </a:cxn>
                <a:cxn ang="0">
                  <a:pos x="9" y="12"/>
                </a:cxn>
                <a:cxn ang="0">
                  <a:pos x="12" y="8"/>
                </a:cxn>
                <a:cxn ang="0">
                  <a:pos x="14" y="3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18" h="68">
                  <a:moveTo>
                    <a:pt x="15" y="0"/>
                  </a:moveTo>
                  <a:lnTo>
                    <a:pt x="17" y="3"/>
                  </a:lnTo>
                  <a:lnTo>
                    <a:pt x="18" y="6"/>
                  </a:lnTo>
                  <a:lnTo>
                    <a:pt x="18" y="9"/>
                  </a:lnTo>
                  <a:lnTo>
                    <a:pt x="18" y="12"/>
                  </a:lnTo>
                  <a:lnTo>
                    <a:pt x="17" y="17"/>
                  </a:lnTo>
                  <a:lnTo>
                    <a:pt x="17" y="20"/>
                  </a:lnTo>
                  <a:lnTo>
                    <a:pt x="15" y="23"/>
                  </a:lnTo>
                  <a:lnTo>
                    <a:pt x="15" y="27"/>
                  </a:lnTo>
                  <a:lnTo>
                    <a:pt x="14" y="30"/>
                  </a:lnTo>
                  <a:lnTo>
                    <a:pt x="12" y="33"/>
                  </a:lnTo>
                  <a:lnTo>
                    <a:pt x="11" y="38"/>
                  </a:lnTo>
                  <a:lnTo>
                    <a:pt x="11" y="41"/>
                  </a:lnTo>
                  <a:lnTo>
                    <a:pt x="9" y="44"/>
                  </a:lnTo>
                  <a:lnTo>
                    <a:pt x="9" y="48"/>
                  </a:lnTo>
                  <a:lnTo>
                    <a:pt x="9" y="51"/>
                  </a:lnTo>
                  <a:lnTo>
                    <a:pt x="9" y="56"/>
                  </a:lnTo>
                  <a:lnTo>
                    <a:pt x="8" y="59"/>
                  </a:lnTo>
                  <a:lnTo>
                    <a:pt x="6" y="63"/>
                  </a:lnTo>
                  <a:lnTo>
                    <a:pt x="3" y="66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0" y="51"/>
                  </a:lnTo>
                  <a:lnTo>
                    <a:pt x="0" y="48"/>
                  </a:lnTo>
                  <a:lnTo>
                    <a:pt x="2" y="47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3" y="38"/>
                  </a:lnTo>
                  <a:lnTo>
                    <a:pt x="5" y="33"/>
                  </a:lnTo>
                  <a:lnTo>
                    <a:pt x="5" y="32"/>
                  </a:lnTo>
                  <a:lnTo>
                    <a:pt x="5" y="29"/>
                  </a:lnTo>
                  <a:lnTo>
                    <a:pt x="5" y="27"/>
                  </a:lnTo>
                  <a:lnTo>
                    <a:pt x="6" y="24"/>
                  </a:lnTo>
                  <a:lnTo>
                    <a:pt x="8" y="20"/>
                  </a:lnTo>
                  <a:lnTo>
                    <a:pt x="9" y="17"/>
                  </a:lnTo>
                  <a:lnTo>
                    <a:pt x="9" y="12"/>
                  </a:lnTo>
                  <a:lnTo>
                    <a:pt x="12" y="8"/>
                  </a:lnTo>
                  <a:lnTo>
                    <a:pt x="14" y="3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23" name="Freeform 23"/>
            <p:cNvSpPr>
              <a:spLocks/>
            </p:cNvSpPr>
            <p:nvPr/>
          </p:nvSpPr>
          <p:spPr bwMode="auto">
            <a:xfrm>
              <a:off x="4829" y="1922"/>
              <a:ext cx="19" cy="6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6" y="3"/>
                </a:cxn>
                <a:cxn ang="0">
                  <a:pos x="18" y="4"/>
                </a:cxn>
                <a:cxn ang="0">
                  <a:pos x="18" y="7"/>
                </a:cxn>
                <a:cxn ang="0">
                  <a:pos x="19" y="10"/>
                </a:cxn>
                <a:cxn ang="0">
                  <a:pos x="19" y="12"/>
                </a:cxn>
                <a:cxn ang="0">
                  <a:pos x="19" y="15"/>
                </a:cxn>
                <a:cxn ang="0">
                  <a:pos x="18" y="18"/>
                </a:cxn>
                <a:cxn ang="0">
                  <a:pos x="18" y="21"/>
                </a:cxn>
                <a:cxn ang="0">
                  <a:pos x="18" y="24"/>
                </a:cxn>
                <a:cxn ang="0">
                  <a:pos x="16" y="27"/>
                </a:cxn>
                <a:cxn ang="0">
                  <a:pos x="16" y="30"/>
                </a:cxn>
                <a:cxn ang="0">
                  <a:pos x="15" y="33"/>
                </a:cxn>
                <a:cxn ang="0">
                  <a:pos x="15" y="34"/>
                </a:cxn>
                <a:cxn ang="0">
                  <a:pos x="13" y="37"/>
                </a:cxn>
                <a:cxn ang="0">
                  <a:pos x="13" y="40"/>
                </a:cxn>
                <a:cxn ang="0">
                  <a:pos x="13" y="43"/>
                </a:cxn>
                <a:cxn ang="0">
                  <a:pos x="12" y="45"/>
                </a:cxn>
                <a:cxn ang="0">
                  <a:pos x="10" y="46"/>
                </a:cxn>
                <a:cxn ang="0">
                  <a:pos x="9" y="49"/>
                </a:cxn>
                <a:cxn ang="0">
                  <a:pos x="7" y="52"/>
                </a:cxn>
                <a:cxn ang="0">
                  <a:pos x="4" y="54"/>
                </a:cxn>
                <a:cxn ang="0">
                  <a:pos x="3" y="57"/>
                </a:cxn>
                <a:cxn ang="0">
                  <a:pos x="1" y="58"/>
                </a:cxn>
                <a:cxn ang="0">
                  <a:pos x="0" y="60"/>
                </a:cxn>
                <a:cxn ang="0">
                  <a:pos x="0" y="57"/>
                </a:cxn>
                <a:cxn ang="0">
                  <a:pos x="0" y="54"/>
                </a:cxn>
                <a:cxn ang="0">
                  <a:pos x="0" y="51"/>
                </a:cxn>
                <a:cxn ang="0">
                  <a:pos x="0" y="48"/>
                </a:cxn>
                <a:cxn ang="0">
                  <a:pos x="1" y="45"/>
                </a:cxn>
                <a:cxn ang="0">
                  <a:pos x="3" y="42"/>
                </a:cxn>
                <a:cxn ang="0">
                  <a:pos x="3" y="39"/>
                </a:cxn>
                <a:cxn ang="0">
                  <a:pos x="6" y="36"/>
                </a:cxn>
                <a:cxn ang="0">
                  <a:pos x="6" y="33"/>
                </a:cxn>
                <a:cxn ang="0">
                  <a:pos x="7" y="31"/>
                </a:cxn>
                <a:cxn ang="0">
                  <a:pos x="9" y="28"/>
                </a:cxn>
                <a:cxn ang="0">
                  <a:pos x="10" y="25"/>
                </a:cxn>
                <a:cxn ang="0">
                  <a:pos x="10" y="22"/>
                </a:cxn>
                <a:cxn ang="0">
                  <a:pos x="10" y="19"/>
                </a:cxn>
                <a:cxn ang="0">
                  <a:pos x="10" y="16"/>
                </a:cxn>
                <a:cxn ang="0">
                  <a:pos x="12" y="13"/>
                </a:cxn>
                <a:cxn ang="0">
                  <a:pos x="12" y="10"/>
                </a:cxn>
                <a:cxn ang="0">
                  <a:pos x="12" y="9"/>
                </a:cxn>
                <a:cxn ang="0">
                  <a:pos x="12" y="7"/>
                </a:cxn>
                <a:cxn ang="0">
                  <a:pos x="12" y="6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19" h="60">
                  <a:moveTo>
                    <a:pt x="15" y="0"/>
                  </a:moveTo>
                  <a:lnTo>
                    <a:pt x="16" y="3"/>
                  </a:lnTo>
                  <a:lnTo>
                    <a:pt x="18" y="4"/>
                  </a:lnTo>
                  <a:lnTo>
                    <a:pt x="18" y="7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19" y="15"/>
                  </a:lnTo>
                  <a:lnTo>
                    <a:pt x="18" y="18"/>
                  </a:lnTo>
                  <a:lnTo>
                    <a:pt x="18" y="21"/>
                  </a:lnTo>
                  <a:lnTo>
                    <a:pt x="18" y="24"/>
                  </a:lnTo>
                  <a:lnTo>
                    <a:pt x="16" y="27"/>
                  </a:lnTo>
                  <a:lnTo>
                    <a:pt x="16" y="30"/>
                  </a:lnTo>
                  <a:lnTo>
                    <a:pt x="15" y="33"/>
                  </a:lnTo>
                  <a:lnTo>
                    <a:pt x="15" y="34"/>
                  </a:lnTo>
                  <a:lnTo>
                    <a:pt x="13" y="37"/>
                  </a:lnTo>
                  <a:lnTo>
                    <a:pt x="13" y="40"/>
                  </a:lnTo>
                  <a:lnTo>
                    <a:pt x="13" y="43"/>
                  </a:lnTo>
                  <a:lnTo>
                    <a:pt x="12" y="45"/>
                  </a:lnTo>
                  <a:lnTo>
                    <a:pt x="10" y="46"/>
                  </a:lnTo>
                  <a:lnTo>
                    <a:pt x="9" y="49"/>
                  </a:lnTo>
                  <a:lnTo>
                    <a:pt x="7" y="52"/>
                  </a:lnTo>
                  <a:lnTo>
                    <a:pt x="4" y="54"/>
                  </a:lnTo>
                  <a:lnTo>
                    <a:pt x="3" y="57"/>
                  </a:lnTo>
                  <a:lnTo>
                    <a:pt x="1" y="58"/>
                  </a:lnTo>
                  <a:lnTo>
                    <a:pt x="0" y="60"/>
                  </a:lnTo>
                  <a:lnTo>
                    <a:pt x="0" y="57"/>
                  </a:lnTo>
                  <a:lnTo>
                    <a:pt x="0" y="54"/>
                  </a:lnTo>
                  <a:lnTo>
                    <a:pt x="0" y="51"/>
                  </a:lnTo>
                  <a:lnTo>
                    <a:pt x="0" y="48"/>
                  </a:lnTo>
                  <a:lnTo>
                    <a:pt x="1" y="45"/>
                  </a:lnTo>
                  <a:lnTo>
                    <a:pt x="3" y="42"/>
                  </a:lnTo>
                  <a:lnTo>
                    <a:pt x="3" y="39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7" y="31"/>
                  </a:lnTo>
                  <a:lnTo>
                    <a:pt x="9" y="28"/>
                  </a:lnTo>
                  <a:lnTo>
                    <a:pt x="10" y="25"/>
                  </a:lnTo>
                  <a:lnTo>
                    <a:pt x="10" y="22"/>
                  </a:lnTo>
                  <a:lnTo>
                    <a:pt x="10" y="19"/>
                  </a:lnTo>
                  <a:lnTo>
                    <a:pt x="10" y="16"/>
                  </a:lnTo>
                  <a:lnTo>
                    <a:pt x="12" y="13"/>
                  </a:lnTo>
                  <a:lnTo>
                    <a:pt x="12" y="10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3" y="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24" name="Freeform 24"/>
            <p:cNvSpPr>
              <a:spLocks/>
            </p:cNvSpPr>
            <p:nvPr/>
          </p:nvSpPr>
          <p:spPr bwMode="auto">
            <a:xfrm>
              <a:off x="4649" y="1824"/>
              <a:ext cx="33" cy="1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2" y="2"/>
                </a:cxn>
                <a:cxn ang="0">
                  <a:pos x="25" y="3"/>
                </a:cxn>
                <a:cxn ang="0">
                  <a:pos x="30" y="5"/>
                </a:cxn>
                <a:cxn ang="0">
                  <a:pos x="33" y="8"/>
                </a:cxn>
                <a:cxn ang="0">
                  <a:pos x="30" y="8"/>
                </a:cxn>
                <a:cxn ang="0">
                  <a:pos x="28" y="8"/>
                </a:cxn>
                <a:cxn ang="0">
                  <a:pos x="25" y="8"/>
                </a:cxn>
                <a:cxn ang="0">
                  <a:pos x="24" y="9"/>
                </a:cxn>
                <a:cxn ang="0">
                  <a:pos x="21" y="9"/>
                </a:cxn>
                <a:cxn ang="0">
                  <a:pos x="19" y="9"/>
                </a:cxn>
                <a:cxn ang="0">
                  <a:pos x="18" y="11"/>
                </a:cxn>
                <a:cxn ang="0">
                  <a:pos x="15" y="11"/>
                </a:cxn>
                <a:cxn ang="0">
                  <a:pos x="13" y="11"/>
                </a:cxn>
                <a:cxn ang="0">
                  <a:pos x="10" y="11"/>
                </a:cxn>
                <a:cxn ang="0">
                  <a:pos x="9" y="11"/>
                </a:cxn>
                <a:cxn ang="0">
                  <a:pos x="7" y="11"/>
                </a:cxn>
                <a:cxn ang="0">
                  <a:pos x="3" y="9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1" y="3"/>
                </a:cxn>
                <a:cxn ang="0">
                  <a:pos x="3" y="2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5" y="3"/>
                </a:cxn>
                <a:cxn ang="0">
                  <a:pos x="18" y="2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33" h="11">
                  <a:moveTo>
                    <a:pt x="21" y="0"/>
                  </a:moveTo>
                  <a:lnTo>
                    <a:pt x="22" y="2"/>
                  </a:lnTo>
                  <a:lnTo>
                    <a:pt x="25" y="3"/>
                  </a:lnTo>
                  <a:lnTo>
                    <a:pt x="30" y="5"/>
                  </a:lnTo>
                  <a:lnTo>
                    <a:pt x="33" y="8"/>
                  </a:lnTo>
                  <a:lnTo>
                    <a:pt x="30" y="8"/>
                  </a:lnTo>
                  <a:lnTo>
                    <a:pt x="28" y="8"/>
                  </a:lnTo>
                  <a:lnTo>
                    <a:pt x="25" y="8"/>
                  </a:lnTo>
                  <a:lnTo>
                    <a:pt x="24" y="9"/>
                  </a:lnTo>
                  <a:lnTo>
                    <a:pt x="21" y="9"/>
                  </a:lnTo>
                  <a:lnTo>
                    <a:pt x="19" y="9"/>
                  </a:lnTo>
                  <a:lnTo>
                    <a:pt x="18" y="11"/>
                  </a:lnTo>
                  <a:lnTo>
                    <a:pt x="15" y="11"/>
                  </a:lnTo>
                  <a:lnTo>
                    <a:pt x="13" y="11"/>
                  </a:lnTo>
                  <a:lnTo>
                    <a:pt x="10" y="11"/>
                  </a:lnTo>
                  <a:lnTo>
                    <a:pt x="9" y="11"/>
                  </a:lnTo>
                  <a:lnTo>
                    <a:pt x="7" y="11"/>
                  </a:lnTo>
                  <a:lnTo>
                    <a:pt x="3" y="9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5" y="3"/>
                  </a:lnTo>
                  <a:lnTo>
                    <a:pt x="18" y="2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25" name="Freeform 25"/>
            <p:cNvSpPr>
              <a:spLocks/>
            </p:cNvSpPr>
            <p:nvPr/>
          </p:nvSpPr>
          <p:spPr bwMode="auto">
            <a:xfrm>
              <a:off x="4671" y="1844"/>
              <a:ext cx="27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8" y="3"/>
                </a:cxn>
                <a:cxn ang="0">
                  <a:pos x="21" y="3"/>
                </a:cxn>
                <a:cxn ang="0">
                  <a:pos x="23" y="4"/>
                </a:cxn>
                <a:cxn ang="0">
                  <a:pos x="26" y="4"/>
                </a:cxn>
                <a:cxn ang="0">
                  <a:pos x="26" y="6"/>
                </a:cxn>
                <a:cxn ang="0">
                  <a:pos x="27" y="7"/>
                </a:cxn>
                <a:cxn ang="0">
                  <a:pos x="26" y="7"/>
                </a:cxn>
                <a:cxn ang="0">
                  <a:pos x="24" y="9"/>
                </a:cxn>
                <a:cxn ang="0">
                  <a:pos x="23" y="9"/>
                </a:cxn>
                <a:cxn ang="0">
                  <a:pos x="21" y="10"/>
                </a:cxn>
                <a:cxn ang="0">
                  <a:pos x="20" y="10"/>
                </a:cxn>
                <a:cxn ang="0">
                  <a:pos x="18" y="12"/>
                </a:cxn>
                <a:cxn ang="0">
                  <a:pos x="14" y="12"/>
                </a:cxn>
                <a:cxn ang="0">
                  <a:pos x="11" y="12"/>
                </a:cxn>
                <a:cxn ang="0">
                  <a:pos x="8" y="12"/>
                </a:cxn>
                <a:cxn ang="0">
                  <a:pos x="5" y="12"/>
                </a:cxn>
                <a:cxn ang="0">
                  <a:pos x="3" y="9"/>
                </a:cxn>
                <a:cxn ang="0">
                  <a:pos x="2" y="6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7" h="12">
                  <a:moveTo>
                    <a:pt x="0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8" y="3"/>
                  </a:lnTo>
                  <a:lnTo>
                    <a:pt x="21" y="3"/>
                  </a:lnTo>
                  <a:lnTo>
                    <a:pt x="23" y="4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7" y="7"/>
                  </a:lnTo>
                  <a:lnTo>
                    <a:pt x="26" y="7"/>
                  </a:lnTo>
                  <a:lnTo>
                    <a:pt x="24" y="9"/>
                  </a:lnTo>
                  <a:lnTo>
                    <a:pt x="23" y="9"/>
                  </a:lnTo>
                  <a:lnTo>
                    <a:pt x="21" y="10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4" y="12"/>
                  </a:lnTo>
                  <a:lnTo>
                    <a:pt x="11" y="12"/>
                  </a:lnTo>
                  <a:lnTo>
                    <a:pt x="8" y="12"/>
                  </a:lnTo>
                  <a:lnTo>
                    <a:pt x="5" y="12"/>
                  </a:lnTo>
                  <a:lnTo>
                    <a:pt x="3" y="9"/>
                  </a:lnTo>
                  <a:lnTo>
                    <a:pt x="2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26" name="Freeform 26"/>
            <p:cNvSpPr>
              <a:spLocks/>
            </p:cNvSpPr>
            <p:nvPr/>
          </p:nvSpPr>
          <p:spPr bwMode="auto">
            <a:xfrm>
              <a:off x="4685" y="1871"/>
              <a:ext cx="42" cy="1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19" y="0"/>
                </a:cxn>
                <a:cxn ang="0">
                  <a:pos x="24" y="1"/>
                </a:cxn>
                <a:cxn ang="0">
                  <a:pos x="25" y="1"/>
                </a:cxn>
                <a:cxn ang="0">
                  <a:pos x="28" y="1"/>
                </a:cxn>
                <a:cxn ang="0">
                  <a:pos x="30" y="3"/>
                </a:cxn>
                <a:cxn ang="0">
                  <a:pos x="33" y="4"/>
                </a:cxn>
                <a:cxn ang="0">
                  <a:pos x="36" y="6"/>
                </a:cxn>
                <a:cxn ang="0">
                  <a:pos x="37" y="7"/>
                </a:cxn>
                <a:cxn ang="0">
                  <a:pos x="39" y="9"/>
                </a:cxn>
                <a:cxn ang="0">
                  <a:pos x="42" y="12"/>
                </a:cxn>
                <a:cxn ang="0">
                  <a:pos x="39" y="12"/>
                </a:cxn>
                <a:cxn ang="0">
                  <a:pos x="36" y="12"/>
                </a:cxn>
                <a:cxn ang="0">
                  <a:pos x="33" y="12"/>
                </a:cxn>
                <a:cxn ang="0">
                  <a:pos x="30" y="12"/>
                </a:cxn>
                <a:cxn ang="0">
                  <a:pos x="27" y="12"/>
                </a:cxn>
                <a:cxn ang="0">
                  <a:pos x="25" y="12"/>
                </a:cxn>
                <a:cxn ang="0">
                  <a:pos x="21" y="12"/>
                </a:cxn>
                <a:cxn ang="0">
                  <a:pos x="19" y="12"/>
                </a:cxn>
                <a:cxn ang="0">
                  <a:pos x="16" y="10"/>
                </a:cxn>
                <a:cxn ang="0">
                  <a:pos x="13" y="10"/>
                </a:cxn>
                <a:cxn ang="0">
                  <a:pos x="10" y="9"/>
                </a:cxn>
                <a:cxn ang="0">
                  <a:pos x="7" y="9"/>
                </a:cxn>
                <a:cxn ang="0">
                  <a:pos x="6" y="7"/>
                </a:cxn>
                <a:cxn ang="0">
                  <a:pos x="3" y="6"/>
                </a:cxn>
                <a:cxn ang="0">
                  <a:pos x="1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42" h="12">
                  <a:moveTo>
                    <a:pt x="1" y="0"/>
                  </a:move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8" y="1"/>
                  </a:lnTo>
                  <a:lnTo>
                    <a:pt x="30" y="3"/>
                  </a:lnTo>
                  <a:lnTo>
                    <a:pt x="33" y="4"/>
                  </a:lnTo>
                  <a:lnTo>
                    <a:pt x="36" y="6"/>
                  </a:lnTo>
                  <a:lnTo>
                    <a:pt x="37" y="7"/>
                  </a:lnTo>
                  <a:lnTo>
                    <a:pt x="39" y="9"/>
                  </a:lnTo>
                  <a:lnTo>
                    <a:pt x="42" y="12"/>
                  </a:lnTo>
                  <a:lnTo>
                    <a:pt x="39" y="12"/>
                  </a:lnTo>
                  <a:lnTo>
                    <a:pt x="36" y="12"/>
                  </a:lnTo>
                  <a:lnTo>
                    <a:pt x="33" y="12"/>
                  </a:lnTo>
                  <a:lnTo>
                    <a:pt x="30" y="12"/>
                  </a:lnTo>
                  <a:lnTo>
                    <a:pt x="27" y="12"/>
                  </a:lnTo>
                  <a:lnTo>
                    <a:pt x="25" y="12"/>
                  </a:lnTo>
                  <a:lnTo>
                    <a:pt x="21" y="12"/>
                  </a:lnTo>
                  <a:lnTo>
                    <a:pt x="19" y="12"/>
                  </a:lnTo>
                  <a:lnTo>
                    <a:pt x="16" y="10"/>
                  </a:lnTo>
                  <a:lnTo>
                    <a:pt x="13" y="10"/>
                  </a:lnTo>
                  <a:lnTo>
                    <a:pt x="10" y="9"/>
                  </a:lnTo>
                  <a:lnTo>
                    <a:pt x="7" y="9"/>
                  </a:lnTo>
                  <a:lnTo>
                    <a:pt x="6" y="7"/>
                  </a:lnTo>
                  <a:lnTo>
                    <a:pt x="3" y="6"/>
                  </a:lnTo>
                  <a:lnTo>
                    <a:pt x="1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27" name="Freeform 27"/>
            <p:cNvSpPr>
              <a:spLocks/>
            </p:cNvSpPr>
            <p:nvPr/>
          </p:nvSpPr>
          <p:spPr bwMode="auto">
            <a:xfrm>
              <a:off x="4706" y="1898"/>
              <a:ext cx="39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2" y="0"/>
                </a:cxn>
                <a:cxn ang="0">
                  <a:pos x="25" y="0"/>
                </a:cxn>
                <a:cxn ang="0">
                  <a:pos x="28" y="0"/>
                </a:cxn>
                <a:cxn ang="0">
                  <a:pos x="30" y="0"/>
                </a:cxn>
                <a:cxn ang="0">
                  <a:pos x="33" y="1"/>
                </a:cxn>
                <a:cxn ang="0">
                  <a:pos x="34" y="3"/>
                </a:cxn>
                <a:cxn ang="0">
                  <a:pos x="36" y="4"/>
                </a:cxn>
                <a:cxn ang="0">
                  <a:pos x="37" y="6"/>
                </a:cxn>
                <a:cxn ang="0">
                  <a:pos x="39" y="10"/>
                </a:cxn>
                <a:cxn ang="0">
                  <a:pos x="36" y="10"/>
                </a:cxn>
                <a:cxn ang="0">
                  <a:pos x="33" y="10"/>
                </a:cxn>
                <a:cxn ang="0">
                  <a:pos x="31" y="10"/>
                </a:cxn>
                <a:cxn ang="0">
                  <a:pos x="28" y="10"/>
                </a:cxn>
                <a:cxn ang="0">
                  <a:pos x="27" y="9"/>
                </a:cxn>
                <a:cxn ang="0">
                  <a:pos x="24" y="9"/>
                </a:cxn>
                <a:cxn ang="0">
                  <a:pos x="22" y="9"/>
                </a:cxn>
                <a:cxn ang="0">
                  <a:pos x="19" y="9"/>
                </a:cxn>
                <a:cxn ang="0">
                  <a:pos x="16" y="9"/>
                </a:cxn>
                <a:cxn ang="0">
                  <a:pos x="15" y="7"/>
                </a:cxn>
                <a:cxn ang="0">
                  <a:pos x="12" y="7"/>
                </a:cxn>
                <a:cxn ang="0">
                  <a:pos x="9" y="7"/>
                </a:cxn>
                <a:cxn ang="0">
                  <a:pos x="7" y="7"/>
                </a:cxn>
                <a:cxn ang="0">
                  <a:pos x="4" y="7"/>
                </a:cxn>
                <a:cxn ang="0">
                  <a:pos x="3" y="7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9" h="10">
                  <a:moveTo>
                    <a:pt x="0" y="0"/>
                  </a:moveTo>
                  <a:lnTo>
                    <a:pt x="3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3" y="1"/>
                  </a:lnTo>
                  <a:lnTo>
                    <a:pt x="34" y="3"/>
                  </a:lnTo>
                  <a:lnTo>
                    <a:pt x="36" y="4"/>
                  </a:lnTo>
                  <a:lnTo>
                    <a:pt x="37" y="6"/>
                  </a:lnTo>
                  <a:lnTo>
                    <a:pt x="39" y="10"/>
                  </a:lnTo>
                  <a:lnTo>
                    <a:pt x="36" y="10"/>
                  </a:lnTo>
                  <a:lnTo>
                    <a:pt x="33" y="10"/>
                  </a:lnTo>
                  <a:lnTo>
                    <a:pt x="31" y="10"/>
                  </a:lnTo>
                  <a:lnTo>
                    <a:pt x="28" y="10"/>
                  </a:lnTo>
                  <a:lnTo>
                    <a:pt x="27" y="9"/>
                  </a:lnTo>
                  <a:lnTo>
                    <a:pt x="24" y="9"/>
                  </a:lnTo>
                  <a:lnTo>
                    <a:pt x="22" y="9"/>
                  </a:lnTo>
                  <a:lnTo>
                    <a:pt x="19" y="9"/>
                  </a:lnTo>
                  <a:lnTo>
                    <a:pt x="16" y="9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9" y="7"/>
                  </a:lnTo>
                  <a:lnTo>
                    <a:pt x="7" y="7"/>
                  </a:lnTo>
                  <a:lnTo>
                    <a:pt x="4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28" name="Freeform 28"/>
            <p:cNvSpPr>
              <a:spLocks/>
            </p:cNvSpPr>
            <p:nvPr/>
          </p:nvSpPr>
          <p:spPr bwMode="auto">
            <a:xfrm>
              <a:off x="4745" y="1967"/>
              <a:ext cx="43" cy="1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7" y="0"/>
                </a:cxn>
                <a:cxn ang="0">
                  <a:pos x="39" y="0"/>
                </a:cxn>
                <a:cxn ang="0">
                  <a:pos x="40" y="1"/>
                </a:cxn>
                <a:cxn ang="0">
                  <a:pos x="43" y="3"/>
                </a:cxn>
                <a:cxn ang="0">
                  <a:pos x="40" y="6"/>
                </a:cxn>
                <a:cxn ang="0">
                  <a:pos x="39" y="7"/>
                </a:cxn>
                <a:cxn ang="0">
                  <a:pos x="36" y="9"/>
                </a:cxn>
                <a:cxn ang="0">
                  <a:pos x="34" y="10"/>
                </a:cxn>
                <a:cxn ang="0">
                  <a:pos x="31" y="12"/>
                </a:cxn>
                <a:cxn ang="0">
                  <a:pos x="28" y="12"/>
                </a:cxn>
                <a:cxn ang="0">
                  <a:pos x="25" y="13"/>
                </a:cxn>
                <a:cxn ang="0">
                  <a:pos x="22" y="13"/>
                </a:cxn>
                <a:cxn ang="0">
                  <a:pos x="19" y="13"/>
                </a:cxn>
                <a:cxn ang="0">
                  <a:pos x="16" y="13"/>
                </a:cxn>
                <a:cxn ang="0">
                  <a:pos x="13" y="13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4" y="15"/>
                </a:cxn>
                <a:cxn ang="0">
                  <a:pos x="1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6" y="6"/>
                </a:cxn>
                <a:cxn ang="0">
                  <a:pos x="9" y="6"/>
                </a:cxn>
                <a:cxn ang="0">
                  <a:pos x="10" y="6"/>
                </a:cxn>
                <a:cxn ang="0">
                  <a:pos x="13" y="6"/>
                </a:cxn>
                <a:cxn ang="0">
                  <a:pos x="16" y="4"/>
                </a:cxn>
                <a:cxn ang="0">
                  <a:pos x="21" y="4"/>
                </a:cxn>
                <a:cxn ang="0">
                  <a:pos x="24" y="4"/>
                </a:cxn>
                <a:cxn ang="0">
                  <a:pos x="27" y="4"/>
                </a:cxn>
                <a:cxn ang="0">
                  <a:pos x="30" y="3"/>
                </a:cxn>
                <a:cxn ang="0">
                  <a:pos x="33" y="1"/>
                </a:cxn>
                <a:cxn ang="0">
                  <a:pos x="34" y="1"/>
                </a:cxn>
                <a:cxn ang="0">
                  <a:pos x="37" y="0"/>
                </a:cxn>
                <a:cxn ang="0">
                  <a:pos x="37" y="0"/>
                </a:cxn>
              </a:cxnLst>
              <a:rect l="0" t="0" r="r" b="b"/>
              <a:pathLst>
                <a:path w="43" h="16">
                  <a:moveTo>
                    <a:pt x="37" y="0"/>
                  </a:moveTo>
                  <a:lnTo>
                    <a:pt x="37" y="0"/>
                  </a:lnTo>
                  <a:lnTo>
                    <a:pt x="39" y="0"/>
                  </a:lnTo>
                  <a:lnTo>
                    <a:pt x="40" y="1"/>
                  </a:lnTo>
                  <a:lnTo>
                    <a:pt x="43" y="3"/>
                  </a:lnTo>
                  <a:lnTo>
                    <a:pt x="40" y="6"/>
                  </a:lnTo>
                  <a:lnTo>
                    <a:pt x="39" y="7"/>
                  </a:lnTo>
                  <a:lnTo>
                    <a:pt x="36" y="9"/>
                  </a:lnTo>
                  <a:lnTo>
                    <a:pt x="34" y="10"/>
                  </a:lnTo>
                  <a:lnTo>
                    <a:pt x="31" y="12"/>
                  </a:lnTo>
                  <a:lnTo>
                    <a:pt x="28" y="12"/>
                  </a:lnTo>
                  <a:lnTo>
                    <a:pt x="25" y="13"/>
                  </a:lnTo>
                  <a:lnTo>
                    <a:pt x="22" y="13"/>
                  </a:lnTo>
                  <a:lnTo>
                    <a:pt x="19" y="13"/>
                  </a:lnTo>
                  <a:lnTo>
                    <a:pt x="16" y="13"/>
                  </a:lnTo>
                  <a:lnTo>
                    <a:pt x="13" y="13"/>
                  </a:lnTo>
                  <a:lnTo>
                    <a:pt x="10" y="15"/>
                  </a:lnTo>
                  <a:lnTo>
                    <a:pt x="7" y="15"/>
                  </a:lnTo>
                  <a:lnTo>
                    <a:pt x="4" y="15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6" y="6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3" y="6"/>
                  </a:lnTo>
                  <a:lnTo>
                    <a:pt x="16" y="4"/>
                  </a:lnTo>
                  <a:lnTo>
                    <a:pt x="21" y="4"/>
                  </a:lnTo>
                  <a:lnTo>
                    <a:pt x="24" y="4"/>
                  </a:lnTo>
                  <a:lnTo>
                    <a:pt x="27" y="4"/>
                  </a:lnTo>
                  <a:lnTo>
                    <a:pt x="30" y="3"/>
                  </a:lnTo>
                  <a:lnTo>
                    <a:pt x="33" y="1"/>
                  </a:lnTo>
                  <a:lnTo>
                    <a:pt x="34" y="1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29" name="Freeform 29"/>
            <p:cNvSpPr>
              <a:spLocks/>
            </p:cNvSpPr>
            <p:nvPr/>
          </p:nvSpPr>
          <p:spPr bwMode="auto">
            <a:xfrm>
              <a:off x="4761" y="1998"/>
              <a:ext cx="44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4" y="2"/>
                </a:cxn>
                <a:cxn ang="0">
                  <a:pos x="15" y="2"/>
                </a:cxn>
                <a:cxn ang="0">
                  <a:pos x="18" y="2"/>
                </a:cxn>
                <a:cxn ang="0">
                  <a:pos x="21" y="2"/>
                </a:cxn>
                <a:cxn ang="0">
                  <a:pos x="24" y="2"/>
                </a:cxn>
                <a:cxn ang="0">
                  <a:pos x="26" y="2"/>
                </a:cxn>
                <a:cxn ang="0">
                  <a:pos x="29" y="3"/>
                </a:cxn>
                <a:cxn ang="0">
                  <a:pos x="32" y="3"/>
                </a:cxn>
                <a:cxn ang="0">
                  <a:pos x="35" y="5"/>
                </a:cxn>
                <a:cxn ang="0">
                  <a:pos x="36" y="5"/>
                </a:cxn>
                <a:cxn ang="0">
                  <a:pos x="39" y="6"/>
                </a:cxn>
                <a:cxn ang="0">
                  <a:pos x="42" y="8"/>
                </a:cxn>
                <a:cxn ang="0">
                  <a:pos x="44" y="9"/>
                </a:cxn>
                <a:cxn ang="0">
                  <a:pos x="41" y="11"/>
                </a:cxn>
                <a:cxn ang="0">
                  <a:pos x="39" y="11"/>
                </a:cxn>
                <a:cxn ang="0">
                  <a:pos x="36" y="11"/>
                </a:cxn>
                <a:cxn ang="0">
                  <a:pos x="33" y="12"/>
                </a:cxn>
                <a:cxn ang="0">
                  <a:pos x="30" y="12"/>
                </a:cxn>
                <a:cxn ang="0">
                  <a:pos x="27" y="12"/>
                </a:cxn>
                <a:cxn ang="0">
                  <a:pos x="24" y="12"/>
                </a:cxn>
                <a:cxn ang="0">
                  <a:pos x="21" y="12"/>
                </a:cxn>
                <a:cxn ang="0">
                  <a:pos x="18" y="11"/>
                </a:cxn>
                <a:cxn ang="0">
                  <a:pos x="15" y="11"/>
                </a:cxn>
                <a:cxn ang="0">
                  <a:pos x="12" y="9"/>
                </a:cxn>
                <a:cxn ang="0">
                  <a:pos x="9" y="8"/>
                </a:cxn>
                <a:cxn ang="0">
                  <a:pos x="6" y="6"/>
                </a:cxn>
                <a:cxn ang="0">
                  <a:pos x="5" y="5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44" h="12">
                  <a:moveTo>
                    <a:pt x="3" y="0"/>
                  </a:moveTo>
                  <a:lnTo>
                    <a:pt x="5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9" y="3"/>
                  </a:lnTo>
                  <a:lnTo>
                    <a:pt x="32" y="3"/>
                  </a:lnTo>
                  <a:lnTo>
                    <a:pt x="35" y="5"/>
                  </a:lnTo>
                  <a:lnTo>
                    <a:pt x="36" y="5"/>
                  </a:lnTo>
                  <a:lnTo>
                    <a:pt x="39" y="6"/>
                  </a:lnTo>
                  <a:lnTo>
                    <a:pt x="42" y="8"/>
                  </a:lnTo>
                  <a:lnTo>
                    <a:pt x="44" y="9"/>
                  </a:lnTo>
                  <a:lnTo>
                    <a:pt x="41" y="11"/>
                  </a:lnTo>
                  <a:lnTo>
                    <a:pt x="39" y="11"/>
                  </a:lnTo>
                  <a:lnTo>
                    <a:pt x="36" y="11"/>
                  </a:lnTo>
                  <a:lnTo>
                    <a:pt x="33" y="12"/>
                  </a:lnTo>
                  <a:lnTo>
                    <a:pt x="30" y="12"/>
                  </a:lnTo>
                  <a:lnTo>
                    <a:pt x="27" y="12"/>
                  </a:lnTo>
                  <a:lnTo>
                    <a:pt x="24" y="12"/>
                  </a:lnTo>
                  <a:lnTo>
                    <a:pt x="21" y="12"/>
                  </a:lnTo>
                  <a:lnTo>
                    <a:pt x="18" y="11"/>
                  </a:lnTo>
                  <a:lnTo>
                    <a:pt x="15" y="11"/>
                  </a:lnTo>
                  <a:lnTo>
                    <a:pt x="12" y="9"/>
                  </a:lnTo>
                  <a:lnTo>
                    <a:pt x="9" y="8"/>
                  </a:lnTo>
                  <a:lnTo>
                    <a:pt x="6" y="6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30" name="Freeform 30"/>
            <p:cNvSpPr>
              <a:spLocks/>
            </p:cNvSpPr>
            <p:nvPr/>
          </p:nvSpPr>
          <p:spPr bwMode="auto">
            <a:xfrm>
              <a:off x="4785" y="2064"/>
              <a:ext cx="57" cy="2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2"/>
                </a:cxn>
                <a:cxn ang="0">
                  <a:pos x="8" y="3"/>
                </a:cxn>
                <a:cxn ang="0">
                  <a:pos x="11" y="5"/>
                </a:cxn>
                <a:cxn ang="0">
                  <a:pos x="15" y="8"/>
                </a:cxn>
                <a:cxn ang="0">
                  <a:pos x="18" y="8"/>
                </a:cxn>
                <a:cxn ang="0">
                  <a:pos x="21" y="9"/>
                </a:cxn>
                <a:cxn ang="0">
                  <a:pos x="24" y="11"/>
                </a:cxn>
                <a:cxn ang="0">
                  <a:pos x="29" y="11"/>
                </a:cxn>
                <a:cxn ang="0">
                  <a:pos x="32" y="12"/>
                </a:cxn>
                <a:cxn ang="0">
                  <a:pos x="35" y="12"/>
                </a:cxn>
                <a:cxn ang="0">
                  <a:pos x="39" y="12"/>
                </a:cxn>
                <a:cxn ang="0">
                  <a:pos x="42" y="14"/>
                </a:cxn>
                <a:cxn ang="0">
                  <a:pos x="45" y="14"/>
                </a:cxn>
                <a:cxn ang="0">
                  <a:pos x="50" y="15"/>
                </a:cxn>
                <a:cxn ang="0">
                  <a:pos x="53" y="15"/>
                </a:cxn>
                <a:cxn ang="0">
                  <a:pos x="57" y="18"/>
                </a:cxn>
                <a:cxn ang="0">
                  <a:pos x="54" y="21"/>
                </a:cxn>
                <a:cxn ang="0">
                  <a:pos x="51" y="24"/>
                </a:cxn>
                <a:cxn ang="0">
                  <a:pos x="47" y="23"/>
                </a:cxn>
                <a:cxn ang="0">
                  <a:pos x="44" y="23"/>
                </a:cxn>
                <a:cxn ang="0">
                  <a:pos x="39" y="23"/>
                </a:cxn>
                <a:cxn ang="0">
                  <a:pos x="36" y="23"/>
                </a:cxn>
                <a:cxn ang="0">
                  <a:pos x="33" y="21"/>
                </a:cxn>
                <a:cxn ang="0">
                  <a:pos x="30" y="21"/>
                </a:cxn>
                <a:cxn ang="0">
                  <a:pos x="26" y="21"/>
                </a:cxn>
                <a:cxn ang="0">
                  <a:pos x="23" y="21"/>
                </a:cxn>
                <a:cxn ang="0">
                  <a:pos x="20" y="20"/>
                </a:cxn>
                <a:cxn ang="0">
                  <a:pos x="17" y="18"/>
                </a:cxn>
                <a:cxn ang="0">
                  <a:pos x="14" y="17"/>
                </a:cxn>
                <a:cxn ang="0">
                  <a:pos x="11" y="15"/>
                </a:cxn>
                <a:cxn ang="0">
                  <a:pos x="8" y="14"/>
                </a:cxn>
                <a:cxn ang="0">
                  <a:pos x="5" y="12"/>
                </a:cxn>
                <a:cxn ang="0">
                  <a:pos x="2" y="9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7" h="24">
                  <a:moveTo>
                    <a:pt x="2" y="0"/>
                  </a:moveTo>
                  <a:lnTo>
                    <a:pt x="5" y="2"/>
                  </a:lnTo>
                  <a:lnTo>
                    <a:pt x="8" y="3"/>
                  </a:lnTo>
                  <a:lnTo>
                    <a:pt x="11" y="5"/>
                  </a:lnTo>
                  <a:lnTo>
                    <a:pt x="15" y="8"/>
                  </a:lnTo>
                  <a:lnTo>
                    <a:pt x="18" y="8"/>
                  </a:lnTo>
                  <a:lnTo>
                    <a:pt x="21" y="9"/>
                  </a:lnTo>
                  <a:lnTo>
                    <a:pt x="24" y="11"/>
                  </a:lnTo>
                  <a:lnTo>
                    <a:pt x="29" y="11"/>
                  </a:lnTo>
                  <a:lnTo>
                    <a:pt x="32" y="12"/>
                  </a:lnTo>
                  <a:lnTo>
                    <a:pt x="35" y="12"/>
                  </a:lnTo>
                  <a:lnTo>
                    <a:pt x="39" y="12"/>
                  </a:lnTo>
                  <a:lnTo>
                    <a:pt x="42" y="14"/>
                  </a:lnTo>
                  <a:lnTo>
                    <a:pt x="45" y="14"/>
                  </a:lnTo>
                  <a:lnTo>
                    <a:pt x="50" y="15"/>
                  </a:lnTo>
                  <a:lnTo>
                    <a:pt x="53" y="15"/>
                  </a:lnTo>
                  <a:lnTo>
                    <a:pt x="57" y="18"/>
                  </a:lnTo>
                  <a:lnTo>
                    <a:pt x="54" y="21"/>
                  </a:lnTo>
                  <a:lnTo>
                    <a:pt x="51" y="24"/>
                  </a:lnTo>
                  <a:lnTo>
                    <a:pt x="47" y="23"/>
                  </a:lnTo>
                  <a:lnTo>
                    <a:pt x="44" y="23"/>
                  </a:lnTo>
                  <a:lnTo>
                    <a:pt x="39" y="23"/>
                  </a:lnTo>
                  <a:lnTo>
                    <a:pt x="36" y="23"/>
                  </a:lnTo>
                  <a:lnTo>
                    <a:pt x="33" y="21"/>
                  </a:lnTo>
                  <a:lnTo>
                    <a:pt x="30" y="21"/>
                  </a:lnTo>
                  <a:lnTo>
                    <a:pt x="26" y="21"/>
                  </a:lnTo>
                  <a:lnTo>
                    <a:pt x="23" y="21"/>
                  </a:lnTo>
                  <a:lnTo>
                    <a:pt x="20" y="20"/>
                  </a:lnTo>
                  <a:lnTo>
                    <a:pt x="17" y="18"/>
                  </a:lnTo>
                  <a:lnTo>
                    <a:pt x="14" y="17"/>
                  </a:lnTo>
                  <a:lnTo>
                    <a:pt x="11" y="15"/>
                  </a:lnTo>
                  <a:lnTo>
                    <a:pt x="8" y="14"/>
                  </a:lnTo>
                  <a:lnTo>
                    <a:pt x="5" y="12"/>
                  </a:lnTo>
                  <a:lnTo>
                    <a:pt x="2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31" name="Freeform 31"/>
            <p:cNvSpPr>
              <a:spLocks/>
            </p:cNvSpPr>
            <p:nvPr/>
          </p:nvSpPr>
          <p:spPr bwMode="auto">
            <a:xfrm>
              <a:off x="4775" y="1925"/>
              <a:ext cx="150" cy="286"/>
            </a:xfrm>
            <a:custGeom>
              <a:avLst/>
              <a:gdLst/>
              <a:ahLst/>
              <a:cxnLst>
                <a:cxn ang="0">
                  <a:pos x="121" y="286"/>
                </a:cxn>
                <a:cxn ang="0">
                  <a:pos x="108" y="240"/>
                </a:cxn>
                <a:cxn ang="0">
                  <a:pos x="82" y="154"/>
                </a:cxn>
                <a:cxn ang="0">
                  <a:pos x="60" y="97"/>
                </a:cxn>
                <a:cxn ang="0">
                  <a:pos x="31" y="54"/>
                </a:cxn>
                <a:cxn ang="0">
                  <a:pos x="0" y="4"/>
                </a:cxn>
                <a:cxn ang="0">
                  <a:pos x="9" y="0"/>
                </a:cxn>
                <a:cxn ang="0">
                  <a:pos x="43" y="39"/>
                </a:cxn>
                <a:cxn ang="0">
                  <a:pos x="91" y="123"/>
                </a:cxn>
                <a:cxn ang="0">
                  <a:pos x="126" y="214"/>
                </a:cxn>
                <a:cxn ang="0">
                  <a:pos x="139" y="249"/>
                </a:cxn>
                <a:cxn ang="0">
                  <a:pos x="150" y="282"/>
                </a:cxn>
                <a:cxn ang="0">
                  <a:pos x="121" y="286"/>
                </a:cxn>
                <a:cxn ang="0">
                  <a:pos x="121" y="286"/>
                </a:cxn>
              </a:cxnLst>
              <a:rect l="0" t="0" r="r" b="b"/>
              <a:pathLst>
                <a:path w="150" h="286">
                  <a:moveTo>
                    <a:pt x="121" y="286"/>
                  </a:moveTo>
                  <a:lnTo>
                    <a:pt x="108" y="240"/>
                  </a:lnTo>
                  <a:lnTo>
                    <a:pt x="82" y="154"/>
                  </a:lnTo>
                  <a:lnTo>
                    <a:pt x="60" y="97"/>
                  </a:lnTo>
                  <a:lnTo>
                    <a:pt x="31" y="54"/>
                  </a:lnTo>
                  <a:lnTo>
                    <a:pt x="0" y="4"/>
                  </a:lnTo>
                  <a:lnTo>
                    <a:pt x="9" y="0"/>
                  </a:lnTo>
                  <a:lnTo>
                    <a:pt x="43" y="39"/>
                  </a:lnTo>
                  <a:lnTo>
                    <a:pt x="91" y="123"/>
                  </a:lnTo>
                  <a:lnTo>
                    <a:pt x="126" y="214"/>
                  </a:lnTo>
                  <a:lnTo>
                    <a:pt x="139" y="249"/>
                  </a:lnTo>
                  <a:lnTo>
                    <a:pt x="150" y="282"/>
                  </a:lnTo>
                  <a:lnTo>
                    <a:pt x="121" y="286"/>
                  </a:lnTo>
                  <a:lnTo>
                    <a:pt x="121" y="286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32" name="Freeform 32"/>
            <p:cNvSpPr>
              <a:spLocks/>
            </p:cNvSpPr>
            <p:nvPr/>
          </p:nvSpPr>
          <p:spPr bwMode="auto">
            <a:xfrm>
              <a:off x="4586" y="1755"/>
              <a:ext cx="342" cy="456"/>
            </a:xfrm>
            <a:custGeom>
              <a:avLst/>
              <a:gdLst/>
              <a:ahLst/>
              <a:cxnLst>
                <a:cxn ang="0">
                  <a:pos x="325" y="453"/>
                </a:cxn>
                <a:cxn ang="0">
                  <a:pos x="313" y="417"/>
                </a:cxn>
                <a:cxn ang="0">
                  <a:pos x="300" y="380"/>
                </a:cxn>
                <a:cxn ang="0">
                  <a:pos x="288" y="344"/>
                </a:cxn>
                <a:cxn ang="0">
                  <a:pos x="274" y="308"/>
                </a:cxn>
                <a:cxn ang="0">
                  <a:pos x="259" y="273"/>
                </a:cxn>
                <a:cxn ang="0">
                  <a:pos x="241" y="242"/>
                </a:cxn>
                <a:cxn ang="0">
                  <a:pos x="226" y="216"/>
                </a:cxn>
                <a:cxn ang="0">
                  <a:pos x="208" y="188"/>
                </a:cxn>
                <a:cxn ang="0">
                  <a:pos x="177" y="153"/>
                </a:cxn>
                <a:cxn ang="0">
                  <a:pos x="148" y="122"/>
                </a:cxn>
                <a:cxn ang="0">
                  <a:pos x="120" y="93"/>
                </a:cxn>
                <a:cxn ang="0">
                  <a:pos x="93" y="72"/>
                </a:cxn>
                <a:cxn ang="0">
                  <a:pos x="69" y="54"/>
                </a:cxn>
                <a:cxn ang="0">
                  <a:pos x="42" y="33"/>
                </a:cxn>
                <a:cxn ang="0">
                  <a:pos x="15" y="17"/>
                </a:cxn>
                <a:cxn ang="0">
                  <a:pos x="33" y="24"/>
                </a:cxn>
                <a:cxn ang="0">
                  <a:pos x="66" y="47"/>
                </a:cxn>
                <a:cxn ang="0">
                  <a:pos x="79" y="54"/>
                </a:cxn>
                <a:cxn ang="0">
                  <a:pos x="46" y="29"/>
                </a:cxn>
                <a:cxn ang="0">
                  <a:pos x="15" y="11"/>
                </a:cxn>
                <a:cxn ang="0">
                  <a:pos x="9" y="3"/>
                </a:cxn>
                <a:cxn ang="0">
                  <a:pos x="40" y="23"/>
                </a:cxn>
                <a:cxn ang="0">
                  <a:pos x="73" y="42"/>
                </a:cxn>
                <a:cxn ang="0">
                  <a:pos x="67" y="36"/>
                </a:cxn>
                <a:cxn ang="0">
                  <a:pos x="48" y="23"/>
                </a:cxn>
                <a:cxn ang="0">
                  <a:pos x="51" y="23"/>
                </a:cxn>
                <a:cxn ang="0">
                  <a:pos x="24" y="6"/>
                </a:cxn>
                <a:cxn ang="0">
                  <a:pos x="37" y="11"/>
                </a:cxn>
                <a:cxn ang="0">
                  <a:pos x="67" y="32"/>
                </a:cxn>
                <a:cxn ang="0">
                  <a:pos x="99" y="54"/>
                </a:cxn>
                <a:cxn ang="0">
                  <a:pos x="127" y="78"/>
                </a:cxn>
                <a:cxn ang="0">
                  <a:pos x="138" y="89"/>
                </a:cxn>
                <a:cxn ang="0">
                  <a:pos x="160" y="114"/>
                </a:cxn>
                <a:cxn ang="0">
                  <a:pos x="190" y="146"/>
                </a:cxn>
                <a:cxn ang="0">
                  <a:pos x="219" y="180"/>
                </a:cxn>
                <a:cxn ang="0">
                  <a:pos x="241" y="212"/>
                </a:cxn>
                <a:cxn ang="0">
                  <a:pos x="264" y="251"/>
                </a:cxn>
                <a:cxn ang="0">
                  <a:pos x="286" y="293"/>
                </a:cxn>
                <a:cxn ang="0">
                  <a:pos x="307" y="335"/>
                </a:cxn>
                <a:cxn ang="0">
                  <a:pos x="322" y="372"/>
                </a:cxn>
                <a:cxn ang="0">
                  <a:pos x="322" y="380"/>
                </a:cxn>
                <a:cxn ang="0">
                  <a:pos x="310" y="350"/>
                </a:cxn>
                <a:cxn ang="0">
                  <a:pos x="297" y="320"/>
                </a:cxn>
                <a:cxn ang="0">
                  <a:pos x="294" y="320"/>
                </a:cxn>
                <a:cxn ang="0">
                  <a:pos x="304" y="345"/>
                </a:cxn>
                <a:cxn ang="0">
                  <a:pos x="316" y="372"/>
                </a:cxn>
                <a:cxn ang="0">
                  <a:pos x="327" y="398"/>
                </a:cxn>
                <a:cxn ang="0">
                  <a:pos x="334" y="423"/>
                </a:cxn>
                <a:cxn ang="0">
                  <a:pos x="336" y="434"/>
                </a:cxn>
                <a:cxn ang="0">
                  <a:pos x="337" y="452"/>
                </a:cxn>
                <a:cxn ang="0">
                  <a:pos x="322" y="411"/>
                </a:cxn>
                <a:cxn ang="0">
                  <a:pos x="324" y="425"/>
                </a:cxn>
                <a:cxn ang="0">
                  <a:pos x="333" y="456"/>
                </a:cxn>
                <a:cxn ang="0">
                  <a:pos x="324" y="431"/>
                </a:cxn>
                <a:cxn ang="0">
                  <a:pos x="310" y="396"/>
                </a:cxn>
                <a:cxn ang="0">
                  <a:pos x="307" y="396"/>
                </a:cxn>
                <a:cxn ang="0">
                  <a:pos x="321" y="431"/>
                </a:cxn>
              </a:cxnLst>
              <a:rect l="0" t="0" r="r" b="b"/>
              <a:pathLst>
                <a:path w="342" h="456">
                  <a:moveTo>
                    <a:pt x="324" y="437"/>
                  </a:moveTo>
                  <a:lnTo>
                    <a:pt x="324" y="438"/>
                  </a:lnTo>
                  <a:lnTo>
                    <a:pt x="324" y="440"/>
                  </a:lnTo>
                  <a:lnTo>
                    <a:pt x="325" y="443"/>
                  </a:lnTo>
                  <a:lnTo>
                    <a:pt x="327" y="446"/>
                  </a:lnTo>
                  <a:lnTo>
                    <a:pt x="327" y="449"/>
                  </a:lnTo>
                  <a:lnTo>
                    <a:pt x="328" y="452"/>
                  </a:lnTo>
                  <a:lnTo>
                    <a:pt x="330" y="456"/>
                  </a:lnTo>
                  <a:lnTo>
                    <a:pt x="328" y="456"/>
                  </a:lnTo>
                  <a:lnTo>
                    <a:pt x="327" y="456"/>
                  </a:lnTo>
                  <a:lnTo>
                    <a:pt x="325" y="453"/>
                  </a:lnTo>
                  <a:lnTo>
                    <a:pt x="324" y="449"/>
                  </a:lnTo>
                  <a:lnTo>
                    <a:pt x="324" y="446"/>
                  </a:lnTo>
                  <a:lnTo>
                    <a:pt x="322" y="443"/>
                  </a:lnTo>
                  <a:lnTo>
                    <a:pt x="321" y="440"/>
                  </a:lnTo>
                  <a:lnTo>
                    <a:pt x="319" y="437"/>
                  </a:lnTo>
                  <a:lnTo>
                    <a:pt x="318" y="434"/>
                  </a:lnTo>
                  <a:lnTo>
                    <a:pt x="318" y="429"/>
                  </a:lnTo>
                  <a:lnTo>
                    <a:pt x="316" y="426"/>
                  </a:lnTo>
                  <a:lnTo>
                    <a:pt x="315" y="423"/>
                  </a:lnTo>
                  <a:lnTo>
                    <a:pt x="313" y="420"/>
                  </a:lnTo>
                  <a:lnTo>
                    <a:pt x="313" y="417"/>
                  </a:lnTo>
                  <a:lnTo>
                    <a:pt x="312" y="413"/>
                  </a:lnTo>
                  <a:lnTo>
                    <a:pt x="310" y="410"/>
                  </a:lnTo>
                  <a:lnTo>
                    <a:pt x="309" y="407"/>
                  </a:lnTo>
                  <a:lnTo>
                    <a:pt x="307" y="404"/>
                  </a:lnTo>
                  <a:lnTo>
                    <a:pt x="307" y="401"/>
                  </a:lnTo>
                  <a:lnTo>
                    <a:pt x="306" y="396"/>
                  </a:lnTo>
                  <a:lnTo>
                    <a:pt x="304" y="393"/>
                  </a:lnTo>
                  <a:lnTo>
                    <a:pt x="303" y="390"/>
                  </a:lnTo>
                  <a:lnTo>
                    <a:pt x="303" y="387"/>
                  </a:lnTo>
                  <a:lnTo>
                    <a:pt x="301" y="383"/>
                  </a:lnTo>
                  <a:lnTo>
                    <a:pt x="300" y="380"/>
                  </a:lnTo>
                  <a:lnTo>
                    <a:pt x="298" y="377"/>
                  </a:lnTo>
                  <a:lnTo>
                    <a:pt x="298" y="374"/>
                  </a:lnTo>
                  <a:lnTo>
                    <a:pt x="297" y="371"/>
                  </a:lnTo>
                  <a:lnTo>
                    <a:pt x="295" y="368"/>
                  </a:lnTo>
                  <a:lnTo>
                    <a:pt x="295" y="365"/>
                  </a:lnTo>
                  <a:lnTo>
                    <a:pt x="294" y="360"/>
                  </a:lnTo>
                  <a:lnTo>
                    <a:pt x="292" y="357"/>
                  </a:lnTo>
                  <a:lnTo>
                    <a:pt x="291" y="354"/>
                  </a:lnTo>
                  <a:lnTo>
                    <a:pt x="291" y="351"/>
                  </a:lnTo>
                  <a:lnTo>
                    <a:pt x="289" y="348"/>
                  </a:lnTo>
                  <a:lnTo>
                    <a:pt x="288" y="344"/>
                  </a:lnTo>
                  <a:lnTo>
                    <a:pt x="286" y="341"/>
                  </a:lnTo>
                  <a:lnTo>
                    <a:pt x="285" y="338"/>
                  </a:lnTo>
                  <a:lnTo>
                    <a:pt x="285" y="335"/>
                  </a:lnTo>
                  <a:lnTo>
                    <a:pt x="283" y="332"/>
                  </a:lnTo>
                  <a:lnTo>
                    <a:pt x="282" y="329"/>
                  </a:lnTo>
                  <a:lnTo>
                    <a:pt x="280" y="324"/>
                  </a:lnTo>
                  <a:lnTo>
                    <a:pt x="279" y="321"/>
                  </a:lnTo>
                  <a:lnTo>
                    <a:pt x="277" y="318"/>
                  </a:lnTo>
                  <a:lnTo>
                    <a:pt x="277" y="315"/>
                  </a:lnTo>
                  <a:lnTo>
                    <a:pt x="276" y="312"/>
                  </a:lnTo>
                  <a:lnTo>
                    <a:pt x="274" y="308"/>
                  </a:lnTo>
                  <a:lnTo>
                    <a:pt x="273" y="305"/>
                  </a:lnTo>
                  <a:lnTo>
                    <a:pt x="271" y="302"/>
                  </a:lnTo>
                  <a:lnTo>
                    <a:pt x="270" y="299"/>
                  </a:lnTo>
                  <a:lnTo>
                    <a:pt x="268" y="296"/>
                  </a:lnTo>
                  <a:lnTo>
                    <a:pt x="267" y="293"/>
                  </a:lnTo>
                  <a:lnTo>
                    <a:pt x="265" y="290"/>
                  </a:lnTo>
                  <a:lnTo>
                    <a:pt x="265" y="287"/>
                  </a:lnTo>
                  <a:lnTo>
                    <a:pt x="262" y="282"/>
                  </a:lnTo>
                  <a:lnTo>
                    <a:pt x="261" y="279"/>
                  </a:lnTo>
                  <a:lnTo>
                    <a:pt x="259" y="276"/>
                  </a:lnTo>
                  <a:lnTo>
                    <a:pt x="259" y="273"/>
                  </a:lnTo>
                  <a:lnTo>
                    <a:pt x="256" y="270"/>
                  </a:lnTo>
                  <a:lnTo>
                    <a:pt x="255" y="267"/>
                  </a:lnTo>
                  <a:lnTo>
                    <a:pt x="253" y="264"/>
                  </a:lnTo>
                  <a:lnTo>
                    <a:pt x="252" y="261"/>
                  </a:lnTo>
                  <a:lnTo>
                    <a:pt x="250" y="258"/>
                  </a:lnTo>
                  <a:lnTo>
                    <a:pt x="249" y="255"/>
                  </a:lnTo>
                  <a:lnTo>
                    <a:pt x="247" y="252"/>
                  </a:lnTo>
                  <a:lnTo>
                    <a:pt x="246" y="249"/>
                  </a:lnTo>
                  <a:lnTo>
                    <a:pt x="244" y="246"/>
                  </a:lnTo>
                  <a:lnTo>
                    <a:pt x="243" y="245"/>
                  </a:lnTo>
                  <a:lnTo>
                    <a:pt x="241" y="242"/>
                  </a:lnTo>
                  <a:lnTo>
                    <a:pt x="241" y="239"/>
                  </a:lnTo>
                  <a:lnTo>
                    <a:pt x="240" y="237"/>
                  </a:lnTo>
                  <a:lnTo>
                    <a:pt x="237" y="234"/>
                  </a:lnTo>
                  <a:lnTo>
                    <a:pt x="237" y="233"/>
                  </a:lnTo>
                  <a:lnTo>
                    <a:pt x="235" y="230"/>
                  </a:lnTo>
                  <a:lnTo>
                    <a:pt x="234" y="227"/>
                  </a:lnTo>
                  <a:lnTo>
                    <a:pt x="232" y="225"/>
                  </a:lnTo>
                  <a:lnTo>
                    <a:pt x="231" y="222"/>
                  </a:lnTo>
                  <a:lnTo>
                    <a:pt x="229" y="221"/>
                  </a:lnTo>
                  <a:lnTo>
                    <a:pt x="228" y="218"/>
                  </a:lnTo>
                  <a:lnTo>
                    <a:pt x="226" y="216"/>
                  </a:lnTo>
                  <a:lnTo>
                    <a:pt x="225" y="213"/>
                  </a:lnTo>
                  <a:lnTo>
                    <a:pt x="223" y="210"/>
                  </a:lnTo>
                  <a:lnTo>
                    <a:pt x="222" y="209"/>
                  </a:lnTo>
                  <a:lnTo>
                    <a:pt x="220" y="206"/>
                  </a:lnTo>
                  <a:lnTo>
                    <a:pt x="219" y="204"/>
                  </a:lnTo>
                  <a:lnTo>
                    <a:pt x="217" y="201"/>
                  </a:lnTo>
                  <a:lnTo>
                    <a:pt x="216" y="200"/>
                  </a:lnTo>
                  <a:lnTo>
                    <a:pt x="214" y="197"/>
                  </a:lnTo>
                  <a:lnTo>
                    <a:pt x="213" y="195"/>
                  </a:lnTo>
                  <a:lnTo>
                    <a:pt x="211" y="192"/>
                  </a:lnTo>
                  <a:lnTo>
                    <a:pt x="208" y="188"/>
                  </a:lnTo>
                  <a:lnTo>
                    <a:pt x="205" y="185"/>
                  </a:lnTo>
                  <a:lnTo>
                    <a:pt x="201" y="180"/>
                  </a:lnTo>
                  <a:lnTo>
                    <a:pt x="198" y="176"/>
                  </a:lnTo>
                  <a:lnTo>
                    <a:pt x="195" y="173"/>
                  </a:lnTo>
                  <a:lnTo>
                    <a:pt x="193" y="171"/>
                  </a:lnTo>
                  <a:lnTo>
                    <a:pt x="190" y="167"/>
                  </a:lnTo>
                  <a:lnTo>
                    <a:pt x="187" y="165"/>
                  </a:lnTo>
                  <a:lnTo>
                    <a:pt x="184" y="162"/>
                  </a:lnTo>
                  <a:lnTo>
                    <a:pt x="181" y="159"/>
                  </a:lnTo>
                  <a:lnTo>
                    <a:pt x="180" y="156"/>
                  </a:lnTo>
                  <a:lnTo>
                    <a:pt x="177" y="153"/>
                  </a:lnTo>
                  <a:lnTo>
                    <a:pt x="174" y="150"/>
                  </a:lnTo>
                  <a:lnTo>
                    <a:pt x="172" y="147"/>
                  </a:lnTo>
                  <a:lnTo>
                    <a:pt x="169" y="144"/>
                  </a:lnTo>
                  <a:lnTo>
                    <a:pt x="166" y="141"/>
                  </a:lnTo>
                  <a:lnTo>
                    <a:pt x="163" y="138"/>
                  </a:lnTo>
                  <a:lnTo>
                    <a:pt x="162" y="137"/>
                  </a:lnTo>
                  <a:lnTo>
                    <a:pt x="159" y="132"/>
                  </a:lnTo>
                  <a:lnTo>
                    <a:pt x="157" y="131"/>
                  </a:lnTo>
                  <a:lnTo>
                    <a:pt x="154" y="128"/>
                  </a:lnTo>
                  <a:lnTo>
                    <a:pt x="151" y="125"/>
                  </a:lnTo>
                  <a:lnTo>
                    <a:pt x="148" y="122"/>
                  </a:lnTo>
                  <a:lnTo>
                    <a:pt x="147" y="120"/>
                  </a:lnTo>
                  <a:lnTo>
                    <a:pt x="144" y="117"/>
                  </a:lnTo>
                  <a:lnTo>
                    <a:pt x="141" y="114"/>
                  </a:lnTo>
                  <a:lnTo>
                    <a:pt x="138" y="111"/>
                  </a:lnTo>
                  <a:lnTo>
                    <a:pt x="136" y="110"/>
                  </a:lnTo>
                  <a:lnTo>
                    <a:pt x="133" y="107"/>
                  </a:lnTo>
                  <a:lnTo>
                    <a:pt x="130" y="104"/>
                  </a:lnTo>
                  <a:lnTo>
                    <a:pt x="127" y="101"/>
                  </a:lnTo>
                  <a:lnTo>
                    <a:pt x="124" y="98"/>
                  </a:lnTo>
                  <a:lnTo>
                    <a:pt x="123" y="96"/>
                  </a:lnTo>
                  <a:lnTo>
                    <a:pt x="120" y="93"/>
                  </a:lnTo>
                  <a:lnTo>
                    <a:pt x="117" y="90"/>
                  </a:lnTo>
                  <a:lnTo>
                    <a:pt x="114" y="89"/>
                  </a:lnTo>
                  <a:lnTo>
                    <a:pt x="112" y="86"/>
                  </a:lnTo>
                  <a:lnTo>
                    <a:pt x="109" y="84"/>
                  </a:lnTo>
                  <a:lnTo>
                    <a:pt x="106" y="83"/>
                  </a:lnTo>
                  <a:lnTo>
                    <a:pt x="105" y="81"/>
                  </a:lnTo>
                  <a:lnTo>
                    <a:pt x="102" y="78"/>
                  </a:lnTo>
                  <a:lnTo>
                    <a:pt x="100" y="77"/>
                  </a:lnTo>
                  <a:lnTo>
                    <a:pt x="97" y="75"/>
                  </a:lnTo>
                  <a:lnTo>
                    <a:pt x="96" y="74"/>
                  </a:lnTo>
                  <a:lnTo>
                    <a:pt x="93" y="72"/>
                  </a:lnTo>
                  <a:lnTo>
                    <a:pt x="91" y="71"/>
                  </a:lnTo>
                  <a:lnTo>
                    <a:pt x="88" y="69"/>
                  </a:lnTo>
                  <a:lnTo>
                    <a:pt x="87" y="68"/>
                  </a:lnTo>
                  <a:lnTo>
                    <a:pt x="84" y="66"/>
                  </a:lnTo>
                  <a:lnTo>
                    <a:pt x="82" y="65"/>
                  </a:lnTo>
                  <a:lnTo>
                    <a:pt x="79" y="63"/>
                  </a:lnTo>
                  <a:lnTo>
                    <a:pt x="78" y="62"/>
                  </a:lnTo>
                  <a:lnTo>
                    <a:pt x="75" y="60"/>
                  </a:lnTo>
                  <a:lnTo>
                    <a:pt x="73" y="59"/>
                  </a:lnTo>
                  <a:lnTo>
                    <a:pt x="70" y="57"/>
                  </a:lnTo>
                  <a:lnTo>
                    <a:pt x="69" y="54"/>
                  </a:lnTo>
                  <a:lnTo>
                    <a:pt x="66" y="53"/>
                  </a:lnTo>
                  <a:lnTo>
                    <a:pt x="64" y="51"/>
                  </a:lnTo>
                  <a:lnTo>
                    <a:pt x="61" y="50"/>
                  </a:lnTo>
                  <a:lnTo>
                    <a:pt x="60" y="48"/>
                  </a:lnTo>
                  <a:lnTo>
                    <a:pt x="57" y="47"/>
                  </a:lnTo>
                  <a:lnTo>
                    <a:pt x="55" y="45"/>
                  </a:lnTo>
                  <a:lnTo>
                    <a:pt x="52" y="44"/>
                  </a:lnTo>
                  <a:lnTo>
                    <a:pt x="51" y="42"/>
                  </a:lnTo>
                  <a:lnTo>
                    <a:pt x="46" y="38"/>
                  </a:lnTo>
                  <a:lnTo>
                    <a:pt x="43" y="35"/>
                  </a:lnTo>
                  <a:lnTo>
                    <a:pt x="42" y="33"/>
                  </a:lnTo>
                  <a:lnTo>
                    <a:pt x="40" y="33"/>
                  </a:lnTo>
                  <a:lnTo>
                    <a:pt x="37" y="32"/>
                  </a:lnTo>
                  <a:lnTo>
                    <a:pt x="36" y="30"/>
                  </a:lnTo>
                  <a:lnTo>
                    <a:pt x="33" y="29"/>
                  </a:lnTo>
                  <a:lnTo>
                    <a:pt x="31" y="27"/>
                  </a:lnTo>
                  <a:lnTo>
                    <a:pt x="27" y="26"/>
                  </a:lnTo>
                  <a:lnTo>
                    <a:pt x="25" y="24"/>
                  </a:lnTo>
                  <a:lnTo>
                    <a:pt x="22" y="21"/>
                  </a:lnTo>
                  <a:lnTo>
                    <a:pt x="19" y="20"/>
                  </a:lnTo>
                  <a:lnTo>
                    <a:pt x="16" y="18"/>
                  </a:lnTo>
                  <a:lnTo>
                    <a:pt x="15" y="17"/>
                  </a:lnTo>
                  <a:lnTo>
                    <a:pt x="10" y="15"/>
                  </a:lnTo>
                  <a:lnTo>
                    <a:pt x="10" y="14"/>
                  </a:lnTo>
                  <a:lnTo>
                    <a:pt x="13" y="14"/>
                  </a:lnTo>
                  <a:lnTo>
                    <a:pt x="16" y="15"/>
                  </a:lnTo>
                  <a:lnTo>
                    <a:pt x="18" y="15"/>
                  </a:lnTo>
                  <a:lnTo>
                    <a:pt x="19" y="17"/>
                  </a:lnTo>
                  <a:lnTo>
                    <a:pt x="22" y="18"/>
                  </a:lnTo>
                  <a:lnTo>
                    <a:pt x="25" y="20"/>
                  </a:lnTo>
                  <a:lnTo>
                    <a:pt x="27" y="20"/>
                  </a:lnTo>
                  <a:lnTo>
                    <a:pt x="30" y="23"/>
                  </a:lnTo>
                  <a:lnTo>
                    <a:pt x="33" y="24"/>
                  </a:lnTo>
                  <a:lnTo>
                    <a:pt x="36" y="26"/>
                  </a:lnTo>
                  <a:lnTo>
                    <a:pt x="39" y="29"/>
                  </a:lnTo>
                  <a:lnTo>
                    <a:pt x="42" y="30"/>
                  </a:lnTo>
                  <a:lnTo>
                    <a:pt x="45" y="32"/>
                  </a:lnTo>
                  <a:lnTo>
                    <a:pt x="48" y="35"/>
                  </a:lnTo>
                  <a:lnTo>
                    <a:pt x="51" y="36"/>
                  </a:lnTo>
                  <a:lnTo>
                    <a:pt x="54" y="38"/>
                  </a:lnTo>
                  <a:lnTo>
                    <a:pt x="57" y="41"/>
                  </a:lnTo>
                  <a:lnTo>
                    <a:pt x="61" y="42"/>
                  </a:lnTo>
                  <a:lnTo>
                    <a:pt x="63" y="44"/>
                  </a:lnTo>
                  <a:lnTo>
                    <a:pt x="66" y="47"/>
                  </a:lnTo>
                  <a:lnTo>
                    <a:pt x="69" y="48"/>
                  </a:lnTo>
                  <a:lnTo>
                    <a:pt x="72" y="51"/>
                  </a:lnTo>
                  <a:lnTo>
                    <a:pt x="73" y="53"/>
                  </a:lnTo>
                  <a:lnTo>
                    <a:pt x="76" y="54"/>
                  </a:lnTo>
                  <a:lnTo>
                    <a:pt x="79" y="56"/>
                  </a:lnTo>
                  <a:lnTo>
                    <a:pt x="81" y="57"/>
                  </a:lnTo>
                  <a:lnTo>
                    <a:pt x="84" y="59"/>
                  </a:lnTo>
                  <a:lnTo>
                    <a:pt x="87" y="62"/>
                  </a:lnTo>
                  <a:lnTo>
                    <a:pt x="87" y="59"/>
                  </a:lnTo>
                  <a:lnTo>
                    <a:pt x="82" y="57"/>
                  </a:lnTo>
                  <a:lnTo>
                    <a:pt x="79" y="54"/>
                  </a:lnTo>
                  <a:lnTo>
                    <a:pt x="78" y="53"/>
                  </a:lnTo>
                  <a:lnTo>
                    <a:pt x="75" y="50"/>
                  </a:lnTo>
                  <a:lnTo>
                    <a:pt x="72" y="47"/>
                  </a:lnTo>
                  <a:lnTo>
                    <a:pt x="69" y="45"/>
                  </a:lnTo>
                  <a:lnTo>
                    <a:pt x="66" y="42"/>
                  </a:lnTo>
                  <a:lnTo>
                    <a:pt x="61" y="41"/>
                  </a:lnTo>
                  <a:lnTo>
                    <a:pt x="58" y="38"/>
                  </a:lnTo>
                  <a:lnTo>
                    <a:pt x="55" y="35"/>
                  </a:lnTo>
                  <a:lnTo>
                    <a:pt x="52" y="33"/>
                  </a:lnTo>
                  <a:lnTo>
                    <a:pt x="49" y="32"/>
                  </a:lnTo>
                  <a:lnTo>
                    <a:pt x="46" y="29"/>
                  </a:lnTo>
                  <a:lnTo>
                    <a:pt x="42" y="27"/>
                  </a:lnTo>
                  <a:lnTo>
                    <a:pt x="39" y="26"/>
                  </a:lnTo>
                  <a:lnTo>
                    <a:pt x="36" y="23"/>
                  </a:lnTo>
                  <a:lnTo>
                    <a:pt x="33" y="21"/>
                  </a:lnTo>
                  <a:lnTo>
                    <a:pt x="30" y="18"/>
                  </a:lnTo>
                  <a:lnTo>
                    <a:pt x="27" y="17"/>
                  </a:lnTo>
                  <a:lnTo>
                    <a:pt x="24" y="17"/>
                  </a:lnTo>
                  <a:lnTo>
                    <a:pt x="21" y="15"/>
                  </a:lnTo>
                  <a:lnTo>
                    <a:pt x="19" y="14"/>
                  </a:lnTo>
                  <a:lnTo>
                    <a:pt x="16" y="12"/>
                  </a:lnTo>
                  <a:lnTo>
                    <a:pt x="15" y="11"/>
                  </a:lnTo>
                  <a:lnTo>
                    <a:pt x="12" y="9"/>
                  </a:lnTo>
                  <a:lnTo>
                    <a:pt x="9" y="8"/>
                  </a:lnTo>
                  <a:lnTo>
                    <a:pt x="7" y="6"/>
                  </a:lnTo>
                  <a:lnTo>
                    <a:pt x="4" y="5"/>
                  </a:lnTo>
                  <a:lnTo>
                    <a:pt x="3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0"/>
                  </a:lnTo>
                  <a:lnTo>
                    <a:pt x="6" y="2"/>
                  </a:lnTo>
                  <a:lnTo>
                    <a:pt x="7" y="2"/>
                  </a:lnTo>
                  <a:lnTo>
                    <a:pt x="9" y="3"/>
                  </a:lnTo>
                  <a:lnTo>
                    <a:pt x="10" y="5"/>
                  </a:lnTo>
                  <a:lnTo>
                    <a:pt x="13" y="6"/>
                  </a:lnTo>
                  <a:lnTo>
                    <a:pt x="16" y="6"/>
                  </a:lnTo>
                  <a:lnTo>
                    <a:pt x="19" y="8"/>
                  </a:lnTo>
                  <a:lnTo>
                    <a:pt x="22" y="9"/>
                  </a:lnTo>
                  <a:lnTo>
                    <a:pt x="25" y="12"/>
                  </a:lnTo>
                  <a:lnTo>
                    <a:pt x="27" y="14"/>
                  </a:lnTo>
                  <a:lnTo>
                    <a:pt x="31" y="15"/>
                  </a:lnTo>
                  <a:lnTo>
                    <a:pt x="34" y="18"/>
                  </a:lnTo>
                  <a:lnTo>
                    <a:pt x="37" y="20"/>
                  </a:lnTo>
                  <a:lnTo>
                    <a:pt x="40" y="23"/>
                  </a:lnTo>
                  <a:lnTo>
                    <a:pt x="43" y="24"/>
                  </a:lnTo>
                  <a:lnTo>
                    <a:pt x="46" y="26"/>
                  </a:lnTo>
                  <a:lnTo>
                    <a:pt x="49" y="29"/>
                  </a:lnTo>
                  <a:lnTo>
                    <a:pt x="52" y="30"/>
                  </a:lnTo>
                  <a:lnTo>
                    <a:pt x="55" y="32"/>
                  </a:lnTo>
                  <a:lnTo>
                    <a:pt x="60" y="35"/>
                  </a:lnTo>
                  <a:lnTo>
                    <a:pt x="63" y="36"/>
                  </a:lnTo>
                  <a:lnTo>
                    <a:pt x="64" y="38"/>
                  </a:lnTo>
                  <a:lnTo>
                    <a:pt x="67" y="39"/>
                  </a:lnTo>
                  <a:lnTo>
                    <a:pt x="70" y="41"/>
                  </a:lnTo>
                  <a:lnTo>
                    <a:pt x="73" y="42"/>
                  </a:lnTo>
                  <a:lnTo>
                    <a:pt x="75" y="44"/>
                  </a:lnTo>
                  <a:lnTo>
                    <a:pt x="78" y="45"/>
                  </a:lnTo>
                  <a:lnTo>
                    <a:pt x="79" y="45"/>
                  </a:lnTo>
                  <a:lnTo>
                    <a:pt x="82" y="47"/>
                  </a:lnTo>
                  <a:lnTo>
                    <a:pt x="81" y="45"/>
                  </a:lnTo>
                  <a:lnTo>
                    <a:pt x="79" y="45"/>
                  </a:lnTo>
                  <a:lnTo>
                    <a:pt x="78" y="44"/>
                  </a:lnTo>
                  <a:lnTo>
                    <a:pt x="76" y="42"/>
                  </a:lnTo>
                  <a:lnTo>
                    <a:pt x="72" y="41"/>
                  </a:lnTo>
                  <a:lnTo>
                    <a:pt x="70" y="39"/>
                  </a:lnTo>
                  <a:lnTo>
                    <a:pt x="67" y="36"/>
                  </a:lnTo>
                  <a:lnTo>
                    <a:pt x="64" y="35"/>
                  </a:lnTo>
                  <a:lnTo>
                    <a:pt x="60" y="33"/>
                  </a:lnTo>
                  <a:lnTo>
                    <a:pt x="57" y="30"/>
                  </a:lnTo>
                  <a:lnTo>
                    <a:pt x="54" y="29"/>
                  </a:lnTo>
                  <a:lnTo>
                    <a:pt x="52" y="27"/>
                  </a:lnTo>
                  <a:lnTo>
                    <a:pt x="49" y="26"/>
                  </a:lnTo>
                  <a:lnTo>
                    <a:pt x="48" y="24"/>
                  </a:lnTo>
                  <a:lnTo>
                    <a:pt x="46" y="23"/>
                  </a:lnTo>
                  <a:lnTo>
                    <a:pt x="46" y="23"/>
                  </a:lnTo>
                  <a:lnTo>
                    <a:pt x="46" y="23"/>
                  </a:lnTo>
                  <a:lnTo>
                    <a:pt x="48" y="23"/>
                  </a:lnTo>
                  <a:lnTo>
                    <a:pt x="51" y="24"/>
                  </a:lnTo>
                  <a:lnTo>
                    <a:pt x="54" y="26"/>
                  </a:lnTo>
                  <a:lnTo>
                    <a:pt x="57" y="29"/>
                  </a:lnTo>
                  <a:lnTo>
                    <a:pt x="60" y="30"/>
                  </a:lnTo>
                  <a:lnTo>
                    <a:pt x="63" y="32"/>
                  </a:lnTo>
                  <a:lnTo>
                    <a:pt x="64" y="33"/>
                  </a:lnTo>
                  <a:lnTo>
                    <a:pt x="61" y="32"/>
                  </a:lnTo>
                  <a:lnTo>
                    <a:pt x="60" y="30"/>
                  </a:lnTo>
                  <a:lnTo>
                    <a:pt x="57" y="27"/>
                  </a:lnTo>
                  <a:lnTo>
                    <a:pt x="54" y="26"/>
                  </a:lnTo>
                  <a:lnTo>
                    <a:pt x="51" y="23"/>
                  </a:lnTo>
                  <a:lnTo>
                    <a:pt x="49" y="21"/>
                  </a:lnTo>
                  <a:lnTo>
                    <a:pt x="46" y="20"/>
                  </a:lnTo>
                  <a:lnTo>
                    <a:pt x="43" y="18"/>
                  </a:lnTo>
                  <a:lnTo>
                    <a:pt x="42" y="15"/>
                  </a:lnTo>
                  <a:lnTo>
                    <a:pt x="39" y="14"/>
                  </a:lnTo>
                  <a:lnTo>
                    <a:pt x="36" y="12"/>
                  </a:lnTo>
                  <a:lnTo>
                    <a:pt x="34" y="11"/>
                  </a:lnTo>
                  <a:lnTo>
                    <a:pt x="31" y="9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21" y="5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24" y="3"/>
                  </a:lnTo>
                  <a:lnTo>
                    <a:pt x="25" y="5"/>
                  </a:lnTo>
                  <a:lnTo>
                    <a:pt x="28" y="6"/>
                  </a:lnTo>
                  <a:lnTo>
                    <a:pt x="31" y="8"/>
                  </a:lnTo>
                  <a:lnTo>
                    <a:pt x="34" y="9"/>
                  </a:lnTo>
                  <a:lnTo>
                    <a:pt x="37" y="11"/>
                  </a:lnTo>
                  <a:lnTo>
                    <a:pt x="42" y="14"/>
                  </a:lnTo>
                  <a:lnTo>
                    <a:pt x="43" y="15"/>
                  </a:lnTo>
                  <a:lnTo>
                    <a:pt x="46" y="17"/>
                  </a:lnTo>
                  <a:lnTo>
                    <a:pt x="49" y="18"/>
                  </a:lnTo>
                  <a:lnTo>
                    <a:pt x="52" y="21"/>
                  </a:lnTo>
                  <a:lnTo>
                    <a:pt x="55" y="23"/>
                  </a:lnTo>
                  <a:lnTo>
                    <a:pt x="57" y="24"/>
                  </a:lnTo>
                  <a:lnTo>
                    <a:pt x="60" y="26"/>
                  </a:lnTo>
                  <a:lnTo>
                    <a:pt x="63" y="29"/>
                  </a:lnTo>
                  <a:lnTo>
                    <a:pt x="64" y="30"/>
                  </a:lnTo>
                  <a:lnTo>
                    <a:pt x="67" y="32"/>
                  </a:lnTo>
                  <a:lnTo>
                    <a:pt x="70" y="33"/>
                  </a:lnTo>
                  <a:lnTo>
                    <a:pt x="73" y="36"/>
                  </a:lnTo>
                  <a:lnTo>
                    <a:pt x="76" y="38"/>
                  </a:lnTo>
                  <a:lnTo>
                    <a:pt x="79" y="39"/>
                  </a:lnTo>
                  <a:lnTo>
                    <a:pt x="81" y="41"/>
                  </a:lnTo>
                  <a:lnTo>
                    <a:pt x="84" y="44"/>
                  </a:lnTo>
                  <a:lnTo>
                    <a:pt x="87" y="45"/>
                  </a:lnTo>
                  <a:lnTo>
                    <a:pt x="90" y="47"/>
                  </a:lnTo>
                  <a:lnTo>
                    <a:pt x="93" y="50"/>
                  </a:lnTo>
                  <a:lnTo>
                    <a:pt x="96" y="51"/>
                  </a:lnTo>
                  <a:lnTo>
                    <a:pt x="99" y="54"/>
                  </a:lnTo>
                  <a:lnTo>
                    <a:pt x="100" y="56"/>
                  </a:lnTo>
                  <a:lnTo>
                    <a:pt x="103" y="59"/>
                  </a:lnTo>
                  <a:lnTo>
                    <a:pt x="106" y="60"/>
                  </a:lnTo>
                  <a:lnTo>
                    <a:pt x="109" y="62"/>
                  </a:lnTo>
                  <a:lnTo>
                    <a:pt x="112" y="65"/>
                  </a:lnTo>
                  <a:lnTo>
                    <a:pt x="115" y="66"/>
                  </a:lnTo>
                  <a:lnTo>
                    <a:pt x="117" y="69"/>
                  </a:lnTo>
                  <a:lnTo>
                    <a:pt x="120" y="71"/>
                  </a:lnTo>
                  <a:lnTo>
                    <a:pt x="123" y="74"/>
                  </a:lnTo>
                  <a:lnTo>
                    <a:pt x="126" y="75"/>
                  </a:lnTo>
                  <a:lnTo>
                    <a:pt x="127" y="78"/>
                  </a:lnTo>
                  <a:lnTo>
                    <a:pt x="130" y="80"/>
                  </a:lnTo>
                  <a:lnTo>
                    <a:pt x="133" y="83"/>
                  </a:lnTo>
                  <a:lnTo>
                    <a:pt x="135" y="84"/>
                  </a:lnTo>
                  <a:lnTo>
                    <a:pt x="138" y="87"/>
                  </a:lnTo>
                  <a:lnTo>
                    <a:pt x="141" y="89"/>
                  </a:lnTo>
                  <a:lnTo>
                    <a:pt x="142" y="92"/>
                  </a:lnTo>
                  <a:lnTo>
                    <a:pt x="145" y="95"/>
                  </a:lnTo>
                  <a:lnTo>
                    <a:pt x="148" y="96"/>
                  </a:lnTo>
                  <a:lnTo>
                    <a:pt x="144" y="95"/>
                  </a:lnTo>
                  <a:lnTo>
                    <a:pt x="141" y="92"/>
                  </a:lnTo>
                  <a:lnTo>
                    <a:pt x="138" y="89"/>
                  </a:lnTo>
                  <a:lnTo>
                    <a:pt x="135" y="86"/>
                  </a:lnTo>
                  <a:lnTo>
                    <a:pt x="138" y="89"/>
                  </a:lnTo>
                  <a:lnTo>
                    <a:pt x="139" y="92"/>
                  </a:lnTo>
                  <a:lnTo>
                    <a:pt x="142" y="95"/>
                  </a:lnTo>
                  <a:lnTo>
                    <a:pt x="145" y="98"/>
                  </a:lnTo>
                  <a:lnTo>
                    <a:pt x="148" y="101"/>
                  </a:lnTo>
                  <a:lnTo>
                    <a:pt x="150" y="104"/>
                  </a:lnTo>
                  <a:lnTo>
                    <a:pt x="153" y="107"/>
                  </a:lnTo>
                  <a:lnTo>
                    <a:pt x="156" y="110"/>
                  </a:lnTo>
                  <a:lnTo>
                    <a:pt x="159" y="111"/>
                  </a:lnTo>
                  <a:lnTo>
                    <a:pt x="160" y="114"/>
                  </a:lnTo>
                  <a:lnTo>
                    <a:pt x="163" y="117"/>
                  </a:lnTo>
                  <a:lnTo>
                    <a:pt x="166" y="120"/>
                  </a:lnTo>
                  <a:lnTo>
                    <a:pt x="169" y="123"/>
                  </a:lnTo>
                  <a:lnTo>
                    <a:pt x="172" y="126"/>
                  </a:lnTo>
                  <a:lnTo>
                    <a:pt x="174" y="129"/>
                  </a:lnTo>
                  <a:lnTo>
                    <a:pt x="178" y="132"/>
                  </a:lnTo>
                  <a:lnTo>
                    <a:pt x="180" y="134"/>
                  </a:lnTo>
                  <a:lnTo>
                    <a:pt x="183" y="137"/>
                  </a:lnTo>
                  <a:lnTo>
                    <a:pt x="186" y="140"/>
                  </a:lnTo>
                  <a:lnTo>
                    <a:pt x="189" y="143"/>
                  </a:lnTo>
                  <a:lnTo>
                    <a:pt x="190" y="146"/>
                  </a:lnTo>
                  <a:lnTo>
                    <a:pt x="193" y="149"/>
                  </a:lnTo>
                  <a:lnTo>
                    <a:pt x="196" y="152"/>
                  </a:lnTo>
                  <a:lnTo>
                    <a:pt x="199" y="155"/>
                  </a:lnTo>
                  <a:lnTo>
                    <a:pt x="201" y="158"/>
                  </a:lnTo>
                  <a:lnTo>
                    <a:pt x="204" y="161"/>
                  </a:lnTo>
                  <a:lnTo>
                    <a:pt x="207" y="164"/>
                  </a:lnTo>
                  <a:lnTo>
                    <a:pt x="210" y="167"/>
                  </a:lnTo>
                  <a:lnTo>
                    <a:pt x="211" y="170"/>
                  </a:lnTo>
                  <a:lnTo>
                    <a:pt x="214" y="173"/>
                  </a:lnTo>
                  <a:lnTo>
                    <a:pt x="217" y="177"/>
                  </a:lnTo>
                  <a:lnTo>
                    <a:pt x="219" y="180"/>
                  </a:lnTo>
                  <a:lnTo>
                    <a:pt x="222" y="183"/>
                  </a:lnTo>
                  <a:lnTo>
                    <a:pt x="225" y="188"/>
                  </a:lnTo>
                  <a:lnTo>
                    <a:pt x="226" y="189"/>
                  </a:lnTo>
                  <a:lnTo>
                    <a:pt x="228" y="192"/>
                  </a:lnTo>
                  <a:lnTo>
                    <a:pt x="229" y="195"/>
                  </a:lnTo>
                  <a:lnTo>
                    <a:pt x="232" y="198"/>
                  </a:lnTo>
                  <a:lnTo>
                    <a:pt x="234" y="200"/>
                  </a:lnTo>
                  <a:lnTo>
                    <a:pt x="235" y="203"/>
                  </a:lnTo>
                  <a:lnTo>
                    <a:pt x="237" y="206"/>
                  </a:lnTo>
                  <a:lnTo>
                    <a:pt x="238" y="209"/>
                  </a:lnTo>
                  <a:lnTo>
                    <a:pt x="241" y="212"/>
                  </a:lnTo>
                  <a:lnTo>
                    <a:pt x="243" y="215"/>
                  </a:lnTo>
                  <a:lnTo>
                    <a:pt x="244" y="218"/>
                  </a:lnTo>
                  <a:lnTo>
                    <a:pt x="247" y="222"/>
                  </a:lnTo>
                  <a:lnTo>
                    <a:pt x="249" y="225"/>
                  </a:lnTo>
                  <a:lnTo>
                    <a:pt x="250" y="228"/>
                  </a:lnTo>
                  <a:lnTo>
                    <a:pt x="252" y="231"/>
                  </a:lnTo>
                  <a:lnTo>
                    <a:pt x="255" y="236"/>
                  </a:lnTo>
                  <a:lnTo>
                    <a:pt x="256" y="239"/>
                  </a:lnTo>
                  <a:lnTo>
                    <a:pt x="259" y="242"/>
                  </a:lnTo>
                  <a:lnTo>
                    <a:pt x="261" y="246"/>
                  </a:lnTo>
                  <a:lnTo>
                    <a:pt x="264" y="251"/>
                  </a:lnTo>
                  <a:lnTo>
                    <a:pt x="265" y="254"/>
                  </a:lnTo>
                  <a:lnTo>
                    <a:pt x="267" y="258"/>
                  </a:lnTo>
                  <a:lnTo>
                    <a:pt x="270" y="261"/>
                  </a:lnTo>
                  <a:lnTo>
                    <a:pt x="271" y="266"/>
                  </a:lnTo>
                  <a:lnTo>
                    <a:pt x="274" y="269"/>
                  </a:lnTo>
                  <a:lnTo>
                    <a:pt x="276" y="273"/>
                  </a:lnTo>
                  <a:lnTo>
                    <a:pt x="279" y="278"/>
                  </a:lnTo>
                  <a:lnTo>
                    <a:pt x="280" y="281"/>
                  </a:lnTo>
                  <a:lnTo>
                    <a:pt x="282" y="285"/>
                  </a:lnTo>
                  <a:lnTo>
                    <a:pt x="285" y="288"/>
                  </a:lnTo>
                  <a:lnTo>
                    <a:pt x="286" y="293"/>
                  </a:lnTo>
                  <a:lnTo>
                    <a:pt x="288" y="297"/>
                  </a:lnTo>
                  <a:lnTo>
                    <a:pt x="289" y="300"/>
                  </a:lnTo>
                  <a:lnTo>
                    <a:pt x="292" y="305"/>
                  </a:lnTo>
                  <a:lnTo>
                    <a:pt x="294" y="308"/>
                  </a:lnTo>
                  <a:lnTo>
                    <a:pt x="297" y="312"/>
                  </a:lnTo>
                  <a:lnTo>
                    <a:pt x="298" y="315"/>
                  </a:lnTo>
                  <a:lnTo>
                    <a:pt x="300" y="320"/>
                  </a:lnTo>
                  <a:lnTo>
                    <a:pt x="301" y="324"/>
                  </a:lnTo>
                  <a:lnTo>
                    <a:pt x="303" y="327"/>
                  </a:lnTo>
                  <a:lnTo>
                    <a:pt x="304" y="332"/>
                  </a:lnTo>
                  <a:lnTo>
                    <a:pt x="307" y="335"/>
                  </a:lnTo>
                  <a:lnTo>
                    <a:pt x="309" y="339"/>
                  </a:lnTo>
                  <a:lnTo>
                    <a:pt x="310" y="342"/>
                  </a:lnTo>
                  <a:lnTo>
                    <a:pt x="312" y="345"/>
                  </a:lnTo>
                  <a:lnTo>
                    <a:pt x="313" y="350"/>
                  </a:lnTo>
                  <a:lnTo>
                    <a:pt x="315" y="353"/>
                  </a:lnTo>
                  <a:lnTo>
                    <a:pt x="316" y="356"/>
                  </a:lnTo>
                  <a:lnTo>
                    <a:pt x="316" y="359"/>
                  </a:lnTo>
                  <a:lnTo>
                    <a:pt x="318" y="363"/>
                  </a:lnTo>
                  <a:lnTo>
                    <a:pt x="319" y="366"/>
                  </a:lnTo>
                  <a:lnTo>
                    <a:pt x="321" y="369"/>
                  </a:lnTo>
                  <a:lnTo>
                    <a:pt x="322" y="372"/>
                  </a:lnTo>
                  <a:lnTo>
                    <a:pt x="322" y="374"/>
                  </a:lnTo>
                  <a:lnTo>
                    <a:pt x="324" y="377"/>
                  </a:lnTo>
                  <a:lnTo>
                    <a:pt x="325" y="380"/>
                  </a:lnTo>
                  <a:lnTo>
                    <a:pt x="325" y="383"/>
                  </a:lnTo>
                  <a:lnTo>
                    <a:pt x="327" y="384"/>
                  </a:lnTo>
                  <a:lnTo>
                    <a:pt x="327" y="387"/>
                  </a:lnTo>
                  <a:lnTo>
                    <a:pt x="328" y="390"/>
                  </a:lnTo>
                  <a:lnTo>
                    <a:pt x="327" y="387"/>
                  </a:lnTo>
                  <a:lnTo>
                    <a:pt x="325" y="384"/>
                  </a:lnTo>
                  <a:lnTo>
                    <a:pt x="324" y="381"/>
                  </a:lnTo>
                  <a:lnTo>
                    <a:pt x="322" y="380"/>
                  </a:lnTo>
                  <a:lnTo>
                    <a:pt x="322" y="377"/>
                  </a:lnTo>
                  <a:lnTo>
                    <a:pt x="321" y="374"/>
                  </a:lnTo>
                  <a:lnTo>
                    <a:pt x="319" y="372"/>
                  </a:lnTo>
                  <a:lnTo>
                    <a:pt x="318" y="369"/>
                  </a:lnTo>
                  <a:lnTo>
                    <a:pt x="316" y="366"/>
                  </a:lnTo>
                  <a:lnTo>
                    <a:pt x="316" y="363"/>
                  </a:lnTo>
                  <a:lnTo>
                    <a:pt x="315" y="360"/>
                  </a:lnTo>
                  <a:lnTo>
                    <a:pt x="313" y="357"/>
                  </a:lnTo>
                  <a:lnTo>
                    <a:pt x="312" y="356"/>
                  </a:lnTo>
                  <a:lnTo>
                    <a:pt x="312" y="353"/>
                  </a:lnTo>
                  <a:lnTo>
                    <a:pt x="310" y="350"/>
                  </a:lnTo>
                  <a:lnTo>
                    <a:pt x="310" y="347"/>
                  </a:lnTo>
                  <a:lnTo>
                    <a:pt x="309" y="344"/>
                  </a:lnTo>
                  <a:lnTo>
                    <a:pt x="307" y="341"/>
                  </a:lnTo>
                  <a:lnTo>
                    <a:pt x="306" y="339"/>
                  </a:lnTo>
                  <a:lnTo>
                    <a:pt x="304" y="336"/>
                  </a:lnTo>
                  <a:lnTo>
                    <a:pt x="304" y="333"/>
                  </a:lnTo>
                  <a:lnTo>
                    <a:pt x="303" y="330"/>
                  </a:lnTo>
                  <a:lnTo>
                    <a:pt x="301" y="327"/>
                  </a:lnTo>
                  <a:lnTo>
                    <a:pt x="300" y="326"/>
                  </a:lnTo>
                  <a:lnTo>
                    <a:pt x="298" y="323"/>
                  </a:lnTo>
                  <a:lnTo>
                    <a:pt x="297" y="320"/>
                  </a:lnTo>
                  <a:lnTo>
                    <a:pt x="295" y="317"/>
                  </a:lnTo>
                  <a:lnTo>
                    <a:pt x="295" y="315"/>
                  </a:lnTo>
                  <a:lnTo>
                    <a:pt x="292" y="312"/>
                  </a:lnTo>
                  <a:lnTo>
                    <a:pt x="292" y="311"/>
                  </a:lnTo>
                  <a:lnTo>
                    <a:pt x="291" y="308"/>
                  </a:lnTo>
                  <a:lnTo>
                    <a:pt x="289" y="306"/>
                  </a:lnTo>
                  <a:lnTo>
                    <a:pt x="289" y="308"/>
                  </a:lnTo>
                  <a:lnTo>
                    <a:pt x="291" y="311"/>
                  </a:lnTo>
                  <a:lnTo>
                    <a:pt x="291" y="314"/>
                  </a:lnTo>
                  <a:lnTo>
                    <a:pt x="292" y="317"/>
                  </a:lnTo>
                  <a:lnTo>
                    <a:pt x="294" y="320"/>
                  </a:lnTo>
                  <a:lnTo>
                    <a:pt x="295" y="324"/>
                  </a:lnTo>
                  <a:lnTo>
                    <a:pt x="297" y="326"/>
                  </a:lnTo>
                  <a:lnTo>
                    <a:pt x="297" y="327"/>
                  </a:lnTo>
                  <a:lnTo>
                    <a:pt x="298" y="330"/>
                  </a:lnTo>
                  <a:lnTo>
                    <a:pt x="298" y="332"/>
                  </a:lnTo>
                  <a:lnTo>
                    <a:pt x="300" y="333"/>
                  </a:lnTo>
                  <a:lnTo>
                    <a:pt x="300" y="336"/>
                  </a:lnTo>
                  <a:lnTo>
                    <a:pt x="301" y="338"/>
                  </a:lnTo>
                  <a:lnTo>
                    <a:pt x="303" y="341"/>
                  </a:lnTo>
                  <a:lnTo>
                    <a:pt x="303" y="342"/>
                  </a:lnTo>
                  <a:lnTo>
                    <a:pt x="304" y="345"/>
                  </a:lnTo>
                  <a:lnTo>
                    <a:pt x="306" y="348"/>
                  </a:lnTo>
                  <a:lnTo>
                    <a:pt x="306" y="350"/>
                  </a:lnTo>
                  <a:lnTo>
                    <a:pt x="307" y="353"/>
                  </a:lnTo>
                  <a:lnTo>
                    <a:pt x="309" y="354"/>
                  </a:lnTo>
                  <a:lnTo>
                    <a:pt x="310" y="357"/>
                  </a:lnTo>
                  <a:lnTo>
                    <a:pt x="310" y="360"/>
                  </a:lnTo>
                  <a:lnTo>
                    <a:pt x="312" y="362"/>
                  </a:lnTo>
                  <a:lnTo>
                    <a:pt x="313" y="365"/>
                  </a:lnTo>
                  <a:lnTo>
                    <a:pt x="315" y="368"/>
                  </a:lnTo>
                  <a:lnTo>
                    <a:pt x="315" y="369"/>
                  </a:lnTo>
                  <a:lnTo>
                    <a:pt x="316" y="372"/>
                  </a:lnTo>
                  <a:lnTo>
                    <a:pt x="318" y="375"/>
                  </a:lnTo>
                  <a:lnTo>
                    <a:pt x="318" y="377"/>
                  </a:lnTo>
                  <a:lnTo>
                    <a:pt x="319" y="380"/>
                  </a:lnTo>
                  <a:lnTo>
                    <a:pt x="321" y="381"/>
                  </a:lnTo>
                  <a:lnTo>
                    <a:pt x="321" y="384"/>
                  </a:lnTo>
                  <a:lnTo>
                    <a:pt x="322" y="386"/>
                  </a:lnTo>
                  <a:lnTo>
                    <a:pt x="324" y="389"/>
                  </a:lnTo>
                  <a:lnTo>
                    <a:pt x="324" y="392"/>
                  </a:lnTo>
                  <a:lnTo>
                    <a:pt x="325" y="393"/>
                  </a:lnTo>
                  <a:lnTo>
                    <a:pt x="325" y="396"/>
                  </a:lnTo>
                  <a:lnTo>
                    <a:pt x="327" y="398"/>
                  </a:lnTo>
                  <a:lnTo>
                    <a:pt x="328" y="402"/>
                  </a:lnTo>
                  <a:lnTo>
                    <a:pt x="330" y="407"/>
                  </a:lnTo>
                  <a:lnTo>
                    <a:pt x="331" y="410"/>
                  </a:lnTo>
                  <a:lnTo>
                    <a:pt x="333" y="413"/>
                  </a:lnTo>
                  <a:lnTo>
                    <a:pt x="333" y="416"/>
                  </a:lnTo>
                  <a:lnTo>
                    <a:pt x="334" y="419"/>
                  </a:lnTo>
                  <a:lnTo>
                    <a:pt x="334" y="422"/>
                  </a:lnTo>
                  <a:lnTo>
                    <a:pt x="336" y="423"/>
                  </a:lnTo>
                  <a:lnTo>
                    <a:pt x="336" y="425"/>
                  </a:lnTo>
                  <a:lnTo>
                    <a:pt x="336" y="426"/>
                  </a:lnTo>
                  <a:lnTo>
                    <a:pt x="334" y="423"/>
                  </a:lnTo>
                  <a:lnTo>
                    <a:pt x="333" y="420"/>
                  </a:lnTo>
                  <a:lnTo>
                    <a:pt x="331" y="416"/>
                  </a:lnTo>
                  <a:lnTo>
                    <a:pt x="330" y="413"/>
                  </a:lnTo>
                  <a:lnTo>
                    <a:pt x="330" y="416"/>
                  </a:lnTo>
                  <a:lnTo>
                    <a:pt x="331" y="419"/>
                  </a:lnTo>
                  <a:lnTo>
                    <a:pt x="331" y="420"/>
                  </a:lnTo>
                  <a:lnTo>
                    <a:pt x="333" y="423"/>
                  </a:lnTo>
                  <a:lnTo>
                    <a:pt x="333" y="426"/>
                  </a:lnTo>
                  <a:lnTo>
                    <a:pt x="334" y="429"/>
                  </a:lnTo>
                  <a:lnTo>
                    <a:pt x="334" y="431"/>
                  </a:lnTo>
                  <a:lnTo>
                    <a:pt x="336" y="434"/>
                  </a:lnTo>
                  <a:lnTo>
                    <a:pt x="336" y="437"/>
                  </a:lnTo>
                  <a:lnTo>
                    <a:pt x="337" y="440"/>
                  </a:lnTo>
                  <a:lnTo>
                    <a:pt x="337" y="441"/>
                  </a:lnTo>
                  <a:lnTo>
                    <a:pt x="339" y="444"/>
                  </a:lnTo>
                  <a:lnTo>
                    <a:pt x="339" y="447"/>
                  </a:lnTo>
                  <a:lnTo>
                    <a:pt x="340" y="450"/>
                  </a:lnTo>
                  <a:lnTo>
                    <a:pt x="340" y="453"/>
                  </a:lnTo>
                  <a:lnTo>
                    <a:pt x="342" y="455"/>
                  </a:lnTo>
                  <a:lnTo>
                    <a:pt x="340" y="455"/>
                  </a:lnTo>
                  <a:lnTo>
                    <a:pt x="339" y="455"/>
                  </a:lnTo>
                  <a:lnTo>
                    <a:pt x="337" y="452"/>
                  </a:lnTo>
                  <a:lnTo>
                    <a:pt x="336" y="447"/>
                  </a:lnTo>
                  <a:lnTo>
                    <a:pt x="336" y="444"/>
                  </a:lnTo>
                  <a:lnTo>
                    <a:pt x="334" y="440"/>
                  </a:lnTo>
                  <a:lnTo>
                    <a:pt x="333" y="437"/>
                  </a:lnTo>
                  <a:lnTo>
                    <a:pt x="331" y="434"/>
                  </a:lnTo>
                  <a:lnTo>
                    <a:pt x="330" y="429"/>
                  </a:lnTo>
                  <a:lnTo>
                    <a:pt x="328" y="426"/>
                  </a:lnTo>
                  <a:lnTo>
                    <a:pt x="327" y="423"/>
                  </a:lnTo>
                  <a:lnTo>
                    <a:pt x="325" y="419"/>
                  </a:lnTo>
                  <a:lnTo>
                    <a:pt x="324" y="416"/>
                  </a:lnTo>
                  <a:lnTo>
                    <a:pt x="322" y="411"/>
                  </a:lnTo>
                  <a:lnTo>
                    <a:pt x="321" y="408"/>
                  </a:lnTo>
                  <a:lnTo>
                    <a:pt x="319" y="405"/>
                  </a:lnTo>
                  <a:lnTo>
                    <a:pt x="318" y="402"/>
                  </a:lnTo>
                  <a:lnTo>
                    <a:pt x="316" y="401"/>
                  </a:lnTo>
                  <a:lnTo>
                    <a:pt x="316" y="404"/>
                  </a:lnTo>
                  <a:lnTo>
                    <a:pt x="318" y="407"/>
                  </a:lnTo>
                  <a:lnTo>
                    <a:pt x="318" y="410"/>
                  </a:lnTo>
                  <a:lnTo>
                    <a:pt x="319" y="414"/>
                  </a:lnTo>
                  <a:lnTo>
                    <a:pt x="321" y="417"/>
                  </a:lnTo>
                  <a:lnTo>
                    <a:pt x="322" y="420"/>
                  </a:lnTo>
                  <a:lnTo>
                    <a:pt x="324" y="425"/>
                  </a:lnTo>
                  <a:lnTo>
                    <a:pt x="324" y="428"/>
                  </a:lnTo>
                  <a:lnTo>
                    <a:pt x="325" y="431"/>
                  </a:lnTo>
                  <a:lnTo>
                    <a:pt x="327" y="435"/>
                  </a:lnTo>
                  <a:lnTo>
                    <a:pt x="328" y="438"/>
                  </a:lnTo>
                  <a:lnTo>
                    <a:pt x="330" y="441"/>
                  </a:lnTo>
                  <a:lnTo>
                    <a:pt x="331" y="446"/>
                  </a:lnTo>
                  <a:lnTo>
                    <a:pt x="333" y="449"/>
                  </a:lnTo>
                  <a:lnTo>
                    <a:pt x="334" y="452"/>
                  </a:lnTo>
                  <a:lnTo>
                    <a:pt x="336" y="456"/>
                  </a:lnTo>
                  <a:lnTo>
                    <a:pt x="334" y="456"/>
                  </a:lnTo>
                  <a:lnTo>
                    <a:pt x="333" y="456"/>
                  </a:lnTo>
                  <a:lnTo>
                    <a:pt x="333" y="456"/>
                  </a:lnTo>
                  <a:lnTo>
                    <a:pt x="331" y="452"/>
                  </a:lnTo>
                  <a:lnTo>
                    <a:pt x="330" y="449"/>
                  </a:lnTo>
                  <a:lnTo>
                    <a:pt x="328" y="447"/>
                  </a:lnTo>
                  <a:lnTo>
                    <a:pt x="327" y="444"/>
                  </a:lnTo>
                  <a:lnTo>
                    <a:pt x="327" y="441"/>
                  </a:lnTo>
                  <a:lnTo>
                    <a:pt x="325" y="440"/>
                  </a:lnTo>
                  <a:lnTo>
                    <a:pt x="325" y="437"/>
                  </a:lnTo>
                  <a:lnTo>
                    <a:pt x="325" y="435"/>
                  </a:lnTo>
                  <a:lnTo>
                    <a:pt x="324" y="432"/>
                  </a:lnTo>
                  <a:lnTo>
                    <a:pt x="324" y="431"/>
                  </a:lnTo>
                  <a:lnTo>
                    <a:pt x="322" y="429"/>
                  </a:lnTo>
                  <a:lnTo>
                    <a:pt x="322" y="426"/>
                  </a:lnTo>
                  <a:lnTo>
                    <a:pt x="321" y="425"/>
                  </a:lnTo>
                  <a:lnTo>
                    <a:pt x="321" y="422"/>
                  </a:lnTo>
                  <a:lnTo>
                    <a:pt x="319" y="420"/>
                  </a:lnTo>
                  <a:lnTo>
                    <a:pt x="318" y="416"/>
                  </a:lnTo>
                  <a:lnTo>
                    <a:pt x="316" y="411"/>
                  </a:lnTo>
                  <a:lnTo>
                    <a:pt x="315" y="408"/>
                  </a:lnTo>
                  <a:lnTo>
                    <a:pt x="313" y="404"/>
                  </a:lnTo>
                  <a:lnTo>
                    <a:pt x="312" y="399"/>
                  </a:lnTo>
                  <a:lnTo>
                    <a:pt x="310" y="396"/>
                  </a:lnTo>
                  <a:lnTo>
                    <a:pt x="307" y="392"/>
                  </a:lnTo>
                  <a:lnTo>
                    <a:pt x="306" y="389"/>
                  </a:lnTo>
                  <a:lnTo>
                    <a:pt x="306" y="386"/>
                  </a:lnTo>
                  <a:lnTo>
                    <a:pt x="304" y="381"/>
                  </a:lnTo>
                  <a:lnTo>
                    <a:pt x="303" y="383"/>
                  </a:lnTo>
                  <a:lnTo>
                    <a:pt x="304" y="384"/>
                  </a:lnTo>
                  <a:lnTo>
                    <a:pt x="304" y="386"/>
                  </a:lnTo>
                  <a:lnTo>
                    <a:pt x="304" y="387"/>
                  </a:lnTo>
                  <a:lnTo>
                    <a:pt x="306" y="390"/>
                  </a:lnTo>
                  <a:lnTo>
                    <a:pt x="307" y="393"/>
                  </a:lnTo>
                  <a:lnTo>
                    <a:pt x="307" y="396"/>
                  </a:lnTo>
                  <a:lnTo>
                    <a:pt x="309" y="399"/>
                  </a:lnTo>
                  <a:lnTo>
                    <a:pt x="310" y="402"/>
                  </a:lnTo>
                  <a:lnTo>
                    <a:pt x="312" y="405"/>
                  </a:lnTo>
                  <a:lnTo>
                    <a:pt x="312" y="408"/>
                  </a:lnTo>
                  <a:lnTo>
                    <a:pt x="313" y="411"/>
                  </a:lnTo>
                  <a:lnTo>
                    <a:pt x="315" y="414"/>
                  </a:lnTo>
                  <a:lnTo>
                    <a:pt x="316" y="417"/>
                  </a:lnTo>
                  <a:lnTo>
                    <a:pt x="316" y="420"/>
                  </a:lnTo>
                  <a:lnTo>
                    <a:pt x="318" y="425"/>
                  </a:lnTo>
                  <a:lnTo>
                    <a:pt x="319" y="428"/>
                  </a:lnTo>
                  <a:lnTo>
                    <a:pt x="321" y="431"/>
                  </a:lnTo>
                  <a:lnTo>
                    <a:pt x="322" y="434"/>
                  </a:lnTo>
                  <a:lnTo>
                    <a:pt x="324" y="437"/>
                  </a:lnTo>
                  <a:lnTo>
                    <a:pt x="324" y="437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33" name="Freeform 33"/>
            <p:cNvSpPr>
              <a:spLocks/>
            </p:cNvSpPr>
            <p:nvPr/>
          </p:nvSpPr>
          <p:spPr bwMode="auto">
            <a:xfrm>
              <a:off x="4713" y="1857"/>
              <a:ext cx="194" cy="356"/>
            </a:xfrm>
            <a:custGeom>
              <a:avLst/>
              <a:gdLst/>
              <a:ahLst/>
              <a:cxnLst>
                <a:cxn ang="0">
                  <a:pos x="171" y="345"/>
                </a:cxn>
                <a:cxn ang="0">
                  <a:pos x="171" y="350"/>
                </a:cxn>
                <a:cxn ang="0">
                  <a:pos x="165" y="332"/>
                </a:cxn>
                <a:cxn ang="0">
                  <a:pos x="161" y="314"/>
                </a:cxn>
                <a:cxn ang="0">
                  <a:pos x="155" y="294"/>
                </a:cxn>
                <a:cxn ang="0">
                  <a:pos x="150" y="276"/>
                </a:cxn>
                <a:cxn ang="0">
                  <a:pos x="144" y="258"/>
                </a:cxn>
                <a:cxn ang="0">
                  <a:pos x="140" y="242"/>
                </a:cxn>
                <a:cxn ang="0">
                  <a:pos x="134" y="219"/>
                </a:cxn>
                <a:cxn ang="0">
                  <a:pos x="128" y="204"/>
                </a:cxn>
                <a:cxn ang="0">
                  <a:pos x="122" y="188"/>
                </a:cxn>
                <a:cxn ang="0">
                  <a:pos x="113" y="171"/>
                </a:cxn>
                <a:cxn ang="0">
                  <a:pos x="104" y="153"/>
                </a:cxn>
                <a:cxn ang="0">
                  <a:pos x="92" y="137"/>
                </a:cxn>
                <a:cxn ang="0">
                  <a:pos x="81" y="120"/>
                </a:cxn>
                <a:cxn ang="0">
                  <a:pos x="71" y="102"/>
                </a:cxn>
                <a:cxn ang="0">
                  <a:pos x="60" y="87"/>
                </a:cxn>
                <a:cxn ang="0">
                  <a:pos x="39" y="60"/>
                </a:cxn>
                <a:cxn ang="0">
                  <a:pos x="21" y="39"/>
                </a:cxn>
                <a:cxn ang="0">
                  <a:pos x="5" y="17"/>
                </a:cxn>
                <a:cxn ang="0">
                  <a:pos x="23" y="35"/>
                </a:cxn>
                <a:cxn ang="0">
                  <a:pos x="39" y="56"/>
                </a:cxn>
                <a:cxn ang="0">
                  <a:pos x="47" y="60"/>
                </a:cxn>
                <a:cxn ang="0">
                  <a:pos x="35" y="45"/>
                </a:cxn>
                <a:cxn ang="0">
                  <a:pos x="20" y="27"/>
                </a:cxn>
                <a:cxn ang="0">
                  <a:pos x="2" y="3"/>
                </a:cxn>
                <a:cxn ang="0">
                  <a:pos x="20" y="18"/>
                </a:cxn>
                <a:cxn ang="0">
                  <a:pos x="32" y="35"/>
                </a:cxn>
                <a:cxn ang="0">
                  <a:pos x="44" y="50"/>
                </a:cxn>
                <a:cxn ang="0">
                  <a:pos x="35" y="36"/>
                </a:cxn>
                <a:cxn ang="0">
                  <a:pos x="36" y="35"/>
                </a:cxn>
                <a:cxn ang="0">
                  <a:pos x="32" y="26"/>
                </a:cxn>
                <a:cxn ang="0">
                  <a:pos x="17" y="8"/>
                </a:cxn>
                <a:cxn ang="0">
                  <a:pos x="23" y="14"/>
                </a:cxn>
                <a:cxn ang="0">
                  <a:pos x="36" y="29"/>
                </a:cxn>
                <a:cxn ang="0">
                  <a:pos x="51" y="48"/>
                </a:cxn>
                <a:cxn ang="0">
                  <a:pos x="66" y="68"/>
                </a:cxn>
                <a:cxn ang="0">
                  <a:pos x="80" y="87"/>
                </a:cxn>
                <a:cxn ang="0">
                  <a:pos x="86" y="99"/>
                </a:cxn>
                <a:cxn ang="0">
                  <a:pos x="84" y="101"/>
                </a:cxn>
                <a:cxn ang="0">
                  <a:pos x="95" y="119"/>
                </a:cxn>
                <a:cxn ang="0">
                  <a:pos x="107" y="137"/>
                </a:cxn>
                <a:cxn ang="0">
                  <a:pos x="119" y="155"/>
                </a:cxn>
                <a:cxn ang="0">
                  <a:pos x="129" y="174"/>
                </a:cxn>
                <a:cxn ang="0">
                  <a:pos x="138" y="191"/>
                </a:cxn>
                <a:cxn ang="0">
                  <a:pos x="146" y="207"/>
                </a:cxn>
                <a:cxn ang="0">
                  <a:pos x="152" y="224"/>
                </a:cxn>
                <a:cxn ang="0">
                  <a:pos x="159" y="242"/>
                </a:cxn>
                <a:cxn ang="0">
                  <a:pos x="165" y="258"/>
                </a:cxn>
                <a:cxn ang="0">
                  <a:pos x="171" y="276"/>
                </a:cxn>
                <a:cxn ang="0">
                  <a:pos x="177" y="294"/>
                </a:cxn>
                <a:cxn ang="0">
                  <a:pos x="185" y="312"/>
                </a:cxn>
                <a:cxn ang="0">
                  <a:pos x="191" y="329"/>
                </a:cxn>
                <a:cxn ang="0">
                  <a:pos x="188" y="330"/>
                </a:cxn>
                <a:cxn ang="0">
                  <a:pos x="179" y="302"/>
                </a:cxn>
                <a:cxn ang="0">
                  <a:pos x="170" y="275"/>
                </a:cxn>
                <a:cxn ang="0">
                  <a:pos x="173" y="293"/>
                </a:cxn>
                <a:cxn ang="0">
                  <a:pos x="180" y="312"/>
                </a:cxn>
                <a:cxn ang="0">
                  <a:pos x="186" y="333"/>
                </a:cxn>
                <a:cxn ang="0">
                  <a:pos x="192" y="351"/>
                </a:cxn>
                <a:cxn ang="0">
                  <a:pos x="182" y="351"/>
                </a:cxn>
                <a:cxn ang="0">
                  <a:pos x="182" y="354"/>
                </a:cxn>
                <a:cxn ang="0">
                  <a:pos x="173" y="341"/>
                </a:cxn>
              </a:cxnLst>
              <a:rect l="0" t="0" r="r" b="b"/>
              <a:pathLst>
                <a:path w="194" h="356">
                  <a:moveTo>
                    <a:pt x="171" y="330"/>
                  </a:moveTo>
                  <a:lnTo>
                    <a:pt x="170" y="332"/>
                  </a:lnTo>
                  <a:lnTo>
                    <a:pt x="170" y="333"/>
                  </a:lnTo>
                  <a:lnTo>
                    <a:pt x="170" y="336"/>
                  </a:lnTo>
                  <a:lnTo>
                    <a:pt x="171" y="339"/>
                  </a:lnTo>
                  <a:lnTo>
                    <a:pt x="171" y="342"/>
                  </a:lnTo>
                  <a:lnTo>
                    <a:pt x="171" y="345"/>
                  </a:lnTo>
                  <a:lnTo>
                    <a:pt x="171" y="347"/>
                  </a:lnTo>
                  <a:lnTo>
                    <a:pt x="173" y="348"/>
                  </a:lnTo>
                  <a:lnTo>
                    <a:pt x="173" y="351"/>
                  </a:lnTo>
                  <a:lnTo>
                    <a:pt x="173" y="353"/>
                  </a:lnTo>
                  <a:lnTo>
                    <a:pt x="173" y="353"/>
                  </a:lnTo>
                  <a:lnTo>
                    <a:pt x="173" y="353"/>
                  </a:lnTo>
                  <a:lnTo>
                    <a:pt x="171" y="350"/>
                  </a:lnTo>
                  <a:lnTo>
                    <a:pt x="171" y="347"/>
                  </a:lnTo>
                  <a:lnTo>
                    <a:pt x="170" y="345"/>
                  </a:lnTo>
                  <a:lnTo>
                    <a:pt x="170" y="342"/>
                  </a:lnTo>
                  <a:lnTo>
                    <a:pt x="168" y="339"/>
                  </a:lnTo>
                  <a:lnTo>
                    <a:pt x="168" y="338"/>
                  </a:lnTo>
                  <a:lnTo>
                    <a:pt x="167" y="335"/>
                  </a:lnTo>
                  <a:lnTo>
                    <a:pt x="165" y="332"/>
                  </a:lnTo>
                  <a:lnTo>
                    <a:pt x="165" y="329"/>
                  </a:lnTo>
                  <a:lnTo>
                    <a:pt x="164" y="327"/>
                  </a:lnTo>
                  <a:lnTo>
                    <a:pt x="164" y="324"/>
                  </a:lnTo>
                  <a:lnTo>
                    <a:pt x="162" y="321"/>
                  </a:lnTo>
                  <a:lnTo>
                    <a:pt x="162" y="318"/>
                  </a:lnTo>
                  <a:lnTo>
                    <a:pt x="161" y="317"/>
                  </a:lnTo>
                  <a:lnTo>
                    <a:pt x="161" y="314"/>
                  </a:lnTo>
                  <a:lnTo>
                    <a:pt x="161" y="311"/>
                  </a:lnTo>
                  <a:lnTo>
                    <a:pt x="159" y="308"/>
                  </a:lnTo>
                  <a:lnTo>
                    <a:pt x="158" y="305"/>
                  </a:lnTo>
                  <a:lnTo>
                    <a:pt x="158" y="302"/>
                  </a:lnTo>
                  <a:lnTo>
                    <a:pt x="156" y="300"/>
                  </a:lnTo>
                  <a:lnTo>
                    <a:pt x="156" y="297"/>
                  </a:lnTo>
                  <a:lnTo>
                    <a:pt x="155" y="294"/>
                  </a:lnTo>
                  <a:lnTo>
                    <a:pt x="155" y="291"/>
                  </a:lnTo>
                  <a:lnTo>
                    <a:pt x="153" y="290"/>
                  </a:lnTo>
                  <a:lnTo>
                    <a:pt x="153" y="287"/>
                  </a:lnTo>
                  <a:lnTo>
                    <a:pt x="152" y="284"/>
                  </a:lnTo>
                  <a:lnTo>
                    <a:pt x="152" y="281"/>
                  </a:lnTo>
                  <a:lnTo>
                    <a:pt x="150" y="278"/>
                  </a:lnTo>
                  <a:lnTo>
                    <a:pt x="150" y="276"/>
                  </a:lnTo>
                  <a:lnTo>
                    <a:pt x="149" y="273"/>
                  </a:lnTo>
                  <a:lnTo>
                    <a:pt x="149" y="272"/>
                  </a:lnTo>
                  <a:lnTo>
                    <a:pt x="149" y="269"/>
                  </a:lnTo>
                  <a:lnTo>
                    <a:pt x="147" y="266"/>
                  </a:lnTo>
                  <a:lnTo>
                    <a:pt x="147" y="264"/>
                  </a:lnTo>
                  <a:lnTo>
                    <a:pt x="146" y="261"/>
                  </a:lnTo>
                  <a:lnTo>
                    <a:pt x="144" y="258"/>
                  </a:lnTo>
                  <a:lnTo>
                    <a:pt x="144" y="257"/>
                  </a:lnTo>
                  <a:lnTo>
                    <a:pt x="143" y="254"/>
                  </a:lnTo>
                  <a:lnTo>
                    <a:pt x="143" y="252"/>
                  </a:lnTo>
                  <a:lnTo>
                    <a:pt x="143" y="249"/>
                  </a:lnTo>
                  <a:lnTo>
                    <a:pt x="141" y="248"/>
                  </a:lnTo>
                  <a:lnTo>
                    <a:pt x="141" y="245"/>
                  </a:lnTo>
                  <a:lnTo>
                    <a:pt x="140" y="242"/>
                  </a:lnTo>
                  <a:lnTo>
                    <a:pt x="140" y="240"/>
                  </a:lnTo>
                  <a:lnTo>
                    <a:pt x="138" y="237"/>
                  </a:lnTo>
                  <a:lnTo>
                    <a:pt x="138" y="233"/>
                  </a:lnTo>
                  <a:lnTo>
                    <a:pt x="137" y="230"/>
                  </a:lnTo>
                  <a:lnTo>
                    <a:pt x="135" y="225"/>
                  </a:lnTo>
                  <a:lnTo>
                    <a:pt x="134" y="222"/>
                  </a:lnTo>
                  <a:lnTo>
                    <a:pt x="134" y="219"/>
                  </a:lnTo>
                  <a:lnTo>
                    <a:pt x="132" y="218"/>
                  </a:lnTo>
                  <a:lnTo>
                    <a:pt x="132" y="215"/>
                  </a:lnTo>
                  <a:lnTo>
                    <a:pt x="131" y="213"/>
                  </a:lnTo>
                  <a:lnTo>
                    <a:pt x="131" y="212"/>
                  </a:lnTo>
                  <a:lnTo>
                    <a:pt x="131" y="209"/>
                  </a:lnTo>
                  <a:lnTo>
                    <a:pt x="129" y="207"/>
                  </a:lnTo>
                  <a:lnTo>
                    <a:pt x="128" y="204"/>
                  </a:lnTo>
                  <a:lnTo>
                    <a:pt x="128" y="203"/>
                  </a:lnTo>
                  <a:lnTo>
                    <a:pt x="126" y="200"/>
                  </a:lnTo>
                  <a:lnTo>
                    <a:pt x="125" y="197"/>
                  </a:lnTo>
                  <a:lnTo>
                    <a:pt x="125" y="195"/>
                  </a:lnTo>
                  <a:lnTo>
                    <a:pt x="123" y="192"/>
                  </a:lnTo>
                  <a:lnTo>
                    <a:pt x="122" y="191"/>
                  </a:lnTo>
                  <a:lnTo>
                    <a:pt x="122" y="188"/>
                  </a:lnTo>
                  <a:lnTo>
                    <a:pt x="120" y="185"/>
                  </a:lnTo>
                  <a:lnTo>
                    <a:pt x="119" y="183"/>
                  </a:lnTo>
                  <a:lnTo>
                    <a:pt x="117" y="180"/>
                  </a:lnTo>
                  <a:lnTo>
                    <a:pt x="116" y="179"/>
                  </a:lnTo>
                  <a:lnTo>
                    <a:pt x="116" y="176"/>
                  </a:lnTo>
                  <a:lnTo>
                    <a:pt x="114" y="174"/>
                  </a:lnTo>
                  <a:lnTo>
                    <a:pt x="113" y="171"/>
                  </a:lnTo>
                  <a:lnTo>
                    <a:pt x="111" y="168"/>
                  </a:lnTo>
                  <a:lnTo>
                    <a:pt x="110" y="165"/>
                  </a:lnTo>
                  <a:lnTo>
                    <a:pt x="108" y="164"/>
                  </a:lnTo>
                  <a:lnTo>
                    <a:pt x="107" y="161"/>
                  </a:lnTo>
                  <a:lnTo>
                    <a:pt x="105" y="159"/>
                  </a:lnTo>
                  <a:lnTo>
                    <a:pt x="104" y="156"/>
                  </a:lnTo>
                  <a:lnTo>
                    <a:pt x="104" y="153"/>
                  </a:lnTo>
                  <a:lnTo>
                    <a:pt x="102" y="152"/>
                  </a:lnTo>
                  <a:lnTo>
                    <a:pt x="99" y="149"/>
                  </a:lnTo>
                  <a:lnTo>
                    <a:pt x="98" y="146"/>
                  </a:lnTo>
                  <a:lnTo>
                    <a:pt x="98" y="144"/>
                  </a:lnTo>
                  <a:lnTo>
                    <a:pt x="96" y="141"/>
                  </a:lnTo>
                  <a:lnTo>
                    <a:pt x="95" y="140"/>
                  </a:lnTo>
                  <a:lnTo>
                    <a:pt x="92" y="137"/>
                  </a:lnTo>
                  <a:lnTo>
                    <a:pt x="92" y="134"/>
                  </a:lnTo>
                  <a:lnTo>
                    <a:pt x="89" y="132"/>
                  </a:lnTo>
                  <a:lnTo>
                    <a:pt x="87" y="129"/>
                  </a:lnTo>
                  <a:lnTo>
                    <a:pt x="86" y="126"/>
                  </a:lnTo>
                  <a:lnTo>
                    <a:pt x="84" y="125"/>
                  </a:lnTo>
                  <a:lnTo>
                    <a:pt x="83" y="122"/>
                  </a:lnTo>
                  <a:lnTo>
                    <a:pt x="81" y="120"/>
                  </a:lnTo>
                  <a:lnTo>
                    <a:pt x="80" y="117"/>
                  </a:lnTo>
                  <a:lnTo>
                    <a:pt x="78" y="114"/>
                  </a:lnTo>
                  <a:lnTo>
                    <a:pt x="77" y="111"/>
                  </a:lnTo>
                  <a:lnTo>
                    <a:pt x="75" y="110"/>
                  </a:lnTo>
                  <a:lnTo>
                    <a:pt x="74" y="107"/>
                  </a:lnTo>
                  <a:lnTo>
                    <a:pt x="72" y="105"/>
                  </a:lnTo>
                  <a:lnTo>
                    <a:pt x="71" y="102"/>
                  </a:lnTo>
                  <a:lnTo>
                    <a:pt x="69" y="101"/>
                  </a:lnTo>
                  <a:lnTo>
                    <a:pt x="68" y="98"/>
                  </a:lnTo>
                  <a:lnTo>
                    <a:pt x="66" y="96"/>
                  </a:lnTo>
                  <a:lnTo>
                    <a:pt x="63" y="95"/>
                  </a:lnTo>
                  <a:lnTo>
                    <a:pt x="62" y="92"/>
                  </a:lnTo>
                  <a:lnTo>
                    <a:pt x="60" y="89"/>
                  </a:lnTo>
                  <a:lnTo>
                    <a:pt x="60" y="87"/>
                  </a:lnTo>
                  <a:lnTo>
                    <a:pt x="56" y="83"/>
                  </a:lnTo>
                  <a:lnTo>
                    <a:pt x="53" y="78"/>
                  </a:lnTo>
                  <a:lnTo>
                    <a:pt x="50" y="74"/>
                  </a:lnTo>
                  <a:lnTo>
                    <a:pt x="47" y="71"/>
                  </a:lnTo>
                  <a:lnTo>
                    <a:pt x="44" y="66"/>
                  </a:lnTo>
                  <a:lnTo>
                    <a:pt x="42" y="63"/>
                  </a:lnTo>
                  <a:lnTo>
                    <a:pt x="39" y="60"/>
                  </a:lnTo>
                  <a:lnTo>
                    <a:pt x="36" y="57"/>
                  </a:lnTo>
                  <a:lnTo>
                    <a:pt x="35" y="54"/>
                  </a:lnTo>
                  <a:lnTo>
                    <a:pt x="32" y="51"/>
                  </a:lnTo>
                  <a:lnTo>
                    <a:pt x="29" y="48"/>
                  </a:lnTo>
                  <a:lnTo>
                    <a:pt x="27" y="45"/>
                  </a:lnTo>
                  <a:lnTo>
                    <a:pt x="24" y="41"/>
                  </a:lnTo>
                  <a:lnTo>
                    <a:pt x="21" y="39"/>
                  </a:lnTo>
                  <a:lnTo>
                    <a:pt x="18" y="35"/>
                  </a:lnTo>
                  <a:lnTo>
                    <a:pt x="17" y="32"/>
                  </a:lnTo>
                  <a:lnTo>
                    <a:pt x="14" y="29"/>
                  </a:lnTo>
                  <a:lnTo>
                    <a:pt x="12" y="26"/>
                  </a:lnTo>
                  <a:lnTo>
                    <a:pt x="9" y="23"/>
                  </a:lnTo>
                  <a:lnTo>
                    <a:pt x="8" y="20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3" y="12"/>
                  </a:lnTo>
                  <a:lnTo>
                    <a:pt x="17" y="26"/>
                  </a:lnTo>
                  <a:lnTo>
                    <a:pt x="18" y="27"/>
                  </a:lnTo>
                  <a:lnTo>
                    <a:pt x="20" y="29"/>
                  </a:lnTo>
                  <a:lnTo>
                    <a:pt x="21" y="32"/>
                  </a:lnTo>
                  <a:lnTo>
                    <a:pt x="23" y="35"/>
                  </a:lnTo>
                  <a:lnTo>
                    <a:pt x="26" y="38"/>
                  </a:lnTo>
                  <a:lnTo>
                    <a:pt x="27" y="41"/>
                  </a:lnTo>
                  <a:lnTo>
                    <a:pt x="30" y="44"/>
                  </a:lnTo>
                  <a:lnTo>
                    <a:pt x="33" y="47"/>
                  </a:lnTo>
                  <a:lnTo>
                    <a:pt x="35" y="50"/>
                  </a:lnTo>
                  <a:lnTo>
                    <a:pt x="36" y="53"/>
                  </a:lnTo>
                  <a:lnTo>
                    <a:pt x="39" y="56"/>
                  </a:lnTo>
                  <a:lnTo>
                    <a:pt x="42" y="59"/>
                  </a:lnTo>
                  <a:lnTo>
                    <a:pt x="44" y="60"/>
                  </a:lnTo>
                  <a:lnTo>
                    <a:pt x="45" y="63"/>
                  </a:lnTo>
                  <a:lnTo>
                    <a:pt x="47" y="65"/>
                  </a:lnTo>
                  <a:lnTo>
                    <a:pt x="48" y="65"/>
                  </a:lnTo>
                  <a:lnTo>
                    <a:pt x="48" y="63"/>
                  </a:lnTo>
                  <a:lnTo>
                    <a:pt x="47" y="60"/>
                  </a:lnTo>
                  <a:lnTo>
                    <a:pt x="45" y="59"/>
                  </a:lnTo>
                  <a:lnTo>
                    <a:pt x="44" y="56"/>
                  </a:lnTo>
                  <a:lnTo>
                    <a:pt x="42" y="54"/>
                  </a:lnTo>
                  <a:lnTo>
                    <a:pt x="41" y="51"/>
                  </a:lnTo>
                  <a:lnTo>
                    <a:pt x="39" y="50"/>
                  </a:lnTo>
                  <a:lnTo>
                    <a:pt x="36" y="47"/>
                  </a:lnTo>
                  <a:lnTo>
                    <a:pt x="35" y="45"/>
                  </a:lnTo>
                  <a:lnTo>
                    <a:pt x="35" y="45"/>
                  </a:lnTo>
                  <a:lnTo>
                    <a:pt x="33" y="44"/>
                  </a:lnTo>
                  <a:lnTo>
                    <a:pt x="30" y="41"/>
                  </a:lnTo>
                  <a:lnTo>
                    <a:pt x="29" y="38"/>
                  </a:lnTo>
                  <a:lnTo>
                    <a:pt x="26" y="35"/>
                  </a:lnTo>
                  <a:lnTo>
                    <a:pt x="23" y="32"/>
                  </a:lnTo>
                  <a:lnTo>
                    <a:pt x="20" y="27"/>
                  </a:lnTo>
                  <a:lnTo>
                    <a:pt x="17" y="24"/>
                  </a:lnTo>
                  <a:lnTo>
                    <a:pt x="14" y="20"/>
                  </a:lnTo>
                  <a:lnTo>
                    <a:pt x="11" y="15"/>
                  </a:lnTo>
                  <a:lnTo>
                    <a:pt x="8" y="12"/>
                  </a:lnTo>
                  <a:lnTo>
                    <a:pt x="6" y="9"/>
                  </a:lnTo>
                  <a:lnTo>
                    <a:pt x="3" y="5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3"/>
                  </a:lnTo>
                  <a:lnTo>
                    <a:pt x="8" y="6"/>
                  </a:lnTo>
                  <a:lnTo>
                    <a:pt x="12" y="11"/>
                  </a:lnTo>
                  <a:lnTo>
                    <a:pt x="15" y="14"/>
                  </a:lnTo>
                  <a:lnTo>
                    <a:pt x="20" y="18"/>
                  </a:lnTo>
                  <a:lnTo>
                    <a:pt x="21" y="21"/>
                  </a:lnTo>
                  <a:lnTo>
                    <a:pt x="23" y="23"/>
                  </a:lnTo>
                  <a:lnTo>
                    <a:pt x="24" y="26"/>
                  </a:lnTo>
                  <a:lnTo>
                    <a:pt x="27" y="27"/>
                  </a:lnTo>
                  <a:lnTo>
                    <a:pt x="29" y="30"/>
                  </a:lnTo>
                  <a:lnTo>
                    <a:pt x="30" y="32"/>
                  </a:lnTo>
                  <a:lnTo>
                    <a:pt x="32" y="35"/>
                  </a:lnTo>
                  <a:lnTo>
                    <a:pt x="35" y="36"/>
                  </a:lnTo>
                  <a:lnTo>
                    <a:pt x="36" y="38"/>
                  </a:lnTo>
                  <a:lnTo>
                    <a:pt x="38" y="41"/>
                  </a:lnTo>
                  <a:lnTo>
                    <a:pt x="39" y="42"/>
                  </a:lnTo>
                  <a:lnTo>
                    <a:pt x="41" y="45"/>
                  </a:lnTo>
                  <a:lnTo>
                    <a:pt x="42" y="47"/>
                  </a:lnTo>
                  <a:lnTo>
                    <a:pt x="44" y="50"/>
                  </a:lnTo>
                  <a:lnTo>
                    <a:pt x="47" y="51"/>
                  </a:lnTo>
                  <a:lnTo>
                    <a:pt x="48" y="53"/>
                  </a:lnTo>
                  <a:lnTo>
                    <a:pt x="45" y="48"/>
                  </a:lnTo>
                  <a:lnTo>
                    <a:pt x="44" y="45"/>
                  </a:lnTo>
                  <a:lnTo>
                    <a:pt x="41" y="42"/>
                  </a:lnTo>
                  <a:lnTo>
                    <a:pt x="38" y="39"/>
                  </a:lnTo>
                  <a:lnTo>
                    <a:pt x="35" y="36"/>
                  </a:lnTo>
                  <a:lnTo>
                    <a:pt x="32" y="33"/>
                  </a:lnTo>
                  <a:lnTo>
                    <a:pt x="30" y="29"/>
                  </a:lnTo>
                  <a:lnTo>
                    <a:pt x="29" y="26"/>
                  </a:lnTo>
                  <a:lnTo>
                    <a:pt x="30" y="27"/>
                  </a:lnTo>
                  <a:lnTo>
                    <a:pt x="33" y="32"/>
                  </a:lnTo>
                  <a:lnTo>
                    <a:pt x="35" y="33"/>
                  </a:lnTo>
                  <a:lnTo>
                    <a:pt x="36" y="35"/>
                  </a:lnTo>
                  <a:lnTo>
                    <a:pt x="38" y="38"/>
                  </a:lnTo>
                  <a:lnTo>
                    <a:pt x="39" y="39"/>
                  </a:lnTo>
                  <a:lnTo>
                    <a:pt x="38" y="36"/>
                  </a:lnTo>
                  <a:lnTo>
                    <a:pt x="36" y="33"/>
                  </a:lnTo>
                  <a:lnTo>
                    <a:pt x="35" y="32"/>
                  </a:lnTo>
                  <a:lnTo>
                    <a:pt x="33" y="29"/>
                  </a:lnTo>
                  <a:lnTo>
                    <a:pt x="32" y="26"/>
                  </a:lnTo>
                  <a:lnTo>
                    <a:pt x="29" y="24"/>
                  </a:lnTo>
                  <a:lnTo>
                    <a:pt x="27" y="21"/>
                  </a:lnTo>
                  <a:lnTo>
                    <a:pt x="24" y="18"/>
                  </a:lnTo>
                  <a:lnTo>
                    <a:pt x="23" y="15"/>
                  </a:lnTo>
                  <a:lnTo>
                    <a:pt x="21" y="14"/>
                  </a:lnTo>
                  <a:lnTo>
                    <a:pt x="17" y="9"/>
                  </a:lnTo>
                  <a:lnTo>
                    <a:pt x="17" y="8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5"/>
                  </a:lnTo>
                  <a:lnTo>
                    <a:pt x="17" y="8"/>
                  </a:lnTo>
                  <a:lnTo>
                    <a:pt x="20" y="9"/>
                  </a:lnTo>
                  <a:lnTo>
                    <a:pt x="21" y="12"/>
                  </a:lnTo>
                  <a:lnTo>
                    <a:pt x="23" y="14"/>
                  </a:lnTo>
                  <a:lnTo>
                    <a:pt x="24" y="17"/>
                  </a:lnTo>
                  <a:lnTo>
                    <a:pt x="26" y="18"/>
                  </a:lnTo>
                  <a:lnTo>
                    <a:pt x="27" y="20"/>
                  </a:lnTo>
                  <a:lnTo>
                    <a:pt x="30" y="23"/>
                  </a:lnTo>
                  <a:lnTo>
                    <a:pt x="32" y="24"/>
                  </a:lnTo>
                  <a:lnTo>
                    <a:pt x="35" y="27"/>
                  </a:lnTo>
                  <a:lnTo>
                    <a:pt x="36" y="29"/>
                  </a:lnTo>
                  <a:lnTo>
                    <a:pt x="38" y="32"/>
                  </a:lnTo>
                  <a:lnTo>
                    <a:pt x="41" y="35"/>
                  </a:lnTo>
                  <a:lnTo>
                    <a:pt x="44" y="38"/>
                  </a:lnTo>
                  <a:lnTo>
                    <a:pt x="45" y="41"/>
                  </a:lnTo>
                  <a:lnTo>
                    <a:pt x="47" y="44"/>
                  </a:lnTo>
                  <a:lnTo>
                    <a:pt x="50" y="45"/>
                  </a:lnTo>
                  <a:lnTo>
                    <a:pt x="51" y="48"/>
                  </a:lnTo>
                  <a:lnTo>
                    <a:pt x="54" y="51"/>
                  </a:lnTo>
                  <a:lnTo>
                    <a:pt x="56" y="54"/>
                  </a:lnTo>
                  <a:lnTo>
                    <a:pt x="59" y="57"/>
                  </a:lnTo>
                  <a:lnTo>
                    <a:pt x="60" y="60"/>
                  </a:lnTo>
                  <a:lnTo>
                    <a:pt x="63" y="63"/>
                  </a:lnTo>
                  <a:lnTo>
                    <a:pt x="65" y="66"/>
                  </a:lnTo>
                  <a:lnTo>
                    <a:pt x="66" y="68"/>
                  </a:lnTo>
                  <a:lnTo>
                    <a:pt x="69" y="71"/>
                  </a:lnTo>
                  <a:lnTo>
                    <a:pt x="71" y="74"/>
                  </a:lnTo>
                  <a:lnTo>
                    <a:pt x="72" y="77"/>
                  </a:lnTo>
                  <a:lnTo>
                    <a:pt x="75" y="80"/>
                  </a:lnTo>
                  <a:lnTo>
                    <a:pt x="77" y="83"/>
                  </a:lnTo>
                  <a:lnTo>
                    <a:pt x="78" y="84"/>
                  </a:lnTo>
                  <a:lnTo>
                    <a:pt x="80" y="87"/>
                  </a:lnTo>
                  <a:lnTo>
                    <a:pt x="81" y="89"/>
                  </a:lnTo>
                  <a:lnTo>
                    <a:pt x="83" y="92"/>
                  </a:lnTo>
                  <a:lnTo>
                    <a:pt x="84" y="95"/>
                  </a:lnTo>
                  <a:lnTo>
                    <a:pt x="86" y="96"/>
                  </a:lnTo>
                  <a:lnTo>
                    <a:pt x="87" y="99"/>
                  </a:lnTo>
                  <a:lnTo>
                    <a:pt x="89" y="101"/>
                  </a:lnTo>
                  <a:lnTo>
                    <a:pt x="86" y="99"/>
                  </a:lnTo>
                  <a:lnTo>
                    <a:pt x="84" y="96"/>
                  </a:lnTo>
                  <a:lnTo>
                    <a:pt x="81" y="93"/>
                  </a:lnTo>
                  <a:lnTo>
                    <a:pt x="80" y="90"/>
                  </a:lnTo>
                  <a:lnTo>
                    <a:pt x="81" y="93"/>
                  </a:lnTo>
                  <a:lnTo>
                    <a:pt x="83" y="95"/>
                  </a:lnTo>
                  <a:lnTo>
                    <a:pt x="83" y="98"/>
                  </a:lnTo>
                  <a:lnTo>
                    <a:pt x="84" y="101"/>
                  </a:lnTo>
                  <a:lnTo>
                    <a:pt x="86" y="102"/>
                  </a:lnTo>
                  <a:lnTo>
                    <a:pt x="87" y="105"/>
                  </a:lnTo>
                  <a:lnTo>
                    <a:pt x="89" y="108"/>
                  </a:lnTo>
                  <a:lnTo>
                    <a:pt x="90" y="111"/>
                  </a:lnTo>
                  <a:lnTo>
                    <a:pt x="92" y="113"/>
                  </a:lnTo>
                  <a:lnTo>
                    <a:pt x="93" y="116"/>
                  </a:lnTo>
                  <a:lnTo>
                    <a:pt x="95" y="119"/>
                  </a:lnTo>
                  <a:lnTo>
                    <a:pt x="96" y="122"/>
                  </a:lnTo>
                  <a:lnTo>
                    <a:pt x="98" y="123"/>
                  </a:lnTo>
                  <a:lnTo>
                    <a:pt x="101" y="126"/>
                  </a:lnTo>
                  <a:lnTo>
                    <a:pt x="102" y="129"/>
                  </a:lnTo>
                  <a:lnTo>
                    <a:pt x="104" y="132"/>
                  </a:lnTo>
                  <a:lnTo>
                    <a:pt x="105" y="134"/>
                  </a:lnTo>
                  <a:lnTo>
                    <a:pt x="107" y="137"/>
                  </a:lnTo>
                  <a:lnTo>
                    <a:pt x="108" y="140"/>
                  </a:lnTo>
                  <a:lnTo>
                    <a:pt x="110" y="143"/>
                  </a:lnTo>
                  <a:lnTo>
                    <a:pt x="111" y="144"/>
                  </a:lnTo>
                  <a:lnTo>
                    <a:pt x="114" y="147"/>
                  </a:lnTo>
                  <a:lnTo>
                    <a:pt x="116" y="150"/>
                  </a:lnTo>
                  <a:lnTo>
                    <a:pt x="117" y="153"/>
                  </a:lnTo>
                  <a:lnTo>
                    <a:pt x="119" y="155"/>
                  </a:lnTo>
                  <a:lnTo>
                    <a:pt x="120" y="158"/>
                  </a:lnTo>
                  <a:lnTo>
                    <a:pt x="122" y="161"/>
                  </a:lnTo>
                  <a:lnTo>
                    <a:pt x="123" y="164"/>
                  </a:lnTo>
                  <a:lnTo>
                    <a:pt x="125" y="165"/>
                  </a:lnTo>
                  <a:lnTo>
                    <a:pt x="126" y="168"/>
                  </a:lnTo>
                  <a:lnTo>
                    <a:pt x="128" y="171"/>
                  </a:lnTo>
                  <a:lnTo>
                    <a:pt x="129" y="174"/>
                  </a:lnTo>
                  <a:lnTo>
                    <a:pt x="131" y="176"/>
                  </a:lnTo>
                  <a:lnTo>
                    <a:pt x="132" y="179"/>
                  </a:lnTo>
                  <a:lnTo>
                    <a:pt x="132" y="180"/>
                  </a:lnTo>
                  <a:lnTo>
                    <a:pt x="134" y="183"/>
                  </a:lnTo>
                  <a:lnTo>
                    <a:pt x="135" y="185"/>
                  </a:lnTo>
                  <a:lnTo>
                    <a:pt x="137" y="188"/>
                  </a:lnTo>
                  <a:lnTo>
                    <a:pt x="138" y="191"/>
                  </a:lnTo>
                  <a:lnTo>
                    <a:pt x="138" y="192"/>
                  </a:lnTo>
                  <a:lnTo>
                    <a:pt x="140" y="195"/>
                  </a:lnTo>
                  <a:lnTo>
                    <a:pt x="141" y="197"/>
                  </a:lnTo>
                  <a:lnTo>
                    <a:pt x="141" y="200"/>
                  </a:lnTo>
                  <a:lnTo>
                    <a:pt x="143" y="203"/>
                  </a:lnTo>
                  <a:lnTo>
                    <a:pt x="144" y="204"/>
                  </a:lnTo>
                  <a:lnTo>
                    <a:pt x="146" y="207"/>
                  </a:lnTo>
                  <a:lnTo>
                    <a:pt x="147" y="209"/>
                  </a:lnTo>
                  <a:lnTo>
                    <a:pt x="147" y="212"/>
                  </a:lnTo>
                  <a:lnTo>
                    <a:pt x="149" y="215"/>
                  </a:lnTo>
                  <a:lnTo>
                    <a:pt x="149" y="216"/>
                  </a:lnTo>
                  <a:lnTo>
                    <a:pt x="150" y="219"/>
                  </a:lnTo>
                  <a:lnTo>
                    <a:pt x="152" y="221"/>
                  </a:lnTo>
                  <a:lnTo>
                    <a:pt x="152" y="224"/>
                  </a:lnTo>
                  <a:lnTo>
                    <a:pt x="153" y="227"/>
                  </a:lnTo>
                  <a:lnTo>
                    <a:pt x="155" y="228"/>
                  </a:lnTo>
                  <a:lnTo>
                    <a:pt x="155" y="231"/>
                  </a:lnTo>
                  <a:lnTo>
                    <a:pt x="156" y="234"/>
                  </a:lnTo>
                  <a:lnTo>
                    <a:pt x="158" y="236"/>
                  </a:lnTo>
                  <a:lnTo>
                    <a:pt x="158" y="239"/>
                  </a:lnTo>
                  <a:lnTo>
                    <a:pt x="159" y="242"/>
                  </a:lnTo>
                  <a:lnTo>
                    <a:pt x="159" y="243"/>
                  </a:lnTo>
                  <a:lnTo>
                    <a:pt x="161" y="246"/>
                  </a:lnTo>
                  <a:lnTo>
                    <a:pt x="162" y="249"/>
                  </a:lnTo>
                  <a:lnTo>
                    <a:pt x="162" y="252"/>
                  </a:lnTo>
                  <a:lnTo>
                    <a:pt x="164" y="254"/>
                  </a:lnTo>
                  <a:lnTo>
                    <a:pt x="164" y="257"/>
                  </a:lnTo>
                  <a:lnTo>
                    <a:pt x="165" y="258"/>
                  </a:lnTo>
                  <a:lnTo>
                    <a:pt x="167" y="261"/>
                  </a:lnTo>
                  <a:lnTo>
                    <a:pt x="167" y="264"/>
                  </a:lnTo>
                  <a:lnTo>
                    <a:pt x="168" y="267"/>
                  </a:lnTo>
                  <a:lnTo>
                    <a:pt x="168" y="269"/>
                  </a:lnTo>
                  <a:lnTo>
                    <a:pt x="170" y="272"/>
                  </a:lnTo>
                  <a:lnTo>
                    <a:pt x="171" y="275"/>
                  </a:lnTo>
                  <a:lnTo>
                    <a:pt x="171" y="276"/>
                  </a:lnTo>
                  <a:lnTo>
                    <a:pt x="173" y="279"/>
                  </a:lnTo>
                  <a:lnTo>
                    <a:pt x="173" y="282"/>
                  </a:lnTo>
                  <a:lnTo>
                    <a:pt x="174" y="284"/>
                  </a:lnTo>
                  <a:lnTo>
                    <a:pt x="176" y="287"/>
                  </a:lnTo>
                  <a:lnTo>
                    <a:pt x="176" y="290"/>
                  </a:lnTo>
                  <a:lnTo>
                    <a:pt x="177" y="291"/>
                  </a:lnTo>
                  <a:lnTo>
                    <a:pt x="177" y="294"/>
                  </a:lnTo>
                  <a:lnTo>
                    <a:pt x="179" y="297"/>
                  </a:lnTo>
                  <a:lnTo>
                    <a:pt x="179" y="299"/>
                  </a:lnTo>
                  <a:lnTo>
                    <a:pt x="180" y="302"/>
                  </a:lnTo>
                  <a:lnTo>
                    <a:pt x="182" y="303"/>
                  </a:lnTo>
                  <a:lnTo>
                    <a:pt x="182" y="306"/>
                  </a:lnTo>
                  <a:lnTo>
                    <a:pt x="183" y="309"/>
                  </a:lnTo>
                  <a:lnTo>
                    <a:pt x="185" y="312"/>
                  </a:lnTo>
                  <a:lnTo>
                    <a:pt x="185" y="314"/>
                  </a:lnTo>
                  <a:lnTo>
                    <a:pt x="186" y="317"/>
                  </a:lnTo>
                  <a:lnTo>
                    <a:pt x="186" y="320"/>
                  </a:lnTo>
                  <a:lnTo>
                    <a:pt x="188" y="323"/>
                  </a:lnTo>
                  <a:lnTo>
                    <a:pt x="189" y="324"/>
                  </a:lnTo>
                  <a:lnTo>
                    <a:pt x="189" y="327"/>
                  </a:lnTo>
                  <a:lnTo>
                    <a:pt x="191" y="329"/>
                  </a:lnTo>
                  <a:lnTo>
                    <a:pt x="192" y="332"/>
                  </a:lnTo>
                  <a:lnTo>
                    <a:pt x="192" y="333"/>
                  </a:lnTo>
                  <a:lnTo>
                    <a:pt x="192" y="335"/>
                  </a:lnTo>
                  <a:lnTo>
                    <a:pt x="192" y="336"/>
                  </a:lnTo>
                  <a:lnTo>
                    <a:pt x="192" y="338"/>
                  </a:lnTo>
                  <a:lnTo>
                    <a:pt x="189" y="335"/>
                  </a:lnTo>
                  <a:lnTo>
                    <a:pt x="188" y="330"/>
                  </a:lnTo>
                  <a:lnTo>
                    <a:pt x="186" y="326"/>
                  </a:lnTo>
                  <a:lnTo>
                    <a:pt x="185" y="323"/>
                  </a:lnTo>
                  <a:lnTo>
                    <a:pt x="183" y="318"/>
                  </a:lnTo>
                  <a:lnTo>
                    <a:pt x="183" y="314"/>
                  </a:lnTo>
                  <a:lnTo>
                    <a:pt x="182" y="309"/>
                  </a:lnTo>
                  <a:lnTo>
                    <a:pt x="180" y="306"/>
                  </a:lnTo>
                  <a:lnTo>
                    <a:pt x="179" y="302"/>
                  </a:lnTo>
                  <a:lnTo>
                    <a:pt x="177" y="299"/>
                  </a:lnTo>
                  <a:lnTo>
                    <a:pt x="176" y="294"/>
                  </a:lnTo>
                  <a:lnTo>
                    <a:pt x="174" y="290"/>
                  </a:lnTo>
                  <a:lnTo>
                    <a:pt x="173" y="285"/>
                  </a:lnTo>
                  <a:lnTo>
                    <a:pt x="171" y="282"/>
                  </a:lnTo>
                  <a:lnTo>
                    <a:pt x="171" y="278"/>
                  </a:lnTo>
                  <a:lnTo>
                    <a:pt x="170" y="275"/>
                  </a:lnTo>
                  <a:lnTo>
                    <a:pt x="170" y="278"/>
                  </a:lnTo>
                  <a:lnTo>
                    <a:pt x="171" y="281"/>
                  </a:lnTo>
                  <a:lnTo>
                    <a:pt x="171" y="284"/>
                  </a:lnTo>
                  <a:lnTo>
                    <a:pt x="171" y="285"/>
                  </a:lnTo>
                  <a:lnTo>
                    <a:pt x="171" y="288"/>
                  </a:lnTo>
                  <a:lnTo>
                    <a:pt x="173" y="291"/>
                  </a:lnTo>
                  <a:lnTo>
                    <a:pt x="173" y="293"/>
                  </a:lnTo>
                  <a:lnTo>
                    <a:pt x="174" y="296"/>
                  </a:lnTo>
                  <a:lnTo>
                    <a:pt x="176" y="299"/>
                  </a:lnTo>
                  <a:lnTo>
                    <a:pt x="176" y="302"/>
                  </a:lnTo>
                  <a:lnTo>
                    <a:pt x="177" y="303"/>
                  </a:lnTo>
                  <a:lnTo>
                    <a:pt x="177" y="308"/>
                  </a:lnTo>
                  <a:lnTo>
                    <a:pt x="179" y="309"/>
                  </a:lnTo>
                  <a:lnTo>
                    <a:pt x="180" y="312"/>
                  </a:lnTo>
                  <a:lnTo>
                    <a:pt x="180" y="315"/>
                  </a:lnTo>
                  <a:lnTo>
                    <a:pt x="182" y="318"/>
                  </a:lnTo>
                  <a:lnTo>
                    <a:pt x="183" y="321"/>
                  </a:lnTo>
                  <a:lnTo>
                    <a:pt x="185" y="324"/>
                  </a:lnTo>
                  <a:lnTo>
                    <a:pt x="185" y="327"/>
                  </a:lnTo>
                  <a:lnTo>
                    <a:pt x="186" y="330"/>
                  </a:lnTo>
                  <a:lnTo>
                    <a:pt x="186" y="333"/>
                  </a:lnTo>
                  <a:lnTo>
                    <a:pt x="188" y="336"/>
                  </a:lnTo>
                  <a:lnTo>
                    <a:pt x="188" y="338"/>
                  </a:lnTo>
                  <a:lnTo>
                    <a:pt x="189" y="341"/>
                  </a:lnTo>
                  <a:lnTo>
                    <a:pt x="189" y="344"/>
                  </a:lnTo>
                  <a:lnTo>
                    <a:pt x="191" y="345"/>
                  </a:lnTo>
                  <a:lnTo>
                    <a:pt x="191" y="348"/>
                  </a:lnTo>
                  <a:lnTo>
                    <a:pt x="192" y="351"/>
                  </a:lnTo>
                  <a:lnTo>
                    <a:pt x="192" y="353"/>
                  </a:lnTo>
                  <a:lnTo>
                    <a:pt x="194" y="356"/>
                  </a:lnTo>
                  <a:lnTo>
                    <a:pt x="191" y="354"/>
                  </a:lnTo>
                  <a:lnTo>
                    <a:pt x="188" y="354"/>
                  </a:lnTo>
                  <a:lnTo>
                    <a:pt x="185" y="354"/>
                  </a:lnTo>
                  <a:lnTo>
                    <a:pt x="183" y="354"/>
                  </a:lnTo>
                  <a:lnTo>
                    <a:pt x="182" y="351"/>
                  </a:lnTo>
                  <a:lnTo>
                    <a:pt x="180" y="348"/>
                  </a:lnTo>
                  <a:lnTo>
                    <a:pt x="180" y="345"/>
                  </a:lnTo>
                  <a:lnTo>
                    <a:pt x="179" y="344"/>
                  </a:lnTo>
                  <a:lnTo>
                    <a:pt x="179" y="345"/>
                  </a:lnTo>
                  <a:lnTo>
                    <a:pt x="180" y="348"/>
                  </a:lnTo>
                  <a:lnTo>
                    <a:pt x="180" y="351"/>
                  </a:lnTo>
                  <a:lnTo>
                    <a:pt x="182" y="354"/>
                  </a:lnTo>
                  <a:lnTo>
                    <a:pt x="180" y="354"/>
                  </a:lnTo>
                  <a:lnTo>
                    <a:pt x="179" y="354"/>
                  </a:lnTo>
                  <a:lnTo>
                    <a:pt x="177" y="353"/>
                  </a:lnTo>
                  <a:lnTo>
                    <a:pt x="176" y="350"/>
                  </a:lnTo>
                  <a:lnTo>
                    <a:pt x="174" y="347"/>
                  </a:lnTo>
                  <a:lnTo>
                    <a:pt x="174" y="344"/>
                  </a:lnTo>
                  <a:lnTo>
                    <a:pt x="173" y="341"/>
                  </a:lnTo>
                  <a:lnTo>
                    <a:pt x="171" y="338"/>
                  </a:lnTo>
                  <a:lnTo>
                    <a:pt x="171" y="335"/>
                  </a:lnTo>
                  <a:lnTo>
                    <a:pt x="171" y="333"/>
                  </a:lnTo>
                  <a:lnTo>
                    <a:pt x="171" y="330"/>
                  </a:lnTo>
                  <a:lnTo>
                    <a:pt x="171" y="33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34" name="Freeform 34"/>
            <p:cNvSpPr>
              <a:spLocks/>
            </p:cNvSpPr>
            <p:nvPr/>
          </p:nvSpPr>
          <p:spPr bwMode="auto">
            <a:xfrm>
              <a:off x="4901" y="2132"/>
              <a:ext cx="13" cy="34"/>
            </a:xfrm>
            <a:custGeom>
              <a:avLst/>
              <a:gdLst/>
              <a:ahLst/>
              <a:cxnLst>
                <a:cxn ang="0">
                  <a:pos x="13" y="34"/>
                </a:cxn>
                <a:cxn ang="0">
                  <a:pos x="12" y="33"/>
                </a:cxn>
                <a:cxn ang="0">
                  <a:pos x="12" y="30"/>
                </a:cxn>
                <a:cxn ang="0">
                  <a:pos x="12" y="28"/>
                </a:cxn>
                <a:cxn ang="0">
                  <a:pos x="10" y="25"/>
                </a:cxn>
                <a:cxn ang="0">
                  <a:pos x="10" y="24"/>
                </a:cxn>
                <a:cxn ang="0">
                  <a:pos x="9" y="21"/>
                </a:cxn>
                <a:cxn ang="0">
                  <a:pos x="7" y="18"/>
                </a:cxn>
                <a:cxn ang="0">
                  <a:pos x="7" y="16"/>
                </a:cxn>
                <a:cxn ang="0">
                  <a:pos x="6" y="13"/>
                </a:cxn>
                <a:cxn ang="0">
                  <a:pos x="4" y="12"/>
                </a:cxn>
                <a:cxn ang="0">
                  <a:pos x="3" y="9"/>
                </a:cxn>
                <a:cxn ang="0">
                  <a:pos x="3" y="6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3" y="7"/>
                </a:cxn>
                <a:cxn ang="0">
                  <a:pos x="3" y="9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6"/>
                </a:cxn>
                <a:cxn ang="0">
                  <a:pos x="6" y="18"/>
                </a:cxn>
                <a:cxn ang="0">
                  <a:pos x="7" y="21"/>
                </a:cxn>
                <a:cxn ang="0">
                  <a:pos x="7" y="22"/>
                </a:cxn>
                <a:cxn ang="0">
                  <a:pos x="9" y="25"/>
                </a:cxn>
                <a:cxn ang="0">
                  <a:pos x="10" y="27"/>
                </a:cxn>
                <a:cxn ang="0">
                  <a:pos x="10" y="30"/>
                </a:cxn>
                <a:cxn ang="0">
                  <a:pos x="12" y="31"/>
                </a:cxn>
                <a:cxn ang="0">
                  <a:pos x="13" y="34"/>
                </a:cxn>
                <a:cxn ang="0">
                  <a:pos x="13" y="34"/>
                </a:cxn>
              </a:cxnLst>
              <a:rect l="0" t="0" r="r" b="b"/>
              <a:pathLst>
                <a:path w="13" h="34">
                  <a:moveTo>
                    <a:pt x="13" y="34"/>
                  </a:moveTo>
                  <a:lnTo>
                    <a:pt x="12" y="33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0" y="25"/>
                  </a:lnTo>
                  <a:lnTo>
                    <a:pt x="10" y="24"/>
                  </a:lnTo>
                  <a:lnTo>
                    <a:pt x="9" y="21"/>
                  </a:lnTo>
                  <a:lnTo>
                    <a:pt x="7" y="18"/>
                  </a:lnTo>
                  <a:lnTo>
                    <a:pt x="7" y="16"/>
                  </a:lnTo>
                  <a:lnTo>
                    <a:pt x="6" y="13"/>
                  </a:lnTo>
                  <a:lnTo>
                    <a:pt x="4" y="12"/>
                  </a:lnTo>
                  <a:lnTo>
                    <a:pt x="3" y="9"/>
                  </a:lnTo>
                  <a:lnTo>
                    <a:pt x="3" y="6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7"/>
                  </a:lnTo>
                  <a:lnTo>
                    <a:pt x="3" y="9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7" y="21"/>
                  </a:lnTo>
                  <a:lnTo>
                    <a:pt x="7" y="22"/>
                  </a:lnTo>
                  <a:lnTo>
                    <a:pt x="9" y="25"/>
                  </a:lnTo>
                  <a:lnTo>
                    <a:pt x="10" y="27"/>
                  </a:lnTo>
                  <a:lnTo>
                    <a:pt x="10" y="30"/>
                  </a:lnTo>
                  <a:lnTo>
                    <a:pt x="12" y="31"/>
                  </a:lnTo>
                  <a:lnTo>
                    <a:pt x="13" y="34"/>
                  </a:lnTo>
                  <a:lnTo>
                    <a:pt x="13" y="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35" name="Freeform 35"/>
            <p:cNvSpPr>
              <a:spLocks/>
            </p:cNvSpPr>
            <p:nvPr/>
          </p:nvSpPr>
          <p:spPr bwMode="auto">
            <a:xfrm>
              <a:off x="4838" y="2324"/>
              <a:ext cx="60" cy="15"/>
            </a:xfrm>
            <a:custGeom>
              <a:avLst/>
              <a:gdLst/>
              <a:ahLst/>
              <a:cxnLst>
                <a:cxn ang="0">
                  <a:pos x="60" y="15"/>
                </a:cxn>
                <a:cxn ang="0">
                  <a:pos x="60" y="13"/>
                </a:cxn>
                <a:cxn ang="0">
                  <a:pos x="60" y="12"/>
                </a:cxn>
                <a:cxn ang="0">
                  <a:pos x="57" y="12"/>
                </a:cxn>
                <a:cxn ang="0">
                  <a:pos x="54" y="12"/>
                </a:cxn>
                <a:cxn ang="0">
                  <a:pos x="51" y="12"/>
                </a:cxn>
                <a:cxn ang="0">
                  <a:pos x="46" y="10"/>
                </a:cxn>
                <a:cxn ang="0">
                  <a:pos x="45" y="10"/>
                </a:cxn>
                <a:cxn ang="0">
                  <a:pos x="43" y="10"/>
                </a:cxn>
                <a:cxn ang="0">
                  <a:pos x="40" y="9"/>
                </a:cxn>
                <a:cxn ang="0">
                  <a:pos x="39" y="9"/>
                </a:cxn>
                <a:cxn ang="0">
                  <a:pos x="36" y="9"/>
                </a:cxn>
                <a:cxn ang="0">
                  <a:pos x="34" y="9"/>
                </a:cxn>
                <a:cxn ang="0">
                  <a:pos x="31" y="7"/>
                </a:cxn>
                <a:cxn ang="0">
                  <a:pos x="30" y="7"/>
                </a:cxn>
                <a:cxn ang="0">
                  <a:pos x="27" y="7"/>
                </a:cxn>
                <a:cxn ang="0">
                  <a:pos x="25" y="7"/>
                </a:cxn>
                <a:cxn ang="0">
                  <a:pos x="22" y="6"/>
                </a:cxn>
                <a:cxn ang="0">
                  <a:pos x="21" y="6"/>
                </a:cxn>
                <a:cxn ang="0">
                  <a:pos x="18" y="4"/>
                </a:cxn>
                <a:cxn ang="0">
                  <a:pos x="16" y="4"/>
                </a:cxn>
                <a:cxn ang="0">
                  <a:pos x="15" y="3"/>
                </a:cxn>
                <a:cxn ang="0">
                  <a:pos x="13" y="3"/>
                </a:cxn>
                <a:cxn ang="0">
                  <a:pos x="9" y="3"/>
                </a:cxn>
                <a:cxn ang="0">
                  <a:pos x="6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9" y="4"/>
                </a:cxn>
                <a:cxn ang="0">
                  <a:pos x="13" y="6"/>
                </a:cxn>
                <a:cxn ang="0">
                  <a:pos x="16" y="7"/>
                </a:cxn>
                <a:cxn ang="0">
                  <a:pos x="19" y="9"/>
                </a:cxn>
                <a:cxn ang="0">
                  <a:pos x="24" y="10"/>
                </a:cxn>
                <a:cxn ang="0">
                  <a:pos x="28" y="10"/>
                </a:cxn>
                <a:cxn ang="0">
                  <a:pos x="33" y="12"/>
                </a:cxn>
                <a:cxn ang="0">
                  <a:pos x="36" y="12"/>
                </a:cxn>
                <a:cxn ang="0">
                  <a:pos x="40" y="13"/>
                </a:cxn>
                <a:cxn ang="0">
                  <a:pos x="45" y="13"/>
                </a:cxn>
                <a:cxn ang="0">
                  <a:pos x="48" y="13"/>
                </a:cxn>
                <a:cxn ang="0">
                  <a:pos x="52" y="13"/>
                </a:cxn>
                <a:cxn ang="0">
                  <a:pos x="55" y="13"/>
                </a:cxn>
                <a:cxn ang="0">
                  <a:pos x="60" y="15"/>
                </a:cxn>
                <a:cxn ang="0">
                  <a:pos x="60" y="15"/>
                </a:cxn>
              </a:cxnLst>
              <a:rect l="0" t="0" r="r" b="b"/>
              <a:pathLst>
                <a:path w="60" h="15">
                  <a:moveTo>
                    <a:pt x="60" y="15"/>
                  </a:moveTo>
                  <a:lnTo>
                    <a:pt x="60" y="13"/>
                  </a:lnTo>
                  <a:lnTo>
                    <a:pt x="60" y="12"/>
                  </a:lnTo>
                  <a:lnTo>
                    <a:pt x="57" y="12"/>
                  </a:lnTo>
                  <a:lnTo>
                    <a:pt x="54" y="12"/>
                  </a:lnTo>
                  <a:lnTo>
                    <a:pt x="51" y="12"/>
                  </a:lnTo>
                  <a:lnTo>
                    <a:pt x="46" y="10"/>
                  </a:lnTo>
                  <a:lnTo>
                    <a:pt x="45" y="10"/>
                  </a:lnTo>
                  <a:lnTo>
                    <a:pt x="43" y="10"/>
                  </a:lnTo>
                  <a:lnTo>
                    <a:pt x="40" y="9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4" y="9"/>
                  </a:lnTo>
                  <a:lnTo>
                    <a:pt x="31" y="7"/>
                  </a:lnTo>
                  <a:lnTo>
                    <a:pt x="30" y="7"/>
                  </a:lnTo>
                  <a:lnTo>
                    <a:pt x="27" y="7"/>
                  </a:lnTo>
                  <a:lnTo>
                    <a:pt x="25" y="7"/>
                  </a:lnTo>
                  <a:lnTo>
                    <a:pt x="22" y="6"/>
                  </a:lnTo>
                  <a:lnTo>
                    <a:pt x="21" y="6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9" y="3"/>
                  </a:lnTo>
                  <a:lnTo>
                    <a:pt x="6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6" y="3"/>
                  </a:lnTo>
                  <a:lnTo>
                    <a:pt x="9" y="4"/>
                  </a:lnTo>
                  <a:lnTo>
                    <a:pt x="13" y="6"/>
                  </a:lnTo>
                  <a:lnTo>
                    <a:pt x="16" y="7"/>
                  </a:lnTo>
                  <a:lnTo>
                    <a:pt x="19" y="9"/>
                  </a:lnTo>
                  <a:lnTo>
                    <a:pt x="24" y="10"/>
                  </a:lnTo>
                  <a:lnTo>
                    <a:pt x="28" y="10"/>
                  </a:lnTo>
                  <a:lnTo>
                    <a:pt x="33" y="12"/>
                  </a:lnTo>
                  <a:lnTo>
                    <a:pt x="36" y="12"/>
                  </a:lnTo>
                  <a:lnTo>
                    <a:pt x="40" y="13"/>
                  </a:lnTo>
                  <a:lnTo>
                    <a:pt x="45" y="13"/>
                  </a:lnTo>
                  <a:lnTo>
                    <a:pt x="48" y="13"/>
                  </a:lnTo>
                  <a:lnTo>
                    <a:pt x="52" y="13"/>
                  </a:lnTo>
                  <a:lnTo>
                    <a:pt x="55" y="13"/>
                  </a:lnTo>
                  <a:lnTo>
                    <a:pt x="60" y="15"/>
                  </a:lnTo>
                  <a:lnTo>
                    <a:pt x="60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36" name="Freeform 36"/>
            <p:cNvSpPr>
              <a:spLocks/>
            </p:cNvSpPr>
            <p:nvPr/>
          </p:nvSpPr>
          <p:spPr bwMode="auto">
            <a:xfrm>
              <a:off x="4845" y="2339"/>
              <a:ext cx="9" cy="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3" y="3"/>
                </a:cxn>
                <a:cxn ang="0">
                  <a:pos x="6" y="3"/>
                </a:cxn>
                <a:cxn ang="0">
                  <a:pos x="9" y="3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9" h="3">
                  <a:moveTo>
                    <a:pt x="0" y="1"/>
                  </a:moveTo>
                  <a:lnTo>
                    <a:pt x="2" y="1"/>
                  </a:lnTo>
                  <a:lnTo>
                    <a:pt x="3" y="3"/>
                  </a:lnTo>
                  <a:lnTo>
                    <a:pt x="6" y="3"/>
                  </a:lnTo>
                  <a:lnTo>
                    <a:pt x="9" y="3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37" name="Freeform 37"/>
            <p:cNvSpPr>
              <a:spLocks/>
            </p:cNvSpPr>
            <p:nvPr/>
          </p:nvSpPr>
          <p:spPr bwMode="auto">
            <a:xfrm>
              <a:off x="4826" y="2328"/>
              <a:ext cx="18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6" y="3"/>
                </a:cxn>
                <a:cxn ang="0">
                  <a:pos x="9" y="5"/>
                </a:cxn>
                <a:cxn ang="0">
                  <a:pos x="12" y="5"/>
                </a:cxn>
                <a:cxn ang="0">
                  <a:pos x="15" y="6"/>
                </a:cxn>
                <a:cxn ang="0">
                  <a:pos x="16" y="8"/>
                </a:cxn>
                <a:cxn ang="0">
                  <a:pos x="18" y="9"/>
                </a:cxn>
                <a:cxn ang="0">
                  <a:pos x="15" y="8"/>
                </a:cxn>
                <a:cxn ang="0">
                  <a:pos x="13" y="8"/>
                </a:cxn>
                <a:cxn ang="0">
                  <a:pos x="10" y="6"/>
                </a:cxn>
                <a:cxn ang="0">
                  <a:pos x="9" y="5"/>
                </a:cxn>
                <a:cxn ang="0">
                  <a:pos x="6" y="5"/>
                </a:cxn>
                <a:cxn ang="0">
                  <a:pos x="4" y="3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1" y="0"/>
                  </a:lnTo>
                  <a:lnTo>
                    <a:pt x="3" y="2"/>
                  </a:lnTo>
                  <a:lnTo>
                    <a:pt x="6" y="3"/>
                  </a:lnTo>
                  <a:lnTo>
                    <a:pt x="9" y="5"/>
                  </a:lnTo>
                  <a:lnTo>
                    <a:pt x="12" y="5"/>
                  </a:lnTo>
                  <a:lnTo>
                    <a:pt x="15" y="6"/>
                  </a:lnTo>
                  <a:lnTo>
                    <a:pt x="16" y="8"/>
                  </a:lnTo>
                  <a:lnTo>
                    <a:pt x="18" y="9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0" y="6"/>
                  </a:lnTo>
                  <a:lnTo>
                    <a:pt x="9" y="5"/>
                  </a:lnTo>
                  <a:lnTo>
                    <a:pt x="6" y="5"/>
                  </a:lnTo>
                  <a:lnTo>
                    <a:pt x="4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38" name="Freeform 38"/>
            <p:cNvSpPr>
              <a:spLocks/>
            </p:cNvSpPr>
            <p:nvPr/>
          </p:nvSpPr>
          <p:spPr bwMode="auto">
            <a:xfrm>
              <a:off x="4962" y="2309"/>
              <a:ext cx="36" cy="22"/>
            </a:xfrm>
            <a:custGeom>
              <a:avLst/>
              <a:gdLst/>
              <a:ahLst/>
              <a:cxnLst>
                <a:cxn ang="0">
                  <a:pos x="36" y="6"/>
                </a:cxn>
                <a:cxn ang="0">
                  <a:pos x="32" y="9"/>
                </a:cxn>
                <a:cxn ang="0">
                  <a:pos x="29" y="12"/>
                </a:cxn>
                <a:cxn ang="0">
                  <a:pos x="26" y="13"/>
                </a:cxn>
                <a:cxn ang="0">
                  <a:pos x="23" y="15"/>
                </a:cxn>
                <a:cxn ang="0">
                  <a:pos x="21" y="15"/>
                </a:cxn>
                <a:cxn ang="0">
                  <a:pos x="18" y="16"/>
                </a:cxn>
                <a:cxn ang="0">
                  <a:pos x="17" y="18"/>
                </a:cxn>
                <a:cxn ang="0">
                  <a:pos x="14" y="19"/>
                </a:cxn>
                <a:cxn ang="0">
                  <a:pos x="11" y="19"/>
                </a:cxn>
                <a:cxn ang="0">
                  <a:pos x="9" y="21"/>
                </a:cxn>
                <a:cxn ang="0">
                  <a:pos x="6" y="21"/>
                </a:cxn>
                <a:cxn ang="0">
                  <a:pos x="3" y="22"/>
                </a:cxn>
                <a:cxn ang="0">
                  <a:pos x="2" y="22"/>
                </a:cxn>
                <a:cxn ang="0">
                  <a:pos x="0" y="22"/>
                </a:cxn>
                <a:cxn ang="0">
                  <a:pos x="2" y="22"/>
                </a:cxn>
                <a:cxn ang="0">
                  <a:pos x="5" y="21"/>
                </a:cxn>
                <a:cxn ang="0">
                  <a:pos x="6" y="21"/>
                </a:cxn>
                <a:cxn ang="0">
                  <a:pos x="9" y="21"/>
                </a:cxn>
                <a:cxn ang="0">
                  <a:pos x="11" y="19"/>
                </a:cxn>
                <a:cxn ang="0">
                  <a:pos x="14" y="18"/>
                </a:cxn>
                <a:cxn ang="0">
                  <a:pos x="17" y="18"/>
                </a:cxn>
                <a:cxn ang="0">
                  <a:pos x="18" y="16"/>
                </a:cxn>
                <a:cxn ang="0">
                  <a:pos x="23" y="13"/>
                </a:cxn>
                <a:cxn ang="0">
                  <a:pos x="27" y="12"/>
                </a:cxn>
                <a:cxn ang="0">
                  <a:pos x="30" y="7"/>
                </a:cxn>
                <a:cxn ang="0">
                  <a:pos x="35" y="6"/>
                </a:cxn>
                <a:cxn ang="0">
                  <a:pos x="33" y="3"/>
                </a:cxn>
                <a:cxn ang="0">
                  <a:pos x="35" y="1"/>
                </a:cxn>
                <a:cxn ang="0">
                  <a:pos x="35" y="0"/>
                </a:cxn>
                <a:cxn ang="0">
                  <a:pos x="36" y="0"/>
                </a:cxn>
                <a:cxn ang="0">
                  <a:pos x="36" y="6"/>
                </a:cxn>
                <a:cxn ang="0">
                  <a:pos x="36" y="6"/>
                </a:cxn>
              </a:cxnLst>
              <a:rect l="0" t="0" r="r" b="b"/>
              <a:pathLst>
                <a:path w="36" h="22">
                  <a:moveTo>
                    <a:pt x="36" y="6"/>
                  </a:moveTo>
                  <a:lnTo>
                    <a:pt x="32" y="9"/>
                  </a:lnTo>
                  <a:lnTo>
                    <a:pt x="29" y="12"/>
                  </a:lnTo>
                  <a:lnTo>
                    <a:pt x="26" y="13"/>
                  </a:lnTo>
                  <a:lnTo>
                    <a:pt x="23" y="15"/>
                  </a:lnTo>
                  <a:lnTo>
                    <a:pt x="21" y="15"/>
                  </a:lnTo>
                  <a:lnTo>
                    <a:pt x="18" y="16"/>
                  </a:lnTo>
                  <a:lnTo>
                    <a:pt x="17" y="18"/>
                  </a:lnTo>
                  <a:lnTo>
                    <a:pt x="14" y="19"/>
                  </a:lnTo>
                  <a:lnTo>
                    <a:pt x="11" y="19"/>
                  </a:lnTo>
                  <a:lnTo>
                    <a:pt x="9" y="21"/>
                  </a:lnTo>
                  <a:lnTo>
                    <a:pt x="6" y="21"/>
                  </a:lnTo>
                  <a:lnTo>
                    <a:pt x="3" y="22"/>
                  </a:lnTo>
                  <a:lnTo>
                    <a:pt x="2" y="22"/>
                  </a:lnTo>
                  <a:lnTo>
                    <a:pt x="0" y="22"/>
                  </a:lnTo>
                  <a:lnTo>
                    <a:pt x="2" y="22"/>
                  </a:lnTo>
                  <a:lnTo>
                    <a:pt x="5" y="21"/>
                  </a:lnTo>
                  <a:lnTo>
                    <a:pt x="6" y="21"/>
                  </a:lnTo>
                  <a:lnTo>
                    <a:pt x="9" y="21"/>
                  </a:lnTo>
                  <a:lnTo>
                    <a:pt x="11" y="19"/>
                  </a:lnTo>
                  <a:lnTo>
                    <a:pt x="14" y="18"/>
                  </a:lnTo>
                  <a:lnTo>
                    <a:pt x="17" y="18"/>
                  </a:lnTo>
                  <a:lnTo>
                    <a:pt x="18" y="16"/>
                  </a:lnTo>
                  <a:lnTo>
                    <a:pt x="23" y="13"/>
                  </a:lnTo>
                  <a:lnTo>
                    <a:pt x="27" y="12"/>
                  </a:lnTo>
                  <a:lnTo>
                    <a:pt x="30" y="7"/>
                  </a:lnTo>
                  <a:lnTo>
                    <a:pt x="35" y="6"/>
                  </a:lnTo>
                  <a:lnTo>
                    <a:pt x="33" y="3"/>
                  </a:lnTo>
                  <a:lnTo>
                    <a:pt x="35" y="1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39" name="Freeform 39"/>
            <p:cNvSpPr>
              <a:spLocks/>
            </p:cNvSpPr>
            <p:nvPr/>
          </p:nvSpPr>
          <p:spPr bwMode="auto">
            <a:xfrm>
              <a:off x="4905" y="2351"/>
              <a:ext cx="24" cy="1"/>
            </a:xfrm>
            <a:custGeom>
              <a:avLst/>
              <a:gdLst/>
              <a:ahLst/>
              <a:cxnLst>
                <a:cxn ang="0">
                  <a:pos x="24" y="1"/>
                </a:cxn>
                <a:cxn ang="0">
                  <a:pos x="21" y="0"/>
                </a:cxn>
                <a:cxn ang="0">
                  <a:pos x="18" y="0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3" y="1"/>
                </a:cxn>
                <a:cxn ang="0">
                  <a:pos x="6" y="1"/>
                </a:cxn>
                <a:cxn ang="0">
                  <a:pos x="9" y="1"/>
                </a:cxn>
                <a:cxn ang="0">
                  <a:pos x="12" y="1"/>
                </a:cxn>
                <a:cxn ang="0">
                  <a:pos x="15" y="1"/>
                </a:cxn>
                <a:cxn ang="0">
                  <a:pos x="18" y="1"/>
                </a:cxn>
                <a:cxn ang="0">
                  <a:pos x="21" y="1"/>
                </a:cxn>
                <a:cxn ang="0">
                  <a:pos x="24" y="1"/>
                </a:cxn>
                <a:cxn ang="0">
                  <a:pos x="24" y="1"/>
                </a:cxn>
              </a:cxnLst>
              <a:rect l="0" t="0" r="r" b="b"/>
              <a:pathLst>
                <a:path w="24" h="1">
                  <a:moveTo>
                    <a:pt x="24" y="1"/>
                  </a:moveTo>
                  <a:lnTo>
                    <a:pt x="21" y="0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6" y="1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5" y="1"/>
                  </a:lnTo>
                  <a:lnTo>
                    <a:pt x="18" y="1"/>
                  </a:lnTo>
                  <a:lnTo>
                    <a:pt x="21" y="1"/>
                  </a:lnTo>
                  <a:lnTo>
                    <a:pt x="24" y="1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40" name="Freeform 40"/>
            <p:cNvSpPr>
              <a:spLocks/>
            </p:cNvSpPr>
            <p:nvPr/>
          </p:nvSpPr>
          <p:spPr bwMode="auto">
            <a:xfrm>
              <a:off x="4965" y="2343"/>
              <a:ext cx="11" cy="3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6" y="2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8" y="0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11" h="3">
                  <a:moveTo>
                    <a:pt x="2" y="3"/>
                  </a:moveTo>
                  <a:lnTo>
                    <a:pt x="6" y="2"/>
                  </a:lnTo>
                  <a:lnTo>
                    <a:pt x="9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5" y="2"/>
                  </a:lnTo>
                  <a:lnTo>
                    <a:pt x="2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41" name="Freeform 41"/>
            <p:cNvSpPr>
              <a:spLocks/>
            </p:cNvSpPr>
            <p:nvPr/>
          </p:nvSpPr>
          <p:spPr bwMode="auto">
            <a:xfrm>
              <a:off x="4977" y="2336"/>
              <a:ext cx="15" cy="6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14" y="0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lnTo>
                    <a:pt x="0" y="6"/>
                  </a:lnTo>
                  <a:lnTo>
                    <a:pt x="2" y="4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42" name="Freeform 42"/>
            <p:cNvSpPr>
              <a:spLocks/>
            </p:cNvSpPr>
            <p:nvPr/>
          </p:nvSpPr>
          <p:spPr bwMode="auto">
            <a:xfrm>
              <a:off x="4800" y="2210"/>
              <a:ext cx="210" cy="139"/>
            </a:xfrm>
            <a:custGeom>
              <a:avLst/>
              <a:gdLst/>
              <a:ahLst/>
              <a:cxnLst>
                <a:cxn ang="0">
                  <a:pos x="33" y="34"/>
                </a:cxn>
                <a:cxn ang="0">
                  <a:pos x="29" y="52"/>
                </a:cxn>
                <a:cxn ang="0">
                  <a:pos x="27" y="66"/>
                </a:cxn>
                <a:cxn ang="0">
                  <a:pos x="29" y="39"/>
                </a:cxn>
                <a:cxn ang="0">
                  <a:pos x="53" y="10"/>
                </a:cxn>
                <a:cxn ang="0">
                  <a:pos x="32" y="25"/>
                </a:cxn>
                <a:cxn ang="0">
                  <a:pos x="21" y="52"/>
                </a:cxn>
                <a:cxn ang="0">
                  <a:pos x="23" y="37"/>
                </a:cxn>
                <a:cxn ang="0">
                  <a:pos x="33" y="18"/>
                </a:cxn>
                <a:cxn ang="0">
                  <a:pos x="50" y="1"/>
                </a:cxn>
                <a:cxn ang="0">
                  <a:pos x="29" y="16"/>
                </a:cxn>
                <a:cxn ang="0">
                  <a:pos x="12" y="37"/>
                </a:cxn>
                <a:cxn ang="0">
                  <a:pos x="9" y="37"/>
                </a:cxn>
                <a:cxn ang="0">
                  <a:pos x="9" y="58"/>
                </a:cxn>
                <a:cxn ang="0">
                  <a:pos x="9" y="84"/>
                </a:cxn>
                <a:cxn ang="0">
                  <a:pos x="9" y="105"/>
                </a:cxn>
                <a:cxn ang="0">
                  <a:pos x="8" y="100"/>
                </a:cxn>
                <a:cxn ang="0">
                  <a:pos x="5" y="69"/>
                </a:cxn>
                <a:cxn ang="0">
                  <a:pos x="2" y="60"/>
                </a:cxn>
                <a:cxn ang="0">
                  <a:pos x="3" y="81"/>
                </a:cxn>
                <a:cxn ang="0">
                  <a:pos x="6" y="106"/>
                </a:cxn>
                <a:cxn ang="0">
                  <a:pos x="29" y="123"/>
                </a:cxn>
                <a:cxn ang="0">
                  <a:pos x="54" y="133"/>
                </a:cxn>
                <a:cxn ang="0">
                  <a:pos x="81" y="138"/>
                </a:cxn>
                <a:cxn ang="0">
                  <a:pos x="110" y="139"/>
                </a:cxn>
                <a:cxn ang="0">
                  <a:pos x="128" y="136"/>
                </a:cxn>
                <a:cxn ang="0">
                  <a:pos x="158" y="132"/>
                </a:cxn>
                <a:cxn ang="0">
                  <a:pos x="188" y="124"/>
                </a:cxn>
                <a:cxn ang="0">
                  <a:pos x="209" y="108"/>
                </a:cxn>
                <a:cxn ang="0">
                  <a:pos x="210" y="78"/>
                </a:cxn>
                <a:cxn ang="0">
                  <a:pos x="207" y="51"/>
                </a:cxn>
                <a:cxn ang="0">
                  <a:pos x="197" y="28"/>
                </a:cxn>
                <a:cxn ang="0">
                  <a:pos x="179" y="10"/>
                </a:cxn>
                <a:cxn ang="0">
                  <a:pos x="180" y="13"/>
                </a:cxn>
                <a:cxn ang="0">
                  <a:pos x="198" y="31"/>
                </a:cxn>
                <a:cxn ang="0">
                  <a:pos x="194" y="28"/>
                </a:cxn>
                <a:cxn ang="0">
                  <a:pos x="201" y="43"/>
                </a:cxn>
                <a:cxn ang="0">
                  <a:pos x="201" y="52"/>
                </a:cxn>
                <a:cxn ang="0">
                  <a:pos x="191" y="30"/>
                </a:cxn>
                <a:cxn ang="0">
                  <a:pos x="171" y="13"/>
                </a:cxn>
                <a:cxn ang="0">
                  <a:pos x="161" y="10"/>
                </a:cxn>
                <a:cxn ang="0">
                  <a:pos x="185" y="33"/>
                </a:cxn>
                <a:cxn ang="0">
                  <a:pos x="195" y="54"/>
                </a:cxn>
                <a:cxn ang="0">
                  <a:pos x="192" y="54"/>
                </a:cxn>
                <a:cxn ang="0">
                  <a:pos x="179" y="27"/>
                </a:cxn>
                <a:cxn ang="0">
                  <a:pos x="161" y="18"/>
                </a:cxn>
                <a:cxn ang="0">
                  <a:pos x="183" y="37"/>
                </a:cxn>
                <a:cxn ang="0">
                  <a:pos x="189" y="58"/>
                </a:cxn>
                <a:cxn ang="0">
                  <a:pos x="191" y="76"/>
                </a:cxn>
                <a:cxn ang="0">
                  <a:pos x="191" y="99"/>
                </a:cxn>
                <a:cxn ang="0">
                  <a:pos x="164" y="115"/>
                </a:cxn>
                <a:cxn ang="0">
                  <a:pos x="137" y="120"/>
                </a:cxn>
                <a:cxn ang="0">
                  <a:pos x="117" y="123"/>
                </a:cxn>
                <a:cxn ang="0">
                  <a:pos x="92" y="121"/>
                </a:cxn>
                <a:cxn ang="0">
                  <a:pos x="66" y="117"/>
                </a:cxn>
                <a:cxn ang="0">
                  <a:pos x="42" y="106"/>
                </a:cxn>
                <a:cxn ang="0">
                  <a:pos x="30" y="93"/>
                </a:cxn>
                <a:cxn ang="0">
                  <a:pos x="30" y="67"/>
                </a:cxn>
                <a:cxn ang="0">
                  <a:pos x="35" y="48"/>
                </a:cxn>
                <a:cxn ang="0">
                  <a:pos x="45" y="24"/>
                </a:cxn>
              </a:cxnLst>
              <a:rect l="0" t="0" r="r" b="b"/>
              <a:pathLst>
                <a:path w="210" h="139">
                  <a:moveTo>
                    <a:pt x="48" y="19"/>
                  </a:moveTo>
                  <a:lnTo>
                    <a:pt x="47" y="19"/>
                  </a:lnTo>
                  <a:lnTo>
                    <a:pt x="45" y="21"/>
                  </a:lnTo>
                  <a:lnTo>
                    <a:pt x="44" y="24"/>
                  </a:lnTo>
                  <a:lnTo>
                    <a:pt x="41" y="25"/>
                  </a:lnTo>
                  <a:lnTo>
                    <a:pt x="38" y="28"/>
                  </a:lnTo>
                  <a:lnTo>
                    <a:pt x="35" y="31"/>
                  </a:lnTo>
                  <a:lnTo>
                    <a:pt x="33" y="34"/>
                  </a:lnTo>
                  <a:lnTo>
                    <a:pt x="32" y="39"/>
                  </a:lnTo>
                  <a:lnTo>
                    <a:pt x="32" y="39"/>
                  </a:lnTo>
                  <a:lnTo>
                    <a:pt x="30" y="42"/>
                  </a:lnTo>
                  <a:lnTo>
                    <a:pt x="30" y="43"/>
                  </a:lnTo>
                  <a:lnTo>
                    <a:pt x="30" y="45"/>
                  </a:lnTo>
                  <a:lnTo>
                    <a:pt x="29" y="48"/>
                  </a:lnTo>
                  <a:lnTo>
                    <a:pt x="29" y="51"/>
                  </a:lnTo>
                  <a:lnTo>
                    <a:pt x="29" y="52"/>
                  </a:lnTo>
                  <a:lnTo>
                    <a:pt x="29" y="55"/>
                  </a:lnTo>
                  <a:lnTo>
                    <a:pt x="29" y="58"/>
                  </a:lnTo>
                  <a:lnTo>
                    <a:pt x="27" y="60"/>
                  </a:lnTo>
                  <a:lnTo>
                    <a:pt x="27" y="61"/>
                  </a:lnTo>
                  <a:lnTo>
                    <a:pt x="27" y="64"/>
                  </a:lnTo>
                  <a:lnTo>
                    <a:pt x="27" y="66"/>
                  </a:lnTo>
                  <a:lnTo>
                    <a:pt x="27" y="67"/>
                  </a:lnTo>
                  <a:lnTo>
                    <a:pt x="27" y="66"/>
                  </a:lnTo>
                  <a:lnTo>
                    <a:pt x="27" y="63"/>
                  </a:lnTo>
                  <a:lnTo>
                    <a:pt x="27" y="60"/>
                  </a:lnTo>
                  <a:lnTo>
                    <a:pt x="27" y="57"/>
                  </a:lnTo>
                  <a:lnTo>
                    <a:pt x="27" y="54"/>
                  </a:lnTo>
                  <a:lnTo>
                    <a:pt x="27" y="51"/>
                  </a:lnTo>
                  <a:lnTo>
                    <a:pt x="27" y="46"/>
                  </a:lnTo>
                  <a:lnTo>
                    <a:pt x="29" y="43"/>
                  </a:lnTo>
                  <a:lnTo>
                    <a:pt x="29" y="39"/>
                  </a:lnTo>
                  <a:lnTo>
                    <a:pt x="30" y="36"/>
                  </a:lnTo>
                  <a:lnTo>
                    <a:pt x="30" y="33"/>
                  </a:lnTo>
                  <a:lnTo>
                    <a:pt x="32" y="30"/>
                  </a:lnTo>
                  <a:lnTo>
                    <a:pt x="33" y="27"/>
                  </a:lnTo>
                  <a:lnTo>
                    <a:pt x="35" y="25"/>
                  </a:lnTo>
                  <a:lnTo>
                    <a:pt x="36" y="24"/>
                  </a:lnTo>
                  <a:lnTo>
                    <a:pt x="39" y="24"/>
                  </a:lnTo>
                  <a:lnTo>
                    <a:pt x="53" y="10"/>
                  </a:lnTo>
                  <a:lnTo>
                    <a:pt x="50" y="10"/>
                  </a:lnTo>
                  <a:lnTo>
                    <a:pt x="48" y="10"/>
                  </a:lnTo>
                  <a:lnTo>
                    <a:pt x="45" y="12"/>
                  </a:lnTo>
                  <a:lnTo>
                    <a:pt x="44" y="13"/>
                  </a:lnTo>
                  <a:lnTo>
                    <a:pt x="41" y="15"/>
                  </a:lnTo>
                  <a:lnTo>
                    <a:pt x="38" y="18"/>
                  </a:lnTo>
                  <a:lnTo>
                    <a:pt x="35" y="21"/>
                  </a:lnTo>
                  <a:lnTo>
                    <a:pt x="32" y="25"/>
                  </a:lnTo>
                  <a:lnTo>
                    <a:pt x="30" y="30"/>
                  </a:lnTo>
                  <a:lnTo>
                    <a:pt x="29" y="34"/>
                  </a:lnTo>
                  <a:lnTo>
                    <a:pt x="27" y="37"/>
                  </a:lnTo>
                  <a:lnTo>
                    <a:pt x="26" y="42"/>
                  </a:lnTo>
                  <a:lnTo>
                    <a:pt x="24" y="45"/>
                  </a:lnTo>
                  <a:lnTo>
                    <a:pt x="23" y="48"/>
                  </a:lnTo>
                  <a:lnTo>
                    <a:pt x="23" y="51"/>
                  </a:lnTo>
                  <a:lnTo>
                    <a:pt x="21" y="52"/>
                  </a:lnTo>
                  <a:lnTo>
                    <a:pt x="21" y="54"/>
                  </a:lnTo>
                  <a:lnTo>
                    <a:pt x="21" y="54"/>
                  </a:lnTo>
                  <a:lnTo>
                    <a:pt x="21" y="49"/>
                  </a:lnTo>
                  <a:lnTo>
                    <a:pt x="21" y="46"/>
                  </a:lnTo>
                  <a:lnTo>
                    <a:pt x="21" y="43"/>
                  </a:lnTo>
                  <a:lnTo>
                    <a:pt x="21" y="42"/>
                  </a:lnTo>
                  <a:lnTo>
                    <a:pt x="21" y="39"/>
                  </a:lnTo>
                  <a:lnTo>
                    <a:pt x="23" y="37"/>
                  </a:lnTo>
                  <a:lnTo>
                    <a:pt x="23" y="34"/>
                  </a:lnTo>
                  <a:lnTo>
                    <a:pt x="24" y="33"/>
                  </a:lnTo>
                  <a:lnTo>
                    <a:pt x="26" y="31"/>
                  </a:lnTo>
                  <a:lnTo>
                    <a:pt x="26" y="28"/>
                  </a:lnTo>
                  <a:lnTo>
                    <a:pt x="27" y="25"/>
                  </a:lnTo>
                  <a:lnTo>
                    <a:pt x="29" y="24"/>
                  </a:lnTo>
                  <a:lnTo>
                    <a:pt x="30" y="22"/>
                  </a:lnTo>
                  <a:lnTo>
                    <a:pt x="33" y="18"/>
                  </a:lnTo>
                  <a:lnTo>
                    <a:pt x="36" y="15"/>
                  </a:lnTo>
                  <a:lnTo>
                    <a:pt x="38" y="13"/>
                  </a:lnTo>
                  <a:lnTo>
                    <a:pt x="39" y="12"/>
                  </a:lnTo>
                  <a:lnTo>
                    <a:pt x="41" y="10"/>
                  </a:lnTo>
                  <a:lnTo>
                    <a:pt x="44" y="7"/>
                  </a:lnTo>
                  <a:lnTo>
                    <a:pt x="47" y="6"/>
                  </a:lnTo>
                  <a:lnTo>
                    <a:pt x="48" y="3"/>
                  </a:lnTo>
                  <a:lnTo>
                    <a:pt x="50" y="1"/>
                  </a:lnTo>
                  <a:lnTo>
                    <a:pt x="50" y="0"/>
                  </a:lnTo>
                  <a:lnTo>
                    <a:pt x="47" y="1"/>
                  </a:lnTo>
                  <a:lnTo>
                    <a:pt x="44" y="3"/>
                  </a:lnTo>
                  <a:lnTo>
                    <a:pt x="42" y="6"/>
                  </a:lnTo>
                  <a:lnTo>
                    <a:pt x="41" y="7"/>
                  </a:lnTo>
                  <a:lnTo>
                    <a:pt x="38" y="9"/>
                  </a:lnTo>
                  <a:lnTo>
                    <a:pt x="33" y="12"/>
                  </a:lnTo>
                  <a:lnTo>
                    <a:pt x="29" y="16"/>
                  </a:lnTo>
                  <a:lnTo>
                    <a:pt x="26" y="19"/>
                  </a:lnTo>
                  <a:lnTo>
                    <a:pt x="21" y="24"/>
                  </a:lnTo>
                  <a:lnTo>
                    <a:pt x="18" y="27"/>
                  </a:lnTo>
                  <a:lnTo>
                    <a:pt x="15" y="31"/>
                  </a:lnTo>
                  <a:lnTo>
                    <a:pt x="15" y="34"/>
                  </a:lnTo>
                  <a:lnTo>
                    <a:pt x="14" y="42"/>
                  </a:lnTo>
                  <a:lnTo>
                    <a:pt x="12" y="40"/>
                  </a:lnTo>
                  <a:lnTo>
                    <a:pt x="12" y="37"/>
                  </a:lnTo>
                  <a:lnTo>
                    <a:pt x="12" y="34"/>
                  </a:lnTo>
                  <a:lnTo>
                    <a:pt x="14" y="33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2" y="31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9" y="37"/>
                  </a:lnTo>
                  <a:lnTo>
                    <a:pt x="9" y="39"/>
                  </a:lnTo>
                  <a:lnTo>
                    <a:pt x="9" y="42"/>
                  </a:lnTo>
                  <a:lnTo>
                    <a:pt x="9" y="43"/>
                  </a:lnTo>
                  <a:lnTo>
                    <a:pt x="9" y="46"/>
                  </a:lnTo>
                  <a:lnTo>
                    <a:pt x="9" y="49"/>
                  </a:lnTo>
                  <a:lnTo>
                    <a:pt x="9" y="52"/>
                  </a:lnTo>
                  <a:lnTo>
                    <a:pt x="9" y="54"/>
                  </a:lnTo>
                  <a:lnTo>
                    <a:pt x="9" y="58"/>
                  </a:lnTo>
                  <a:lnTo>
                    <a:pt x="9" y="61"/>
                  </a:lnTo>
                  <a:lnTo>
                    <a:pt x="9" y="64"/>
                  </a:lnTo>
                  <a:lnTo>
                    <a:pt x="9" y="67"/>
                  </a:lnTo>
                  <a:lnTo>
                    <a:pt x="9" y="70"/>
                  </a:lnTo>
                  <a:lnTo>
                    <a:pt x="9" y="73"/>
                  </a:lnTo>
                  <a:lnTo>
                    <a:pt x="9" y="76"/>
                  </a:lnTo>
                  <a:lnTo>
                    <a:pt x="9" y="79"/>
                  </a:lnTo>
                  <a:lnTo>
                    <a:pt x="9" y="84"/>
                  </a:lnTo>
                  <a:lnTo>
                    <a:pt x="9" y="87"/>
                  </a:lnTo>
                  <a:lnTo>
                    <a:pt x="9" y="90"/>
                  </a:lnTo>
                  <a:lnTo>
                    <a:pt x="9" y="93"/>
                  </a:lnTo>
                  <a:lnTo>
                    <a:pt x="9" y="94"/>
                  </a:lnTo>
                  <a:lnTo>
                    <a:pt x="9" y="97"/>
                  </a:lnTo>
                  <a:lnTo>
                    <a:pt x="9" y="100"/>
                  </a:lnTo>
                  <a:lnTo>
                    <a:pt x="9" y="102"/>
                  </a:lnTo>
                  <a:lnTo>
                    <a:pt x="9" y="105"/>
                  </a:lnTo>
                  <a:lnTo>
                    <a:pt x="9" y="106"/>
                  </a:lnTo>
                  <a:lnTo>
                    <a:pt x="11" y="108"/>
                  </a:lnTo>
                  <a:lnTo>
                    <a:pt x="14" y="111"/>
                  </a:lnTo>
                  <a:lnTo>
                    <a:pt x="18" y="114"/>
                  </a:lnTo>
                  <a:lnTo>
                    <a:pt x="8" y="109"/>
                  </a:lnTo>
                  <a:lnTo>
                    <a:pt x="8" y="106"/>
                  </a:lnTo>
                  <a:lnTo>
                    <a:pt x="8" y="103"/>
                  </a:lnTo>
                  <a:lnTo>
                    <a:pt x="8" y="100"/>
                  </a:lnTo>
                  <a:lnTo>
                    <a:pt x="8" y="97"/>
                  </a:lnTo>
                  <a:lnTo>
                    <a:pt x="8" y="93"/>
                  </a:lnTo>
                  <a:lnTo>
                    <a:pt x="8" y="90"/>
                  </a:lnTo>
                  <a:lnTo>
                    <a:pt x="6" y="85"/>
                  </a:lnTo>
                  <a:lnTo>
                    <a:pt x="6" y="81"/>
                  </a:lnTo>
                  <a:lnTo>
                    <a:pt x="6" y="78"/>
                  </a:lnTo>
                  <a:lnTo>
                    <a:pt x="6" y="73"/>
                  </a:lnTo>
                  <a:lnTo>
                    <a:pt x="5" y="69"/>
                  </a:lnTo>
                  <a:lnTo>
                    <a:pt x="5" y="66"/>
                  </a:lnTo>
                  <a:lnTo>
                    <a:pt x="5" y="63"/>
                  </a:lnTo>
                  <a:lnTo>
                    <a:pt x="5" y="60"/>
                  </a:lnTo>
                  <a:lnTo>
                    <a:pt x="3" y="57"/>
                  </a:lnTo>
                  <a:lnTo>
                    <a:pt x="3" y="55"/>
                  </a:lnTo>
                  <a:lnTo>
                    <a:pt x="3" y="57"/>
                  </a:lnTo>
                  <a:lnTo>
                    <a:pt x="2" y="58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2" y="66"/>
                  </a:lnTo>
                  <a:lnTo>
                    <a:pt x="2" y="69"/>
                  </a:lnTo>
                  <a:lnTo>
                    <a:pt x="2" y="72"/>
                  </a:lnTo>
                  <a:lnTo>
                    <a:pt x="3" y="75"/>
                  </a:lnTo>
                  <a:lnTo>
                    <a:pt x="3" y="78"/>
                  </a:lnTo>
                  <a:lnTo>
                    <a:pt x="3" y="81"/>
                  </a:lnTo>
                  <a:lnTo>
                    <a:pt x="5" y="85"/>
                  </a:lnTo>
                  <a:lnTo>
                    <a:pt x="5" y="88"/>
                  </a:lnTo>
                  <a:lnTo>
                    <a:pt x="5" y="91"/>
                  </a:lnTo>
                  <a:lnTo>
                    <a:pt x="6" y="94"/>
                  </a:lnTo>
                  <a:lnTo>
                    <a:pt x="6" y="97"/>
                  </a:lnTo>
                  <a:lnTo>
                    <a:pt x="6" y="100"/>
                  </a:lnTo>
                  <a:lnTo>
                    <a:pt x="6" y="103"/>
                  </a:lnTo>
                  <a:lnTo>
                    <a:pt x="6" y="106"/>
                  </a:lnTo>
                  <a:lnTo>
                    <a:pt x="6" y="109"/>
                  </a:lnTo>
                  <a:lnTo>
                    <a:pt x="9" y="112"/>
                  </a:lnTo>
                  <a:lnTo>
                    <a:pt x="12" y="114"/>
                  </a:lnTo>
                  <a:lnTo>
                    <a:pt x="15" y="115"/>
                  </a:lnTo>
                  <a:lnTo>
                    <a:pt x="20" y="118"/>
                  </a:lnTo>
                  <a:lnTo>
                    <a:pt x="23" y="120"/>
                  </a:lnTo>
                  <a:lnTo>
                    <a:pt x="26" y="121"/>
                  </a:lnTo>
                  <a:lnTo>
                    <a:pt x="29" y="123"/>
                  </a:lnTo>
                  <a:lnTo>
                    <a:pt x="32" y="124"/>
                  </a:lnTo>
                  <a:lnTo>
                    <a:pt x="35" y="126"/>
                  </a:lnTo>
                  <a:lnTo>
                    <a:pt x="38" y="127"/>
                  </a:lnTo>
                  <a:lnTo>
                    <a:pt x="41" y="129"/>
                  </a:lnTo>
                  <a:lnTo>
                    <a:pt x="45" y="130"/>
                  </a:lnTo>
                  <a:lnTo>
                    <a:pt x="48" y="130"/>
                  </a:lnTo>
                  <a:lnTo>
                    <a:pt x="51" y="132"/>
                  </a:lnTo>
                  <a:lnTo>
                    <a:pt x="54" y="133"/>
                  </a:lnTo>
                  <a:lnTo>
                    <a:pt x="57" y="135"/>
                  </a:lnTo>
                  <a:lnTo>
                    <a:pt x="62" y="135"/>
                  </a:lnTo>
                  <a:lnTo>
                    <a:pt x="65" y="136"/>
                  </a:lnTo>
                  <a:lnTo>
                    <a:pt x="68" y="136"/>
                  </a:lnTo>
                  <a:lnTo>
                    <a:pt x="71" y="138"/>
                  </a:lnTo>
                  <a:lnTo>
                    <a:pt x="74" y="138"/>
                  </a:lnTo>
                  <a:lnTo>
                    <a:pt x="78" y="138"/>
                  </a:lnTo>
                  <a:lnTo>
                    <a:pt x="81" y="138"/>
                  </a:lnTo>
                  <a:lnTo>
                    <a:pt x="84" y="139"/>
                  </a:lnTo>
                  <a:lnTo>
                    <a:pt x="89" y="139"/>
                  </a:lnTo>
                  <a:lnTo>
                    <a:pt x="92" y="139"/>
                  </a:lnTo>
                  <a:lnTo>
                    <a:pt x="96" y="139"/>
                  </a:lnTo>
                  <a:lnTo>
                    <a:pt x="99" y="139"/>
                  </a:lnTo>
                  <a:lnTo>
                    <a:pt x="102" y="139"/>
                  </a:lnTo>
                  <a:lnTo>
                    <a:pt x="107" y="139"/>
                  </a:lnTo>
                  <a:lnTo>
                    <a:pt x="110" y="139"/>
                  </a:lnTo>
                  <a:lnTo>
                    <a:pt x="111" y="139"/>
                  </a:lnTo>
                  <a:lnTo>
                    <a:pt x="113" y="139"/>
                  </a:lnTo>
                  <a:lnTo>
                    <a:pt x="116" y="139"/>
                  </a:lnTo>
                  <a:lnTo>
                    <a:pt x="117" y="138"/>
                  </a:lnTo>
                  <a:lnTo>
                    <a:pt x="119" y="138"/>
                  </a:lnTo>
                  <a:lnTo>
                    <a:pt x="122" y="138"/>
                  </a:lnTo>
                  <a:lnTo>
                    <a:pt x="125" y="138"/>
                  </a:lnTo>
                  <a:lnTo>
                    <a:pt x="128" y="136"/>
                  </a:lnTo>
                  <a:lnTo>
                    <a:pt x="131" y="136"/>
                  </a:lnTo>
                  <a:lnTo>
                    <a:pt x="134" y="136"/>
                  </a:lnTo>
                  <a:lnTo>
                    <a:pt x="138" y="136"/>
                  </a:lnTo>
                  <a:lnTo>
                    <a:pt x="141" y="135"/>
                  </a:lnTo>
                  <a:lnTo>
                    <a:pt x="146" y="135"/>
                  </a:lnTo>
                  <a:lnTo>
                    <a:pt x="149" y="135"/>
                  </a:lnTo>
                  <a:lnTo>
                    <a:pt x="153" y="133"/>
                  </a:lnTo>
                  <a:lnTo>
                    <a:pt x="158" y="132"/>
                  </a:lnTo>
                  <a:lnTo>
                    <a:pt x="162" y="132"/>
                  </a:lnTo>
                  <a:lnTo>
                    <a:pt x="165" y="130"/>
                  </a:lnTo>
                  <a:lnTo>
                    <a:pt x="170" y="130"/>
                  </a:lnTo>
                  <a:lnTo>
                    <a:pt x="173" y="129"/>
                  </a:lnTo>
                  <a:lnTo>
                    <a:pt x="177" y="127"/>
                  </a:lnTo>
                  <a:lnTo>
                    <a:pt x="182" y="127"/>
                  </a:lnTo>
                  <a:lnTo>
                    <a:pt x="185" y="126"/>
                  </a:lnTo>
                  <a:lnTo>
                    <a:pt x="188" y="124"/>
                  </a:lnTo>
                  <a:lnTo>
                    <a:pt x="192" y="123"/>
                  </a:lnTo>
                  <a:lnTo>
                    <a:pt x="195" y="121"/>
                  </a:lnTo>
                  <a:lnTo>
                    <a:pt x="198" y="120"/>
                  </a:lnTo>
                  <a:lnTo>
                    <a:pt x="200" y="117"/>
                  </a:lnTo>
                  <a:lnTo>
                    <a:pt x="203" y="115"/>
                  </a:lnTo>
                  <a:lnTo>
                    <a:pt x="204" y="114"/>
                  </a:lnTo>
                  <a:lnTo>
                    <a:pt x="209" y="109"/>
                  </a:lnTo>
                  <a:lnTo>
                    <a:pt x="209" y="108"/>
                  </a:lnTo>
                  <a:lnTo>
                    <a:pt x="210" y="102"/>
                  </a:lnTo>
                  <a:lnTo>
                    <a:pt x="210" y="99"/>
                  </a:lnTo>
                  <a:lnTo>
                    <a:pt x="210" y="94"/>
                  </a:lnTo>
                  <a:lnTo>
                    <a:pt x="210" y="91"/>
                  </a:lnTo>
                  <a:lnTo>
                    <a:pt x="210" y="88"/>
                  </a:lnTo>
                  <a:lnTo>
                    <a:pt x="210" y="84"/>
                  </a:lnTo>
                  <a:lnTo>
                    <a:pt x="210" y="81"/>
                  </a:lnTo>
                  <a:lnTo>
                    <a:pt x="210" y="78"/>
                  </a:lnTo>
                  <a:lnTo>
                    <a:pt x="210" y="75"/>
                  </a:lnTo>
                  <a:lnTo>
                    <a:pt x="210" y="70"/>
                  </a:lnTo>
                  <a:lnTo>
                    <a:pt x="210" y="67"/>
                  </a:lnTo>
                  <a:lnTo>
                    <a:pt x="210" y="64"/>
                  </a:lnTo>
                  <a:lnTo>
                    <a:pt x="209" y="61"/>
                  </a:lnTo>
                  <a:lnTo>
                    <a:pt x="209" y="58"/>
                  </a:lnTo>
                  <a:lnTo>
                    <a:pt x="209" y="55"/>
                  </a:lnTo>
                  <a:lnTo>
                    <a:pt x="207" y="51"/>
                  </a:lnTo>
                  <a:lnTo>
                    <a:pt x="207" y="48"/>
                  </a:lnTo>
                  <a:lnTo>
                    <a:pt x="206" y="45"/>
                  </a:lnTo>
                  <a:lnTo>
                    <a:pt x="204" y="42"/>
                  </a:lnTo>
                  <a:lnTo>
                    <a:pt x="203" y="39"/>
                  </a:lnTo>
                  <a:lnTo>
                    <a:pt x="201" y="36"/>
                  </a:lnTo>
                  <a:lnTo>
                    <a:pt x="200" y="33"/>
                  </a:lnTo>
                  <a:lnTo>
                    <a:pt x="200" y="31"/>
                  </a:lnTo>
                  <a:lnTo>
                    <a:pt x="197" y="28"/>
                  </a:lnTo>
                  <a:lnTo>
                    <a:pt x="195" y="25"/>
                  </a:lnTo>
                  <a:lnTo>
                    <a:pt x="194" y="22"/>
                  </a:lnTo>
                  <a:lnTo>
                    <a:pt x="191" y="21"/>
                  </a:lnTo>
                  <a:lnTo>
                    <a:pt x="189" y="18"/>
                  </a:lnTo>
                  <a:lnTo>
                    <a:pt x="186" y="15"/>
                  </a:lnTo>
                  <a:lnTo>
                    <a:pt x="183" y="13"/>
                  </a:lnTo>
                  <a:lnTo>
                    <a:pt x="180" y="12"/>
                  </a:lnTo>
                  <a:lnTo>
                    <a:pt x="179" y="10"/>
                  </a:lnTo>
                  <a:lnTo>
                    <a:pt x="177" y="9"/>
                  </a:lnTo>
                  <a:lnTo>
                    <a:pt x="174" y="7"/>
                  </a:lnTo>
                  <a:lnTo>
                    <a:pt x="173" y="7"/>
                  </a:lnTo>
                  <a:lnTo>
                    <a:pt x="173" y="7"/>
                  </a:lnTo>
                  <a:lnTo>
                    <a:pt x="174" y="9"/>
                  </a:lnTo>
                  <a:lnTo>
                    <a:pt x="176" y="9"/>
                  </a:lnTo>
                  <a:lnTo>
                    <a:pt x="177" y="12"/>
                  </a:lnTo>
                  <a:lnTo>
                    <a:pt x="180" y="13"/>
                  </a:lnTo>
                  <a:lnTo>
                    <a:pt x="183" y="16"/>
                  </a:lnTo>
                  <a:lnTo>
                    <a:pt x="186" y="18"/>
                  </a:lnTo>
                  <a:lnTo>
                    <a:pt x="188" y="19"/>
                  </a:lnTo>
                  <a:lnTo>
                    <a:pt x="189" y="21"/>
                  </a:lnTo>
                  <a:lnTo>
                    <a:pt x="192" y="22"/>
                  </a:lnTo>
                  <a:lnTo>
                    <a:pt x="194" y="25"/>
                  </a:lnTo>
                  <a:lnTo>
                    <a:pt x="197" y="28"/>
                  </a:lnTo>
                  <a:lnTo>
                    <a:pt x="198" y="31"/>
                  </a:lnTo>
                  <a:lnTo>
                    <a:pt x="200" y="34"/>
                  </a:lnTo>
                  <a:lnTo>
                    <a:pt x="200" y="37"/>
                  </a:lnTo>
                  <a:lnTo>
                    <a:pt x="201" y="40"/>
                  </a:lnTo>
                  <a:lnTo>
                    <a:pt x="201" y="39"/>
                  </a:lnTo>
                  <a:lnTo>
                    <a:pt x="200" y="36"/>
                  </a:lnTo>
                  <a:lnTo>
                    <a:pt x="198" y="34"/>
                  </a:lnTo>
                  <a:lnTo>
                    <a:pt x="198" y="33"/>
                  </a:lnTo>
                  <a:lnTo>
                    <a:pt x="194" y="28"/>
                  </a:lnTo>
                  <a:lnTo>
                    <a:pt x="191" y="25"/>
                  </a:lnTo>
                  <a:lnTo>
                    <a:pt x="192" y="27"/>
                  </a:lnTo>
                  <a:lnTo>
                    <a:pt x="194" y="30"/>
                  </a:lnTo>
                  <a:lnTo>
                    <a:pt x="195" y="33"/>
                  </a:lnTo>
                  <a:lnTo>
                    <a:pt x="197" y="36"/>
                  </a:lnTo>
                  <a:lnTo>
                    <a:pt x="198" y="39"/>
                  </a:lnTo>
                  <a:lnTo>
                    <a:pt x="200" y="42"/>
                  </a:lnTo>
                  <a:lnTo>
                    <a:pt x="201" y="43"/>
                  </a:lnTo>
                  <a:lnTo>
                    <a:pt x="201" y="46"/>
                  </a:lnTo>
                  <a:lnTo>
                    <a:pt x="203" y="49"/>
                  </a:lnTo>
                  <a:lnTo>
                    <a:pt x="203" y="52"/>
                  </a:lnTo>
                  <a:lnTo>
                    <a:pt x="203" y="55"/>
                  </a:lnTo>
                  <a:lnTo>
                    <a:pt x="204" y="58"/>
                  </a:lnTo>
                  <a:lnTo>
                    <a:pt x="203" y="57"/>
                  </a:lnTo>
                  <a:lnTo>
                    <a:pt x="201" y="55"/>
                  </a:lnTo>
                  <a:lnTo>
                    <a:pt x="201" y="52"/>
                  </a:lnTo>
                  <a:lnTo>
                    <a:pt x="200" y="49"/>
                  </a:lnTo>
                  <a:lnTo>
                    <a:pt x="198" y="46"/>
                  </a:lnTo>
                  <a:lnTo>
                    <a:pt x="198" y="43"/>
                  </a:lnTo>
                  <a:lnTo>
                    <a:pt x="197" y="40"/>
                  </a:lnTo>
                  <a:lnTo>
                    <a:pt x="197" y="39"/>
                  </a:lnTo>
                  <a:lnTo>
                    <a:pt x="194" y="36"/>
                  </a:lnTo>
                  <a:lnTo>
                    <a:pt x="192" y="33"/>
                  </a:lnTo>
                  <a:lnTo>
                    <a:pt x="191" y="30"/>
                  </a:lnTo>
                  <a:lnTo>
                    <a:pt x="191" y="28"/>
                  </a:lnTo>
                  <a:lnTo>
                    <a:pt x="188" y="25"/>
                  </a:lnTo>
                  <a:lnTo>
                    <a:pt x="185" y="22"/>
                  </a:lnTo>
                  <a:lnTo>
                    <a:pt x="182" y="21"/>
                  </a:lnTo>
                  <a:lnTo>
                    <a:pt x="179" y="18"/>
                  </a:lnTo>
                  <a:lnTo>
                    <a:pt x="177" y="16"/>
                  </a:lnTo>
                  <a:lnTo>
                    <a:pt x="174" y="15"/>
                  </a:lnTo>
                  <a:lnTo>
                    <a:pt x="171" y="13"/>
                  </a:lnTo>
                  <a:lnTo>
                    <a:pt x="170" y="12"/>
                  </a:lnTo>
                  <a:lnTo>
                    <a:pt x="165" y="10"/>
                  </a:lnTo>
                  <a:lnTo>
                    <a:pt x="164" y="9"/>
                  </a:lnTo>
                  <a:lnTo>
                    <a:pt x="159" y="7"/>
                  </a:lnTo>
                  <a:lnTo>
                    <a:pt x="156" y="6"/>
                  </a:lnTo>
                  <a:lnTo>
                    <a:pt x="156" y="7"/>
                  </a:lnTo>
                  <a:lnTo>
                    <a:pt x="158" y="9"/>
                  </a:lnTo>
                  <a:lnTo>
                    <a:pt x="161" y="10"/>
                  </a:lnTo>
                  <a:lnTo>
                    <a:pt x="164" y="13"/>
                  </a:lnTo>
                  <a:lnTo>
                    <a:pt x="167" y="15"/>
                  </a:lnTo>
                  <a:lnTo>
                    <a:pt x="170" y="18"/>
                  </a:lnTo>
                  <a:lnTo>
                    <a:pt x="173" y="19"/>
                  </a:lnTo>
                  <a:lnTo>
                    <a:pt x="174" y="21"/>
                  </a:lnTo>
                  <a:lnTo>
                    <a:pt x="179" y="24"/>
                  </a:lnTo>
                  <a:lnTo>
                    <a:pt x="182" y="28"/>
                  </a:lnTo>
                  <a:lnTo>
                    <a:pt x="185" y="33"/>
                  </a:lnTo>
                  <a:lnTo>
                    <a:pt x="188" y="36"/>
                  </a:lnTo>
                  <a:lnTo>
                    <a:pt x="189" y="39"/>
                  </a:lnTo>
                  <a:lnTo>
                    <a:pt x="191" y="40"/>
                  </a:lnTo>
                  <a:lnTo>
                    <a:pt x="192" y="43"/>
                  </a:lnTo>
                  <a:lnTo>
                    <a:pt x="192" y="46"/>
                  </a:lnTo>
                  <a:lnTo>
                    <a:pt x="194" y="48"/>
                  </a:lnTo>
                  <a:lnTo>
                    <a:pt x="195" y="51"/>
                  </a:lnTo>
                  <a:lnTo>
                    <a:pt x="195" y="54"/>
                  </a:lnTo>
                  <a:lnTo>
                    <a:pt x="197" y="57"/>
                  </a:lnTo>
                  <a:lnTo>
                    <a:pt x="197" y="60"/>
                  </a:lnTo>
                  <a:lnTo>
                    <a:pt x="197" y="63"/>
                  </a:lnTo>
                  <a:lnTo>
                    <a:pt x="197" y="66"/>
                  </a:lnTo>
                  <a:lnTo>
                    <a:pt x="195" y="67"/>
                  </a:lnTo>
                  <a:lnTo>
                    <a:pt x="194" y="63"/>
                  </a:lnTo>
                  <a:lnTo>
                    <a:pt x="194" y="58"/>
                  </a:lnTo>
                  <a:lnTo>
                    <a:pt x="192" y="54"/>
                  </a:lnTo>
                  <a:lnTo>
                    <a:pt x="191" y="51"/>
                  </a:lnTo>
                  <a:lnTo>
                    <a:pt x="189" y="46"/>
                  </a:lnTo>
                  <a:lnTo>
                    <a:pt x="188" y="43"/>
                  </a:lnTo>
                  <a:lnTo>
                    <a:pt x="186" y="39"/>
                  </a:lnTo>
                  <a:lnTo>
                    <a:pt x="185" y="36"/>
                  </a:lnTo>
                  <a:lnTo>
                    <a:pt x="183" y="33"/>
                  </a:lnTo>
                  <a:lnTo>
                    <a:pt x="180" y="30"/>
                  </a:lnTo>
                  <a:lnTo>
                    <a:pt x="179" y="27"/>
                  </a:lnTo>
                  <a:lnTo>
                    <a:pt x="176" y="24"/>
                  </a:lnTo>
                  <a:lnTo>
                    <a:pt x="173" y="21"/>
                  </a:lnTo>
                  <a:lnTo>
                    <a:pt x="170" y="19"/>
                  </a:lnTo>
                  <a:lnTo>
                    <a:pt x="167" y="18"/>
                  </a:lnTo>
                  <a:lnTo>
                    <a:pt x="165" y="18"/>
                  </a:lnTo>
                  <a:lnTo>
                    <a:pt x="162" y="18"/>
                  </a:lnTo>
                  <a:lnTo>
                    <a:pt x="161" y="16"/>
                  </a:lnTo>
                  <a:lnTo>
                    <a:pt x="161" y="18"/>
                  </a:lnTo>
                  <a:lnTo>
                    <a:pt x="162" y="19"/>
                  </a:lnTo>
                  <a:lnTo>
                    <a:pt x="165" y="22"/>
                  </a:lnTo>
                  <a:lnTo>
                    <a:pt x="170" y="25"/>
                  </a:lnTo>
                  <a:lnTo>
                    <a:pt x="173" y="28"/>
                  </a:lnTo>
                  <a:lnTo>
                    <a:pt x="177" y="31"/>
                  </a:lnTo>
                  <a:lnTo>
                    <a:pt x="180" y="33"/>
                  </a:lnTo>
                  <a:lnTo>
                    <a:pt x="182" y="36"/>
                  </a:lnTo>
                  <a:lnTo>
                    <a:pt x="183" y="37"/>
                  </a:lnTo>
                  <a:lnTo>
                    <a:pt x="183" y="40"/>
                  </a:lnTo>
                  <a:lnTo>
                    <a:pt x="185" y="42"/>
                  </a:lnTo>
                  <a:lnTo>
                    <a:pt x="186" y="45"/>
                  </a:lnTo>
                  <a:lnTo>
                    <a:pt x="188" y="49"/>
                  </a:lnTo>
                  <a:lnTo>
                    <a:pt x="188" y="52"/>
                  </a:lnTo>
                  <a:lnTo>
                    <a:pt x="188" y="54"/>
                  </a:lnTo>
                  <a:lnTo>
                    <a:pt x="189" y="55"/>
                  </a:lnTo>
                  <a:lnTo>
                    <a:pt x="189" y="58"/>
                  </a:lnTo>
                  <a:lnTo>
                    <a:pt x="189" y="61"/>
                  </a:lnTo>
                  <a:lnTo>
                    <a:pt x="189" y="63"/>
                  </a:lnTo>
                  <a:lnTo>
                    <a:pt x="189" y="64"/>
                  </a:lnTo>
                  <a:lnTo>
                    <a:pt x="189" y="67"/>
                  </a:lnTo>
                  <a:lnTo>
                    <a:pt x="191" y="69"/>
                  </a:lnTo>
                  <a:lnTo>
                    <a:pt x="191" y="72"/>
                  </a:lnTo>
                  <a:lnTo>
                    <a:pt x="191" y="75"/>
                  </a:lnTo>
                  <a:lnTo>
                    <a:pt x="191" y="76"/>
                  </a:lnTo>
                  <a:lnTo>
                    <a:pt x="191" y="79"/>
                  </a:lnTo>
                  <a:lnTo>
                    <a:pt x="191" y="81"/>
                  </a:lnTo>
                  <a:lnTo>
                    <a:pt x="191" y="84"/>
                  </a:lnTo>
                  <a:lnTo>
                    <a:pt x="191" y="87"/>
                  </a:lnTo>
                  <a:lnTo>
                    <a:pt x="191" y="90"/>
                  </a:lnTo>
                  <a:lnTo>
                    <a:pt x="191" y="93"/>
                  </a:lnTo>
                  <a:lnTo>
                    <a:pt x="191" y="96"/>
                  </a:lnTo>
                  <a:lnTo>
                    <a:pt x="191" y="99"/>
                  </a:lnTo>
                  <a:lnTo>
                    <a:pt x="191" y="102"/>
                  </a:lnTo>
                  <a:lnTo>
                    <a:pt x="188" y="103"/>
                  </a:lnTo>
                  <a:lnTo>
                    <a:pt x="183" y="106"/>
                  </a:lnTo>
                  <a:lnTo>
                    <a:pt x="179" y="109"/>
                  </a:lnTo>
                  <a:lnTo>
                    <a:pt x="176" y="111"/>
                  </a:lnTo>
                  <a:lnTo>
                    <a:pt x="171" y="112"/>
                  </a:lnTo>
                  <a:lnTo>
                    <a:pt x="168" y="114"/>
                  </a:lnTo>
                  <a:lnTo>
                    <a:pt x="164" y="115"/>
                  </a:lnTo>
                  <a:lnTo>
                    <a:pt x="161" y="115"/>
                  </a:lnTo>
                  <a:lnTo>
                    <a:pt x="156" y="117"/>
                  </a:lnTo>
                  <a:lnTo>
                    <a:pt x="152" y="117"/>
                  </a:lnTo>
                  <a:lnTo>
                    <a:pt x="147" y="118"/>
                  </a:lnTo>
                  <a:lnTo>
                    <a:pt x="144" y="118"/>
                  </a:lnTo>
                  <a:lnTo>
                    <a:pt x="141" y="118"/>
                  </a:lnTo>
                  <a:lnTo>
                    <a:pt x="140" y="120"/>
                  </a:lnTo>
                  <a:lnTo>
                    <a:pt x="137" y="120"/>
                  </a:lnTo>
                  <a:lnTo>
                    <a:pt x="135" y="120"/>
                  </a:lnTo>
                  <a:lnTo>
                    <a:pt x="134" y="120"/>
                  </a:lnTo>
                  <a:lnTo>
                    <a:pt x="131" y="120"/>
                  </a:lnTo>
                  <a:lnTo>
                    <a:pt x="129" y="121"/>
                  </a:lnTo>
                  <a:lnTo>
                    <a:pt x="126" y="121"/>
                  </a:lnTo>
                  <a:lnTo>
                    <a:pt x="123" y="121"/>
                  </a:lnTo>
                  <a:lnTo>
                    <a:pt x="120" y="121"/>
                  </a:lnTo>
                  <a:lnTo>
                    <a:pt x="117" y="123"/>
                  </a:lnTo>
                  <a:lnTo>
                    <a:pt x="114" y="123"/>
                  </a:lnTo>
                  <a:lnTo>
                    <a:pt x="111" y="123"/>
                  </a:lnTo>
                  <a:lnTo>
                    <a:pt x="108" y="123"/>
                  </a:lnTo>
                  <a:lnTo>
                    <a:pt x="105" y="123"/>
                  </a:lnTo>
                  <a:lnTo>
                    <a:pt x="102" y="123"/>
                  </a:lnTo>
                  <a:lnTo>
                    <a:pt x="98" y="123"/>
                  </a:lnTo>
                  <a:lnTo>
                    <a:pt x="95" y="121"/>
                  </a:lnTo>
                  <a:lnTo>
                    <a:pt x="92" y="121"/>
                  </a:lnTo>
                  <a:lnTo>
                    <a:pt x="89" y="121"/>
                  </a:lnTo>
                  <a:lnTo>
                    <a:pt x="86" y="121"/>
                  </a:lnTo>
                  <a:lnTo>
                    <a:pt x="83" y="120"/>
                  </a:lnTo>
                  <a:lnTo>
                    <a:pt x="78" y="120"/>
                  </a:lnTo>
                  <a:lnTo>
                    <a:pt x="75" y="120"/>
                  </a:lnTo>
                  <a:lnTo>
                    <a:pt x="72" y="118"/>
                  </a:lnTo>
                  <a:lnTo>
                    <a:pt x="69" y="117"/>
                  </a:lnTo>
                  <a:lnTo>
                    <a:pt x="66" y="117"/>
                  </a:lnTo>
                  <a:lnTo>
                    <a:pt x="63" y="115"/>
                  </a:lnTo>
                  <a:lnTo>
                    <a:pt x="60" y="114"/>
                  </a:lnTo>
                  <a:lnTo>
                    <a:pt x="57" y="114"/>
                  </a:lnTo>
                  <a:lnTo>
                    <a:pt x="54" y="112"/>
                  </a:lnTo>
                  <a:lnTo>
                    <a:pt x="51" y="111"/>
                  </a:lnTo>
                  <a:lnTo>
                    <a:pt x="48" y="109"/>
                  </a:lnTo>
                  <a:lnTo>
                    <a:pt x="45" y="109"/>
                  </a:lnTo>
                  <a:lnTo>
                    <a:pt x="42" y="106"/>
                  </a:lnTo>
                  <a:lnTo>
                    <a:pt x="39" y="106"/>
                  </a:lnTo>
                  <a:lnTo>
                    <a:pt x="38" y="105"/>
                  </a:lnTo>
                  <a:lnTo>
                    <a:pt x="35" y="103"/>
                  </a:lnTo>
                  <a:lnTo>
                    <a:pt x="32" y="102"/>
                  </a:lnTo>
                  <a:lnTo>
                    <a:pt x="30" y="100"/>
                  </a:lnTo>
                  <a:lnTo>
                    <a:pt x="30" y="97"/>
                  </a:lnTo>
                  <a:lnTo>
                    <a:pt x="30" y="94"/>
                  </a:lnTo>
                  <a:lnTo>
                    <a:pt x="30" y="93"/>
                  </a:lnTo>
                  <a:lnTo>
                    <a:pt x="30" y="91"/>
                  </a:lnTo>
                  <a:lnTo>
                    <a:pt x="30" y="87"/>
                  </a:lnTo>
                  <a:lnTo>
                    <a:pt x="30" y="84"/>
                  </a:lnTo>
                  <a:lnTo>
                    <a:pt x="30" y="81"/>
                  </a:lnTo>
                  <a:lnTo>
                    <a:pt x="30" y="76"/>
                  </a:lnTo>
                  <a:lnTo>
                    <a:pt x="30" y="73"/>
                  </a:lnTo>
                  <a:lnTo>
                    <a:pt x="30" y="70"/>
                  </a:lnTo>
                  <a:lnTo>
                    <a:pt x="30" y="67"/>
                  </a:lnTo>
                  <a:lnTo>
                    <a:pt x="32" y="64"/>
                  </a:lnTo>
                  <a:lnTo>
                    <a:pt x="32" y="61"/>
                  </a:lnTo>
                  <a:lnTo>
                    <a:pt x="32" y="60"/>
                  </a:lnTo>
                  <a:lnTo>
                    <a:pt x="32" y="57"/>
                  </a:lnTo>
                  <a:lnTo>
                    <a:pt x="33" y="54"/>
                  </a:lnTo>
                  <a:lnTo>
                    <a:pt x="33" y="52"/>
                  </a:lnTo>
                  <a:lnTo>
                    <a:pt x="35" y="51"/>
                  </a:lnTo>
                  <a:lnTo>
                    <a:pt x="35" y="48"/>
                  </a:lnTo>
                  <a:lnTo>
                    <a:pt x="35" y="45"/>
                  </a:lnTo>
                  <a:lnTo>
                    <a:pt x="35" y="43"/>
                  </a:lnTo>
                  <a:lnTo>
                    <a:pt x="36" y="42"/>
                  </a:lnTo>
                  <a:lnTo>
                    <a:pt x="38" y="37"/>
                  </a:lnTo>
                  <a:lnTo>
                    <a:pt x="39" y="34"/>
                  </a:lnTo>
                  <a:lnTo>
                    <a:pt x="41" y="30"/>
                  </a:lnTo>
                  <a:lnTo>
                    <a:pt x="44" y="27"/>
                  </a:lnTo>
                  <a:lnTo>
                    <a:pt x="45" y="24"/>
                  </a:lnTo>
                  <a:lnTo>
                    <a:pt x="48" y="19"/>
                  </a:lnTo>
                  <a:lnTo>
                    <a:pt x="48" y="19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43" name="Freeform 43"/>
            <p:cNvSpPr>
              <a:spLocks/>
            </p:cNvSpPr>
            <p:nvPr/>
          </p:nvSpPr>
          <p:spPr bwMode="auto">
            <a:xfrm>
              <a:off x="4812" y="2253"/>
              <a:ext cx="2" cy="2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8"/>
                </a:cxn>
                <a:cxn ang="0">
                  <a:pos x="0" y="12"/>
                </a:cxn>
                <a:cxn ang="0">
                  <a:pos x="0" y="17"/>
                </a:cxn>
                <a:cxn ang="0">
                  <a:pos x="0" y="20"/>
                </a:cxn>
                <a:cxn ang="0">
                  <a:pos x="0" y="23"/>
                </a:cxn>
                <a:cxn ang="0">
                  <a:pos x="2" y="26"/>
                </a:cxn>
                <a:cxn ang="0">
                  <a:pos x="2" y="21"/>
                </a:cxn>
                <a:cxn ang="0">
                  <a:pos x="2" y="18"/>
                </a:cxn>
                <a:cxn ang="0">
                  <a:pos x="2" y="15"/>
                </a:cxn>
                <a:cxn ang="0">
                  <a:pos x="2" y="12"/>
                </a:cxn>
                <a:cxn ang="0">
                  <a:pos x="2" y="9"/>
                </a:cxn>
                <a:cxn ang="0">
                  <a:pos x="2" y="6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6">
                  <a:moveTo>
                    <a:pt x="2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2" y="26"/>
                  </a:lnTo>
                  <a:lnTo>
                    <a:pt x="2" y="21"/>
                  </a:lnTo>
                  <a:lnTo>
                    <a:pt x="2" y="18"/>
                  </a:lnTo>
                  <a:lnTo>
                    <a:pt x="2" y="15"/>
                  </a:lnTo>
                  <a:lnTo>
                    <a:pt x="2" y="12"/>
                  </a:lnTo>
                  <a:lnTo>
                    <a:pt x="2" y="9"/>
                  </a:lnTo>
                  <a:lnTo>
                    <a:pt x="2" y="6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44" name="Freeform 44"/>
            <p:cNvSpPr>
              <a:spLocks/>
            </p:cNvSpPr>
            <p:nvPr/>
          </p:nvSpPr>
          <p:spPr bwMode="auto">
            <a:xfrm>
              <a:off x="4932" y="2232"/>
              <a:ext cx="23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6"/>
                </a:cxn>
                <a:cxn ang="0">
                  <a:pos x="5" y="5"/>
                </a:cxn>
                <a:cxn ang="0">
                  <a:pos x="9" y="5"/>
                </a:cxn>
                <a:cxn ang="0">
                  <a:pos x="12" y="3"/>
                </a:cxn>
                <a:cxn ang="0">
                  <a:pos x="15" y="2"/>
                </a:cxn>
                <a:cxn ang="0">
                  <a:pos x="18" y="2"/>
                </a:cxn>
                <a:cxn ang="0">
                  <a:pos x="21" y="0"/>
                </a:cxn>
                <a:cxn ang="0">
                  <a:pos x="23" y="2"/>
                </a:cxn>
                <a:cxn ang="0">
                  <a:pos x="23" y="2"/>
                </a:cxn>
                <a:cxn ang="0">
                  <a:pos x="21" y="2"/>
                </a:cxn>
                <a:cxn ang="0">
                  <a:pos x="17" y="3"/>
                </a:cxn>
                <a:cxn ang="0">
                  <a:pos x="14" y="3"/>
                </a:cxn>
                <a:cxn ang="0">
                  <a:pos x="11" y="5"/>
                </a:cxn>
                <a:cxn ang="0">
                  <a:pos x="6" y="6"/>
                </a:cxn>
                <a:cxn ang="0">
                  <a:pos x="3" y="6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23" h="8">
                  <a:moveTo>
                    <a:pt x="0" y="8"/>
                  </a:moveTo>
                  <a:lnTo>
                    <a:pt x="2" y="6"/>
                  </a:lnTo>
                  <a:lnTo>
                    <a:pt x="5" y="5"/>
                  </a:lnTo>
                  <a:lnTo>
                    <a:pt x="9" y="5"/>
                  </a:lnTo>
                  <a:lnTo>
                    <a:pt x="12" y="3"/>
                  </a:lnTo>
                  <a:lnTo>
                    <a:pt x="15" y="2"/>
                  </a:lnTo>
                  <a:lnTo>
                    <a:pt x="18" y="2"/>
                  </a:lnTo>
                  <a:lnTo>
                    <a:pt x="21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11" y="5"/>
                  </a:lnTo>
                  <a:lnTo>
                    <a:pt x="6" y="6"/>
                  </a:lnTo>
                  <a:lnTo>
                    <a:pt x="3" y="6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45" name="Freeform 45"/>
            <p:cNvSpPr>
              <a:spLocks/>
            </p:cNvSpPr>
            <p:nvPr/>
          </p:nvSpPr>
          <p:spPr bwMode="auto">
            <a:xfrm>
              <a:off x="4904" y="2253"/>
              <a:ext cx="12" cy="1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12" y="0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46" name="Freeform 46"/>
            <p:cNvSpPr>
              <a:spLocks/>
            </p:cNvSpPr>
            <p:nvPr/>
          </p:nvSpPr>
          <p:spPr bwMode="auto">
            <a:xfrm>
              <a:off x="4941" y="2249"/>
              <a:ext cx="6" cy="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47" name="Freeform 47"/>
            <p:cNvSpPr>
              <a:spLocks/>
            </p:cNvSpPr>
            <p:nvPr/>
          </p:nvSpPr>
          <p:spPr bwMode="auto">
            <a:xfrm>
              <a:off x="4827" y="2186"/>
              <a:ext cx="158" cy="66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17" y="9"/>
                </a:cxn>
                <a:cxn ang="0">
                  <a:pos x="20" y="22"/>
                </a:cxn>
                <a:cxn ang="0">
                  <a:pos x="23" y="34"/>
                </a:cxn>
                <a:cxn ang="0">
                  <a:pos x="18" y="27"/>
                </a:cxn>
                <a:cxn ang="0">
                  <a:pos x="14" y="10"/>
                </a:cxn>
                <a:cxn ang="0">
                  <a:pos x="12" y="13"/>
                </a:cxn>
                <a:cxn ang="0">
                  <a:pos x="15" y="30"/>
                </a:cxn>
                <a:cxn ang="0">
                  <a:pos x="11" y="25"/>
                </a:cxn>
                <a:cxn ang="0">
                  <a:pos x="9" y="13"/>
                </a:cxn>
                <a:cxn ang="0">
                  <a:pos x="8" y="3"/>
                </a:cxn>
                <a:cxn ang="0">
                  <a:pos x="5" y="4"/>
                </a:cxn>
                <a:cxn ang="0">
                  <a:pos x="5" y="15"/>
                </a:cxn>
                <a:cxn ang="0">
                  <a:pos x="6" y="24"/>
                </a:cxn>
                <a:cxn ang="0">
                  <a:pos x="5" y="25"/>
                </a:cxn>
                <a:cxn ang="0">
                  <a:pos x="3" y="31"/>
                </a:cxn>
                <a:cxn ang="0">
                  <a:pos x="12" y="45"/>
                </a:cxn>
                <a:cxn ang="0">
                  <a:pos x="21" y="52"/>
                </a:cxn>
                <a:cxn ang="0">
                  <a:pos x="26" y="57"/>
                </a:cxn>
                <a:cxn ang="0">
                  <a:pos x="8" y="43"/>
                </a:cxn>
                <a:cxn ang="0">
                  <a:pos x="2" y="42"/>
                </a:cxn>
                <a:cxn ang="0">
                  <a:pos x="14" y="51"/>
                </a:cxn>
                <a:cxn ang="0">
                  <a:pos x="26" y="57"/>
                </a:cxn>
                <a:cxn ang="0">
                  <a:pos x="38" y="63"/>
                </a:cxn>
                <a:cxn ang="0">
                  <a:pos x="50" y="64"/>
                </a:cxn>
                <a:cxn ang="0">
                  <a:pos x="63" y="66"/>
                </a:cxn>
                <a:cxn ang="0">
                  <a:pos x="78" y="64"/>
                </a:cxn>
                <a:cxn ang="0">
                  <a:pos x="93" y="63"/>
                </a:cxn>
                <a:cxn ang="0">
                  <a:pos x="108" y="61"/>
                </a:cxn>
                <a:cxn ang="0">
                  <a:pos x="123" y="58"/>
                </a:cxn>
                <a:cxn ang="0">
                  <a:pos x="125" y="60"/>
                </a:cxn>
                <a:cxn ang="0">
                  <a:pos x="132" y="57"/>
                </a:cxn>
                <a:cxn ang="0">
                  <a:pos x="146" y="46"/>
                </a:cxn>
                <a:cxn ang="0">
                  <a:pos x="156" y="34"/>
                </a:cxn>
                <a:cxn ang="0">
                  <a:pos x="158" y="21"/>
                </a:cxn>
                <a:cxn ang="0">
                  <a:pos x="156" y="9"/>
                </a:cxn>
                <a:cxn ang="0">
                  <a:pos x="155" y="12"/>
                </a:cxn>
                <a:cxn ang="0">
                  <a:pos x="155" y="22"/>
                </a:cxn>
                <a:cxn ang="0">
                  <a:pos x="153" y="25"/>
                </a:cxn>
                <a:cxn ang="0">
                  <a:pos x="153" y="24"/>
                </a:cxn>
                <a:cxn ang="0">
                  <a:pos x="150" y="37"/>
                </a:cxn>
                <a:cxn ang="0">
                  <a:pos x="152" y="25"/>
                </a:cxn>
                <a:cxn ang="0">
                  <a:pos x="150" y="13"/>
                </a:cxn>
                <a:cxn ang="0">
                  <a:pos x="149" y="3"/>
                </a:cxn>
                <a:cxn ang="0">
                  <a:pos x="146" y="7"/>
                </a:cxn>
                <a:cxn ang="0">
                  <a:pos x="146" y="27"/>
                </a:cxn>
                <a:cxn ang="0">
                  <a:pos x="140" y="36"/>
                </a:cxn>
                <a:cxn ang="0">
                  <a:pos x="144" y="22"/>
                </a:cxn>
                <a:cxn ang="0">
                  <a:pos x="143" y="9"/>
                </a:cxn>
                <a:cxn ang="0">
                  <a:pos x="141" y="13"/>
                </a:cxn>
                <a:cxn ang="0">
                  <a:pos x="138" y="24"/>
                </a:cxn>
                <a:cxn ang="0">
                  <a:pos x="131" y="37"/>
                </a:cxn>
                <a:cxn ang="0">
                  <a:pos x="117" y="46"/>
                </a:cxn>
                <a:cxn ang="0">
                  <a:pos x="99" y="49"/>
                </a:cxn>
                <a:cxn ang="0">
                  <a:pos x="83" y="49"/>
                </a:cxn>
                <a:cxn ang="0">
                  <a:pos x="65" y="48"/>
                </a:cxn>
                <a:cxn ang="0">
                  <a:pos x="50" y="45"/>
                </a:cxn>
                <a:cxn ang="0">
                  <a:pos x="39" y="42"/>
                </a:cxn>
                <a:cxn ang="0">
                  <a:pos x="29" y="37"/>
                </a:cxn>
              </a:cxnLst>
              <a:rect l="0" t="0" r="r" b="b"/>
              <a:pathLst>
                <a:path w="158" h="66">
                  <a:moveTo>
                    <a:pt x="29" y="37"/>
                  </a:moveTo>
                  <a:lnTo>
                    <a:pt x="26" y="33"/>
                  </a:lnTo>
                  <a:lnTo>
                    <a:pt x="23" y="30"/>
                  </a:lnTo>
                  <a:lnTo>
                    <a:pt x="21" y="27"/>
                  </a:lnTo>
                  <a:lnTo>
                    <a:pt x="21" y="22"/>
                  </a:lnTo>
                  <a:lnTo>
                    <a:pt x="21" y="18"/>
                  </a:lnTo>
                  <a:lnTo>
                    <a:pt x="20" y="15"/>
                  </a:lnTo>
                  <a:lnTo>
                    <a:pt x="20" y="10"/>
                  </a:lnTo>
                  <a:lnTo>
                    <a:pt x="18" y="9"/>
                  </a:lnTo>
                  <a:lnTo>
                    <a:pt x="17" y="9"/>
                  </a:lnTo>
                  <a:lnTo>
                    <a:pt x="17" y="10"/>
                  </a:lnTo>
                  <a:lnTo>
                    <a:pt x="18" y="13"/>
                  </a:lnTo>
                  <a:lnTo>
                    <a:pt x="18" y="16"/>
                  </a:lnTo>
                  <a:lnTo>
                    <a:pt x="18" y="19"/>
                  </a:lnTo>
                  <a:lnTo>
                    <a:pt x="20" y="22"/>
                  </a:lnTo>
                  <a:lnTo>
                    <a:pt x="20" y="25"/>
                  </a:lnTo>
                  <a:lnTo>
                    <a:pt x="20" y="28"/>
                  </a:lnTo>
                  <a:lnTo>
                    <a:pt x="21" y="28"/>
                  </a:lnTo>
                  <a:lnTo>
                    <a:pt x="24" y="33"/>
                  </a:lnTo>
                  <a:lnTo>
                    <a:pt x="23" y="34"/>
                  </a:lnTo>
                  <a:lnTo>
                    <a:pt x="23" y="33"/>
                  </a:lnTo>
                  <a:lnTo>
                    <a:pt x="21" y="31"/>
                  </a:lnTo>
                  <a:lnTo>
                    <a:pt x="20" y="31"/>
                  </a:lnTo>
                  <a:lnTo>
                    <a:pt x="20" y="28"/>
                  </a:lnTo>
                  <a:lnTo>
                    <a:pt x="18" y="27"/>
                  </a:lnTo>
                  <a:lnTo>
                    <a:pt x="18" y="22"/>
                  </a:lnTo>
                  <a:lnTo>
                    <a:pt x="17" y="19"/>
                  </a:lnTo>
                  <a:lnTo>
                    <a:pt x="17" y="15"/>
                  </a:lnTo>
                  <a:lnTo>
                    <a:pt x="15" y="13"/>
                  </a:lnTo>
                  <a:lnTo>
                    <a:pt x="14" y="10"/>
                  </a:lnTo>
                  <a:lnTo>
                    <a:pt x="14" y="9"/>
                  </a:lnTo>
                  <a:lnTo>
                    <a:pt x="14" y="4"/>
                  </a:lnTo>
                  <a:lnTo>
                    <a:pt x="12" y="7"/>
                  </a:lnTo>
                  <a:lnTo>
                    <a:pt x="12" y="9"/>
                  </a:lnTo>
                  <a:lnTo>
                    <a:pt x="12" y="13"/>
                  </a:lnTo>
                  <a:lnTo>
                    <a:pt x="12" y="16"/>
                  </a:lnTo>
                  <a:lnTo>
                    <a:pt x="14" y="19"/>
                  </a:lnTo>
                  <a:lnTo>
                    <a:pt x="14" y="22"/>
                  </a:lnTo>
                  <a:lnTo>
                    <a:pt x="14" y="27"/>
                  </a:lnTo>
                  <a:lnTo>
                    <a:pt x="15" y="30"/>
                  </a:lnTo>
                  <a:lnTo>
                    <a:pt x="15" y="33"/>
                  </a:lnTo>
                  <a:lnTo>
                    <a:pt x="14" y="31"/>
                  </a:lnTo>
                  <a:lnTo>
                    <a:pt x="12" y="28"/>
                  </a:lnTo>
                  <a:lnTo>
                    <a:pt x="12" y="27"/>
                  </a:lnTo>
                  <a:lnTo>
                    <a:pt x="11" y="25"/>
                  </a:lnTo>
                  <a:lnTo>
                    <a:pt x="11" y="22"/>
                  </a:lnTo>
                  <a:lnTo>
                    <a:pt x="11" y="21"/>
                  </a:lnTo>
                  <a:lnTo>
                    <a:pt x="9" y="18"/>
                  </a:lnTo>
                  <a:lnTo>
                    <a:pt x="9" y="16"/>
                  </a:lnTo>
                  <a:lnTo>
                    <a:pt x="9" y="13"/>
                  </a:lnTo>
                  <a:lnTo>
                    <a:pt x="8" y="12"/>
                  </a:lnTo>
                  <a:lnTo>
                    <a:pt x="8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3"/>
                  </a:lnTo>
                  <a:lnTo>
                    <a:pt x="5" y="4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10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5" y="19"/>
                  </a:lnTo>
                  <a:lnTo>
                    <a:pt x="5" y="22"/>
                  </a:lnTo>
                  <a:lnTo>
                    <a:pt x="5" y="24"/>
                  </a:lnTo>
                  <a:lnTo>
                    <a:pt x="6" y="24"/>
                  </a:lnTo>
                  <a:lnTo>
                    <a:pt x="6" y="25"/>
                  </a:lnTo>
                  <a:lnTo>
                    <a:pt x="6" y="27"/>
                  </a:lnTo>
                  <a:lnTo>
                    <a:pt x="6" y="28"/>
                  </a:lnTo>
                  <a:lnTo>
                    <a:pt x="5" y="27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3" y="22"/>
                  </a:lnTo>
                  <a:lnTo>
                    <a:pt x="2" y="25"/>
                  </a:lnTo>
                  <a:lnTo>
                    <a:pt x="3" y="28"/>
                  </a:lnTo>
                  <a:lnTo>
                    <a:pt x="3" y="31"/>
                  </a:lnTo>
                  <a:lnTo>
                    <a:pt x="5" y="34"/>
                  </a:lnTo>
                  <a:lnTo>
                    <a:pt x="6" y="37"/>
                  </a:lnTo>
                  <a:lnTo>
                    <a:pt x="8" y="40"/>
                  </a:lnTo>
                  <a:lnTo>
                    <a:pt x="9" y="43"/>
                  </a:lnTo>
                  <a:lnTo>
                    <a:pt x="12" y="45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7" y="49"/>
                  </a:lnTo>
                  <a:lnTo>
                    <a:pt x="18" y="51"/>
                  </a:lnTo>
                  <a:lnTo>
                    <a:pt x="21" y="52"/>
                  </a:lnTo>
                  <a:lnTo>
                    <a:pt x="24" y="54"/>
                  </a:lnTo>
                  <a:lnTo>
                    <a:pt x="26" y="55"/>
                  </a:lnTo>
                  <a:lnTo>
                    <a:pt x="27" y="57"/>
                  </a:lnTo>
                  <a:lnTo>
                    <a:pt x="30" y="58"/>
                  </a:lnTo>
                  <a:lnTo>
                    <a:pt x="26" y="57"/>
                  </a:lnTo>
                  <a:lnTo>
                    <a:pt x="21" y="55"/>
                  </a:lnTo>
                  <a:lnTo>
                    <a:pt x="17" y="52"/>
                  </a:lnTo>
                  <a:lnTo>
                    <a:pt x="14" y="49"/>
                  </a:lnTo>
                  <a:lnTo>
                    <a:pt x="11" y="46"/>
                  </a:lnTo>
                  <a:lnTo>
                    <a:pt x="8" y="43"/>
                  </a:lnTo>
                  <a:lnTo>
                    <a:pt x="3" y="40"/>
                  </a:lnTo>
                  <a:lnTo>
                    <a:pt x="2" y="36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2" y="42"/>
                  </a:lnTo>
                  <a:lnTo>
                    <a:pt x="5" y="43"/>
                  </a:lnTo>
                  <a:lnTo>
                    <a:pt x="6" y="45"/>
                  </a:lnTo>
                  <a:lnTo>
                    <a:pt x="9" y="48"/>
                  </a:lnTo>
                  <a:lnTo>
                    <a:pt x="11" y="49"/>
                  </a:lnTo>
                  <a:lnTo>
                    <a:pt x="14" y="51"/>
                  </a:lnTo>
                  <a:lnTo>
                    <a:pt x="17" y="52"/>
                  </a:lnTo>
                  <a:lnTo>
                    <a:pt x="18" y="54"/>
                  </a:lnTo>
                  <a:lnTo>
                    <a:pt x="20" y="55"/>
                  </a:lnTo>
                  <a:lnTo>
                    <a:pt x="23" y="57"/>
                  </a:lnTo>
                  <a:lnTo>
                    <a:pt x="26" y="57"/>
                  </a:lnTo>
                  <a:lnTo>
                    <a:pt x="27" y="58"/>
                  </a:lnTo>
                  <a:lnTo>
                    <a:pt x="30" y="60"/>
                  </a:lnTo>
                  <a:lnTo>
                    <a:pt x="33" y="60"/>
                  </a:lnTo>
                  <a:lnTo>
                    <a:pt x="35" y="61"/>
                  </a:lnTo>
                  <a:lnTo>
                    <a:pt x="38" y="63"/>
                  </a:lnTo>
                  <a:lnTo>
                    <a:pt x="39" y="63"/>
                  </a:lnTo>
                  <a:lnTo>
                    <a:pt x="42" y="63"/>
                  </a:lnTo>
                  <a:lnTo>
                    <a:pt x="45" y="63"/>
                  </a:lnTo>
                  <a:lnTo>
                    <a:pt x="47" y="64"/>
                  </a:lnTo>
                  <a:lnTo>
                    <a:pt x="50" y="64"/>
                  </a:lnTo>
                  <a:lnTo>
                    <a:pt x="53" y="64"/>
                  </a:lnTo>
                  <a:lnTo>
                    <a:pt x="56" y="64"/>
                  </a:lnTo>
                  <a:lnTo>
                    <a:pt x="59" y="66"/>
                  </a:lnTo>
                  <a:lnTo>
                    <a:pt x="60" y="66"/>
                  </a:lnTo>
                  <a:lnTo>
                    <a:pt x="63" y="66"/>
                  </a:lnTo>
                  <a:lnTo>
                    <a:pt x="66" y="66"/>
                  </a:lnTo>
                  <a:lnTo>
                    <a:pt x="69" y="66"/>
                  </a:lnTo>
                  <a:lnTo>
                    <a:pt x="72" y="64"/>
                  </a:lnTo>
                  <a:lnTo>
                    <a:pt x="75" y="64"/>
                  </a:lnTo>
                  <a:lnTo>
                    <a:pt x="78" y="64"/>
                  </a:lnTo>
                  <a:lnTo>
                    <a:pt x="81" y="64"/>
                  </a:lnTo>
                  <a:lnTo>
                    <a:pt x="84" y="64"/>
                  </a:lnTo>
                  <a:lnTo>
                    <a:pt x="87" y="64"/>
                  </a:lnTo>
                  <a:lnTo>
                    <a:pt x="90" y="63"/>
                  </a:lnTo>
                  <a:lnTo>
                    <a:pt x="93" y="63"/>
                  </a:lnTo>
                  <a:lnTo>
                    <a:pt x="96" y="63"/>
                  </a:lnTo>
                  <a:lnTo>
                    <a:pt x="99" y="63"/>
                  </a:lnTo>
                  <a:lnTo>
                    <a:pt x="102" y="63"/>
                  </a:lnTo>
                  <a:lnTo>
                    <a:pt x="107" y="63"/>
                  </a:lnTo>
                  <a:lnTo>
                    <a:pt x="108" y="61"/>
                  </a:lnTo>
                  <a:lnTo>
                    <a:pt x="111" y="61"/>
                  </a:lnTo>
                  <a:lnTo>
                    <a:pt x="114" y="60"/>
                  </a:lnTo>
                  <a:lnTo>
                    <a:pt x="117" y="60"/>
                  </a:lnTo>
                  <a:lnTo>
                    <a:pt x="120" y="60"/>
                  </a:lnTo>
                  <a:lnTo>
                    <a:pt x="123" y="58"/>
                  </a:lnTo>
                  <a:lnTo>
                    <a:pt x="126" y="58"/>
                  </a:lnTo>
                  <a:lnTo>
                    <a:pt x="129" y="57"/>
                  </a:lnTo>
                  <a:lnTo>
                    <a:pt x="129" y="58"/>
                  </a:lnTo>
                  <a:lnTo>
                    <a:pt x="128" y="58"/>
                  </a:lnTo>
                  <a:lnTo>
                    <a:pt x="125" y="60"/>
                  </a:lnTo>
                  <a:lnTo>
                    <a:pt x="123" y="61"/>
                  </a:lnTo>
                  <a:lnTo>
                    <a:pt x="126" y="60"/>
                  </a:lnTo>
                  <a:lnTo>
                    <a:pt x="128" y="58"/>
                  </a:lnTo>
                  <a:lnTo>
                    <a:pt x="129" y="58"/>
                  </a:lnTo>
                  <a:lnTo>
                    <a:pt x="132" y="57"/>
                  </a:lnTo>
                  <a:lnTo>
                    <a:pt x="135" y="55"/>
                  </a:lnTo>
                  <a:lnTo>
                    <a:pt x="137" y="54"/>
                  </a:lnTo>
                  <a:lnTo>
                    <a:pt x="140" y="52"/>
                  </a:lnTo>
                  <a:lnTo>
                    <a:pt x="143" y="51"/>
                  </a:lnTo>
                  <a:lnTo>
                    <a:pt x="146" y="46"/>
                  </a:lnTo>
                  <a:lnTo>
                    <a:pt x="150" y="43"/>
                  </a:lnTo>
                  <a:lnTo>
                    <a:pt x="152" y="40"/>
                  </a:lnTo>
                  <a:lnTo>
                    <a:pt x="153" y="39"/>
                  </a:lnTo>
                  <a:lnTo>
                    <a:pt x="155" y="36"/>
                  </a:lnTo>
                  <a:lnTo>
                    <a:pt x="156" y="34"/>
                  </a:lnTo>
                  <a:lnTo>
                    <a:pt x="156" y="31"/>
                  </a:lnTo>
                  <a:lnTo>
                    <a:pt x="156" y="28"/>
                  </a:lnTo>
                  <a:lnTo>
                    <a:pt x="158" y="27"/>
                  </a:lnTo>
                  <a:lnTo>
                    <a:pt x="158" y="24"/>
                  </a:lnTo>
                  <a:lnTo>
                    <a:pt x="158" y="21"/>
                  </a:lnTo>
                  <a:lnTo>
                    <a:pt x="158" y="18"/>
                  </a:lnTo>
                  <a:lnTo>
                    <a:pt x="158" y="15"/>
                  </a:lnTo>
                  <a:lnTo>
                    <a:pt x="158" y="12"/>
                  </a:lnTo>
                  <a:lnTo>
                    <a:pt x="158" y="10"/>
                  </a:lnTo>
                  <a:lnTo>
                    <a:pt x="156" y="9"/>
                  </a:lnTo>
                  <a:lnTo>
                    <a:pt x="156" y="7"/>
                  </a:lnTo>
                  <a:lnTo>
                    <a:pt x="156" y="6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2"/>
                  </a:lnTo>
                  <a:lnTo>
                    <a:pt x="155" y="13"/>
                  </a:lnTo>
                  <a:lnTo>
                    <a:pt x="155" y="15"/>
                  </a:lnTo>
                  <a:lnTo>
                    <a:pt x="155" y="16"/>
                  </a:lnTo>
                  <a:lnTo>
                    <a:pt x="155" y="19"/>
                  </a:lnTo>
                  <a:lnTo>
                    <a:pt x="155" y="22"/>
                  </a:lnTo>
                  <a:lnTo>
                    <a:pt x="155" y="24"/>
                  </a:lnTo>
                  <a:lnTo>
                    <a:pt x="155" y="27"/>
                  </a:lnTo>
                  <a:lnTo>
                    <a:pt x="155" y="27"/>
                  </a:lnTo>
                  <a:lnTo>
                    <a:pt x="153" y="28"/>
                  </a:lnTo>
                  <a:lnTo>
                    <a:pt x="153" y="25"/>
                  </a:lnTo>
                  <a:lnTo>
                    <a:pt x="155" y="22"/>
                  </a:lnTo>
                  <a:lnTo>
                    <a:pt x="155" y="19"/>
                  </a:lnTo>
                  <a:lnTo>
                    <a:pt x="153" y="19"/>
                  </a:lnTo>
                  <a:lnTo>
                    <a:pt x="153" y="21"/>
                  </a:lnTo>
                  <a:lnTo>
                    <a:pt x="153" y="24"/>
                  </a:lnTo>
                  <a:lnTo>
                    <a:pt x="153" y="28"/>
                  </a:lnTo>
                  <a:lnTo>
                    <a:pt x="153" y="31"/>
                  </a:lnTo>
                  <a:lnTo>
                    <a:pt x="152" y="31"/>
                  </a:lnTo>
                  <a:lnTo>
                    <a:pt x="152" y="34"/>
                  </a:lnTo>
                  <a:lnTo>
                    <a:pt x="150" y="37"/>
                  </a:lnTo>
                  <a:lnTo>
                    <a:pt x="150" y="37"/>
                  </a:lnTo>
                  <a:lnTo>
                    <a:pt x="150" y="34"/>
                  </a:lnTo>
                  <a:lnTo>
                    <a:pt x="150" y="30"/>
                  </a:lnTo>
                  <a:lnTo>
                    <a:pt x="152" y="27"/>
                  </a:lnTo>
                  <a:lnTo>
                    <a:pt x="152" y="25"/>
                  </a:lnTo>
                  <a:lnTo>
                    <a:pt x="150" y="22"/>
                  </a:lnTo>
                  <a:lnTo>
                    <a:pt x="150" y="19"/>
                  </a:lnTo>
                  <a:lnTo>
                    <a:pt x="150" y="18"/>
                  </a:lnTo>
                  <a:lnTo>
                    <a:pt x="150" y="15"/>
                  </a:lnTo>
                  <a:lnTo>
                    <a:pt x="150" y="13"/>
                  </a:lnTo>
                  <a:lnTo>
                    <a:pt x="150" y="12"/>
                  </a:lnTo>
                  <a:lnTo>
                    <a:pt x="150" y="9"/>
                  </a:lnTo>
                  <a:lnTo>
                    <a:pt x="149" y="7"/>
                  </a:lnTo>
                  <a:lnTo>
                    <a:pt x="149" y="4"/>
                  </a:lnTo>
                  <a:lnTo>
                    <a:pt x="149" y="3"/>
                  </a:lnTo>
                  <a:lnTo>
                    <a:pt x="147" y="1"/>
                  </a:lnTo>
                  <a:lnTo>
                    <a:pt x="147" y="0"/>
                  </a:lnTo>
                  <a:lnTo>
                    <a:pt x="146" y="1"/>
                  </a:lnTo>
                  <a:lnTo>
                    <a:pt x="146" y="4"/>
                  </a:lnTo>
                  <a:lnTo>
                    <a:pt x="146" y="7"/>
                  </a:lnTo>
                  <a:lnTo>
                    <a:pt x="146" y="12"/>
                  </a:lnTo>
                  <a:lnTo>
                    <a:pt x="146" y="16"/>
                  </a:lnTo>
                  <a:lnTo>
                    <a:pt x="146" y="19"/>
                  </a:lnTo>
                  <a:lnTo>
                    <a:pt x="146" y="24"/>
                  </a:lnTo>
                  <a:lnTo>
                    <a:pt x="146" y="27"/>
                  </a:lnTo>
                  <a:lnTo>
                    <a:pt x="146" y="31"/>
                  </a:lnTo>
                  <a:lnTo>
                    <a:pt x="144" y="33"/>
                  </a:lnTo>
                  <a:lnTo>
                    <a:pt x="143" y="34"/>
                  </a:lnTo>
                  <a:lnTo>
                    <a:pt x="141" y="36"/>
                  </a:lnTo>
                  <a:lnTo>
                    <a:pt x="140" y="36"/>
                  </a:lnTo>
                  <a:lnTo>
                    <a:pt x="141" y="34"/>
                  </a:lnTo>
                  <a:lnTo>
                    <a:pt x="141" y="31"/>
                  </a:lnTo>
                  <a:lnTo>
                    <a:pt x="143" y="30"/>
                  </a:lnTo>
                  <a:lnTo>
                    <a:pt x="143" y="27"/>
                  </a:lnTo>
                  <a:lnTo>
                    <a:pt x="144" y="22"/>
                  </a:lnTo>
                  <a:lnTo>
                    <a:pt x="144" y="19"/>
                  </a:lnTo>
                  <a:lnTo>
                    <a:pt x="144" y="16"/>
                  </a:lnTo>
                  <a:lnTo>
                    <a:pt x="144" y="13"/>
                  </a:lnTo>
                  <a:lnTo>
                    <a:pt x="144" y="10"/>
                  </a:lnTo>
                  <a:lnTo>
                    <a:pt x="143" y="9"/>
                  </a:lnTo>
                  <a:lnTo>
                    <a:pt x="141" y="6"/>
                  </a:lnTo>
                  <a:lnTo>
                    <a:pt x="141" y="7"/>
                  </a:lnTo>
                  <a:lnTo>
                    <a:pt x="140" y="9"/>
                  </a:lnTo>
                  <a:lnTo>
                    <a:pt x="141" y="12"/>
                  </a:lnTo>
                  <a:lnTo>
                    <a:pt x="141" y="13"/>
                  </a:lnTo>
                  <a:lnTo>
                    <a:pt x="141" y="15"/>
                  </a:lnTo>
                  <a:lnTo>
                    <a:pt x="141" y="16"/>
                  </a:lnTo>
                  <a:lnTo>
                    <a:pt x="143" y="19"/>
                  </a:lnTo>
                  <a:lnTo>
                    <a:pt x="140" y="21"/>
                  </a:lnTo>
                  <a:lnTo>
                    <a:pt x="138" y="24"/>
                  </a:lnTo>
                  <a:lnTo>
                    <a:pt x="138" y="27"/>
                  </a:lnTo>
                  <a:lnTo>
                    <a:pt x="140" y="30"/>
                  </a:lnTo>
                  <a:lnTo>
                    <a:pt x="137" y="33"/>
                  </a:lnTo>
                  <a:lnTo>
                    <a:pt x="134" y="36"/>
                  </a:lnTo>
                  <a:lnTo>
                    <a:pt x="131" y="37"/>
                  </a:lnTo>
                  <a:lnTo>
                    <a:pt x="129" y="40"/>
                  </a:lnTo>
                  <a:lnTo>
                    <a:pt x="126" y="42"/>
                  </a:lnTo>
                  <a:lnTo>
                    <a:pt x="123" y="43"/>
                  </a:lnTo>
                  <a:lnTo>
                    <a:pt x="120" y="45"/>
                  </a:lnTo>
                  <a:lnTo>
                    <a:pt x="117" y="46"/>
                  </a:lnTo>
                  <a:lnTo>
                    <a:pt x="114" y="48"/>
                  </a:lnTo>
                  <a:lnTo>
                    <a:pt x="110" y="48"/>
                  </a:lnTo>
                  <a:lnTo>
                    <a:pt x="107" y="49"/>
                  </a:lnTo>
                  <a:lnTo>
                    <a:pt x="104" y="49"/>
                  </a:lnTo>
                  <a:lnTo>
                    <a:pt x="99" y="49"/>
                  </a:lnTo>
                  <a:lnTo>
                    <a:pt x="96" y="49"/>
                  </a:lnTo>
                  <a:lnTo>
                    <a:pt x="93" y="49"/>
                  </a:lnTo>
                  <a:lnTo>
                    <a:pt x="90" y="51"/>
                  </a:lnTo>
                  <a:lnTo>
                    <a:pt x="86" y="49"/>
                  </a:lnTo>
                  <a:lnTo>
                    <a:pt x="83" y="49"/>
                  </a:lnTo>
                  <a:lnTo>
                    <a:pt x="80" y="49"/>
                  </a:lnTo>
                  <a:lnTo>
                    <a:pt x="75" y="49"/>
                  </a:lnTo>
                  <a:lnTo>
                    <a:pt x="72" y="48"/>
                  </a:lnTo>
                  <a:lnTo>
                    <a:pt x="69" y="48"/>
                  </a:lnTo>
                  <a:lnTo>
                    <a:pt x="65" y="48"/>
                  </a:lnTo>
                  <a:lnTo>
                    <a:pt x="62" y="46"/>
                  </a:lnTo>
                  <a:lnTo>
                    <a:pt x="59" y="46"/>
                  </a:lnTo>
                  <a:lnTo>
                    <a:pt x="56" y="45"/>
                  </a:lnTo>
                  <a:lnTo>
                    <a:pt x="53" y="45"/>
                  </a:lnTo>
                  <a:lnTo>
                    <a:pt x="50" y="45"/>
                  </a:lnTo>
                  <a:lnTo>
                    <a:pt x="48" y="43"/>
                  </a:lnTo>
                  <a:lnTo>
                    <a:pt x="45" y="43"/>
                  </a:lnTo>
                  <a:lnTo>
                    <a:pt x="44" y="42"/>
                  </a:lnTo>
                  <a:lnTo>
                    <a:pt x="41" y="42"/>
                  </a:lnTo>
                  <a:lnTo>
                    <a:pt x="39" y="42"/>
                  </a:lnTo>
                  <a:lnTo>
                    <a:pt x="36" y="42"/>
                  </a:lnTo>
                  <a:lnTo>
                    <a:pt x="33" y="42"/>
                  </a:lnTo>
                  <a:lnTo>
                    <a:pt x="32" y="42"/>
                  </a:lnTo>
                  <a:lnTo>
                    <a:pt x="29" y="37"/>
                  </a:lnTo>
                  <a:lnTo>
                    <a:pt x="29" y="37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48" name="Freeform 48"/>
            <p:cNvSpPr>
              <a:spLocks/>
            </p:cNvSpPr>
            <p:nvPr/>
          </p:nvSpPr>
          <p:spPr bwMode="auto">
            <a:xfrm>
              <a:off x="4868" y="2238"/>
              <a:ext cx="31" cy="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6" y="2"/>
                </a:cxn>
                <a:cxn ang="0">
                  <a:pos x="7" y="2"/>
                </a:cxn>
                <a:cxn ang="0">
                  <a:pos x="10" y="3"/>
                </a:cxn>
                <a:cxn ang="0">
                  <a:pos x="13" y="3"/>
                </a:cxn>
                <a:cxn ang="0">
                  <a:pos x="16" y="3"/>
                </a:cxn>
                <a:cxn ang="0">
                  <a:pos x="19" y="3"/>
                </a:cxn>
                <a:cxn ang="0">
                  <a:pos x="22" y="3"/>
                </a:cxn>
                <a:cxn ang="0">
                  <a:pos x="24" y="3"/>
                </a:cxn>
                <a:cxn ang="0">
                  <a:pos x="27" y="3"/>
                </a:cxn>
                <a:cxn ang="0">
                  <a:pos x="30" y="3"/>
                </a:cxn>
                <a:cxn ang="0">
                  <a:pos x="31" y="2"/>
                </a:cxn>
                <a:cxn ang="0">
                  <a:pos x="28" y="2"/>
                </a:cxn>
                <a:cxn ang="0">
                  <a:pos x="25" y="2"/>
                </a:cxn>
                <a:cxn ang="0">
                  <a:pos x="22" y="2"/>
                </a:cxn>
                <a:cxn ang="0">
                  <a:pos x="21" y="2"/>
                </a:cxn>
                <a:cxn ang="0">
                  <a:pos x="18" y="2"/>
                </a:cxn>
                <a:cxn ang="0">
                  <a:pos x="16" y="2"/>
                </a:cxn>
                <a:cxn ang="0">
                  <a:pos x="13" y="0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31" h="3">
                  <a:moveTo>
                    <a:pt x="1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6" y="2"/>
                  </a:lnTo>
                  <a:lnTo>
                    <a:pt x="7" y="2"/>
                  </a:lnTo>
                  <a:lnTo>
                    <a:pt x="10" y="3"/>
                  </a:lnTo>
                  <a:lnTo>
                    <a:pt x="13" y="3"/>
                  </a:lnTo>
                  <a:lnTo>
                    <a:pt x="16" y="3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4" y="3"/>
                  </a:lnTo>
                  <a:lnTo>
                    <a:pt x="27" y="3"/>
                  </a:lnTo>
                  <a:lnTo>
                    <a:pt x="30" y="3"/>
                  </a:lnTo>
                  <a:lnTo>
                    <a:pt x="31" y="2"/>
                  </a:lnTo>
                  <a:lnTo>
                    <a:pt x="28" y="2"/>
                  </a:lnTo>
                  <a:lnTo>
                    <a:pt x="25" y="2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49" name="Freeform 49"/>
            <p:cNvSpPr>
              <a:spLocks/>
            </p:cNvSpPr>
            <p:nvPr/>
          </p:nvSpPr>
          <p:spPr bwMode="auto">
            <a:xfrm>
              <a:off x="4874" y="2247"/>
              <a:ext cx="3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50" name="Freeform 50"/>
            <p:cNvSpPr>
              <a:spLocks/>
            </p:cNvSpPr>
            <p:nvPr/>
          </p:nvSpPr>
          <p:spPr bwMode="auto">
            <a:xfrm>
              <a:off x="4833" y="2214"/>
              <a:ext cx="6" cy="1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2" y="6"/>
                </a:cxn>
                <a:cxn ang="0">
                  <a:pos x="2" y="8"/>
                </a:cxn>
                <a:cxn ang="0">
                  <a:pos x="6" y="12"/>
                </a:cxn>
                <a:cxn ang="0">
                  <a:pos x="5" y="9"/>
                </a:cxn>
                <a:cxn ang="0">
                  <a:pos x="3" y="6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6" h="12">
                  <a:moveTo>
                    <a:pt x="2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2" y="6"/>
                  </a:lnTo>
                  <a:lnTo>
                    <a:pt x="2" y="8"/>
                  </a:lnTo>
                  <a:lnTo>
                    <a:pt x="6" y="12"/>
                  </a:lnTo>
                  <a:lnTo>
                    <a:pt x="5" y="9"/>
                  </a:lnTo>
                  <a:lnTo>
                    <a:pt x="3" y="6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51" name="Freeform 51"/>
            <p:cNvSpPr>
              <a:spLocks/>
            </p:cNvSpPr>
            <p:nvPr/>
          </p:nvSpPr>
          <p:spPr bwMode="auto">
            <a:xfrm>
              <a:off x="4863" y="2246"/>
              <a:ext cx="9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6" y="1"/>
                </a:cxn>
                <a:cxn ang="0">
                  <a:pos x="9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" h="3">
                  <a:moveTo>
                    <a:pt x="0" y="0"/>
                  </a:moveTo>
                  <a:lnTo>
                    <a:pt x="2" y="0"/>
                  </a:lnTo>
                  <a:lnTo>
                    <a:pt x="3" y="1"/>
                  </a:lnTo>
                  <a:lnTo>
                    <a:pt x="6" y="1"/>
                  </a:lnTo>
                  <a:lnTo>
                    <a:pt x="9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52" name="Freeform 52"/>
            <p:cNvSpPr>
              <a:spLocks/>
            </p:cNvSpPr>
            <p:nvPr/>
          </p:nvSpPr>
          <p:spPr bwMode="auto">
            <a:xfrm>
              <a:off x="4953" y="2210"/>
              <a:ext cx="9" cy="4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6" y="1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0" y="4"/>
                </a:cxn>
                <a:cxn ang="0">
                  <a:pos x="2" y="3"/>
                </a:cxn>
                <a:cxn ang="0">
                  <a:pos x="5" y="3"/>
                </a:cxn>
                <a:cxn ang="0">
                  <a:pos x="8" y="1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4">
                  <a:moveTo>
                    <a:pt x="9" y="0"/>
                  </a:moveTo>
                  <a:lnTo>
                    <a:pt x="6" y="1"/>
                  </a:lnTo>
                  <a:lnTo>
                    <a:pt x="5" y="3"/>
                  </a:lnTo>
                  <a:lnTo>
                    <a:pt x="2" y="3"/>
                  </a:lnTo>
                  <a:lnTo>
                    <a:pt x="0" y="4"/>
                  </a:lnTo>
                  <a:lnTo>
                    <a:pt x="2" y="3"/>
                  </a:lnTo>
                  <a:lnTo>
                    <a:pt x="5" y="3"/>
                  </a:lnTo>
                  <a:lnTo>
                    <a:pt x="8" y="1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53" name="Freeform 53"/>
            <p:cNvSpPr>
              <a:spLocks/>
            </p:cNvSpPr>
            <p:nvPr/>
          </p:nvSpPr>
          <p:spPr bwMode="auto">
            <a:xfrm>
              <a:off x="4835" y="2156"/>
              <a:ext cx="144" cy="61"/>
            </a:xfrm>
            <a:custGeom>
              <a:avLst/>
              <a:gdLst/>
              <a:ahLst/>
              <a:cxnLst>
                <a:cxn ang="0">
                  <a:pos x="37" y="19"/>
                </a:cxn>
                <a:cxn ang="0">
                  <a:pos x="49" y="12"/>
                </a:cxn>
                <a:cxn ang="0">
                  <a:pos x="36" y="16"/>
                </a:cxn>
                <a:cxn ang="0">
                  <a:pos x="21" y="22"/>
                </a:cxn>
                <a:cxn ang="0">
                  <a:pos x="25" y="18"/>
                </a:cxn>
                <a:cxn ang="0">
                  <a:pos x="42" y="10"/>
                </a:cxn>
                <a:cxn ang="0">
                  <a:pos x="52" y="7"/>
                </a:cxn>
                <a:cxn ang="0">
                  <a:pos x="48" y="6"/>
                </a:cxn>
                <a:cxn ang="0">
                  <a:pos x="30" y="10"/>
                </a:cxn>
                <a:cxn ang="0">
                  <a:pos x="22" y="9"/>
                </a:cxn>
                <a:cxn ang="0">
                  <a:pos x="9" y="21"/>
                </a:cxn>
                <a:cxn ang="0">
                  <a:pos x="4" y="36"/>
                </a:cxn>
                <a:cxn ang="0">
                  <a:pos x="15" y="46"/>
                </a:cxn>
                <a:cxn ang="0">
                  <a:pos x="12" y="46"/>
                </a:cxn>
                <a:cxn ang="0">
                  <a:pos x="3" y="33"/>
                </a:cxn>
                <a:cxn ang="0">
                  <a:pos x="4" y="18"/>
                </a:cxn>
                <a:cxn ang="0">
                  <a:pos x="4" y="16"/>
                </a:cxn>
                <a:cxn ang="0">
                  <a:pos x="0" y="33"/>
                </a:cxn>
                <a:cxn ang="0">
                  <a:pos x="4" y="43"/>
                </a:cxn>
                <a:cxn ang="0">
                  <a:pos x="16" y="52"/>
                </a:cxn>
                <a:cxn ang="0">
                  <a:pos x="33" y="58"/>
                </a:cxn>
                <a:cxn ang="0">
                  <a:pos x="51" y="61"/>
                </a:cxn>
                <a:cxn ang="0">
                  <a:pos x="69" y="61"/>
                </a:cxn>
                <a:cxn ang="0">
                  <a:pos x="85" y="60"/>
                </a:cxn>
                <a:cxn ang="0">
                  <a:pos x="99" y="58"/>
                </a:cxn>
                <a:cxn ang="0">
                  <a:pos x="117" y="55"/>
                </a:cxn>
                <a:cxn ang="0">
                  <a:pos x="135" y="46"/>
                </a:cxn>
                <a:cxn ang="0">
                  <a:pos x="132" y="52"/>
                </a:cxn>
                <a:cxn ang="0">
                  <a:pos x="144" y="37"/>
                </a:cxn>
                <a:cxn ang="0">
                  <a:pos x="139" y="22"/>
                </a:cxn>
                <a:cxn ang="0">
                  <a:pos x="124" y="9"/>
                </a:cxn>
                <a:cxn ang="0">
                  <a:pos x="105" y="1"/>
                </a:cxn>
                <a:cxn ang="0">
                  <a:pos x="88" y="0"/>
                </a:cxn>
                <a:cxn ang="0">
                  <a:pos x="93" y="3"/>
                </a:cxn>
                <a:cxn ang="0">
                  <a:pos x="106" y="6"/>
                </a:cxn>
                <a:cxn ang="0">
                  <a:pos x="100" y="6"/>
                </a:cxn>
                <a:cxn ang="0">
                  <a:pos x="111" y="7"/>
                </a:cxn>
                <a:cxn ang="0">
                  <a:pos x="111" y="9"/>
                </a:cxn>
                <a:cxn ang="0">
                  <a:pos x="91" y="7"/>
                </a:cxn>
                <a:cxn ang="0">
                  <a:pos x="76" y="9"/>
                </a:cxn>
                <a:cxn ang="0">
                  <a:pos x="87" y="10"/>
                </a:cxn>
                <a:cxn ang="0">
                  <a:pos x="105" y="13"/>
                </a:cxn>
                <a:cxn ang="0">
                  <a:pos x="123" y="19"/>
                </a:cxn>
                <a:cxn ang="0">
                  <a:pos x="111" y="16"/>
                </a:cxn>
                <a:cxn ang="0">
                  <a:pos x="91" y="13"/>
                </a:cxn>
                <a:cxn ang="0">
                  <a:pos x="85" y="16"/>
                </a:cxn>
                <a:cxn ang="0">
                  <a:pos x="102" y="18"/>
                </a:cxn>
                <a:cxn ang="0">
                  <a:pos x="118" y="22"/>
                </a:cxn>
                <a:cxn ang="0">
                  <a:pos x="123" y="36"/>
                </a:cxn>
                <a:cxn ang="0">
                  <a:pos x="108" y="43"/>
                </a:cxn>
                <a:cxn ang="0">
                  <a:pos x="88" y="45"/>
                </a:cxn>
                <a:cxn ang="0">
                  <a:pos x="73" y="46"/>
                </a:cxn>
                <a:cxn ang="0">
                  <a:pos x="57" y="45"/>
                </a:cxn>
                <a:cxn ang="0">
                  <a:pos x="42" y="43"/>
                </a:cxn>
                <a:cxn ang="0">
                  <a:pos x="25" y="37"/>
                </a:cxn>
                <a:cxn ang="0">
                  <a:pos x="25" y="28"/>
                </a:cxn>
                <a:cxn ang="0">
                  <a:pos x="45" y="19"/>
                </a:cxn>
                <a:cxn ang="0">
                  <a:pos x="31" y="22"/>
                </a:cxn>
              </a:cxnLst>
              <a:rect l="0" t="0" r="r" b="b"/>
              <a:pathLst>
                <a:path w="144" h="61">
                  <a:moveTo>
                    <a:pt x="25" y="27"/>
                  </a:moveTo>
                  <a:lnTo>
                    <a:pt x="25" y="25"/>
                  </a:lnTo>
                  <a:lnTo>
                    <a:pt x="28" y="24"/>
                  </a:lnTo>
                  <a:lnTo>
                    <a:pt x="31" y="22"/>
                  </a:lnTo>
                  <a:lnTo>
                    <a:pt x="34" y="21"/>
                  </a:lnTo>
                  <a:lnTo>
                    <a:pt x="37" y="19"/>
                  </a:lnTo>
                  <a:lnTo>
                    <a:pt x="40" y="18"/>
                  </a:lnTo>
                  <a:lnTo>
                    <a:pt x="43" y="16"/>
                  </a:lnTo>
                  <a:lnTo>
                    <a:pt x="45" y="16"/>
                  </a:lnTo>
                  <a:lnTo>
                    <a:pt x="52" y="13"/>
                  </a:lnTo>
                  <a:lnTo>
                    <a:pt x="51" y="12"/>
                  </a:lnTo>
                  <a:lnTo>
                    <a:pt x="49" y="12"/>
                  </a:lnTo>
                  <a:lnTo>
                    <a:pt x="48" y="12"/>
                  </a:lnTo>
                  <a:lnTo>
                    <a:pt x="45" y="13"/>
                  </a:lnTo>
                  <a:lnTo>
                    <a:pt x="42" y="13"/>
                  </a:lnTo>
                  <a:lnTo>
                    <a:pt x="40" y="13"/>
                  </a:lnTo>
                  <a:lnTo>
                    <a:pt x="37" y="15"/>
                  </a:lnTo>
                  <a:lnTo>
                    <a:pt x="36" y="16"/>
                  </a:lnTo>
                  <a:lnTo>
                    <a:pt x="33" y="18"/>
                  </a:lnTo>
                  <a:lnTo>
                    <a:pt x="30" y="18"/>
                  </a:lnTo>
                  <a:lnTo>
                    <a:pt x="27" y="19"/>
                  </a:lnTo>
                  <a:lnTo>
                    <a:pt x="25" y="21"/>
                  </a:lnTo>
                  <a:lnTo>
                    <a:pt x="22" y="22"/>
                  </a:lnTo>
                  <a:lnTo>
                    <a:pt x="21" y="22"/>
                  </a:lnTo>
                  <a:lnTo>
                    <a:pt x="19" y="24"/>
                  </a:lnTo>
                  <a:lnTo>
                    <a:pt x="18" y="24"/>
                  </a:lnTo>
                  <a:lnTo>
                    <a:pt x="19" y="22"/>
                  </a:lnTo>
                  <a:lnTo>
                    <a:pt x="21" y="22"/>
                  </a:lnTo>
                  <a:lnTo>
                    <a:pt x="22" y="19"/>
                  </a:lnTo>
                  <a:lnTo>
                    <a:pt x="25" y="18"/>
                  </a:lnTo>
                  <a:lnTo>
                    <a:pt x="27" y="16"/>
                  </a:lnTo>
                  <a:lnTo>
                    <a:pt x="30" y="15"/>
                  </a:lnTo>
                  <a:lnTo>
                    <a:pt x="33" y="13"/>
                  </a:lnTo>
                  <a:lnTo>
                    <a:pt x="37" y="12"/>
                  </a:lnTo>
                  <a:lnTo>
                    <a:pt x="39" y="10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3" y="9"/>
                  </a:lnTo>
                  <a:lnTo>
                    <a:pt x="46" y="9"/>
                  </a:lnTo>
                  <a:lnTo>
                    <a:pt x="49" y="9"/>
                  </a:lnTo>
                  <a:lnTo>
                    <a:pt x="51" y="7"/>
                  </a:lnTo>
                  <a:lnTo>
                    <a:pt x="52" y="7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1" y="4"/>
                  </a:lnTo>
                  <a:lnTo>
                    <a:pt x="49" y="4"/>
                  </a:lnTo>
                  <a:lnTo>
                    <a:pt x="48" y="6"/>
                  </a:lnTo>
                  <a:lnTo>
                    <a:pt x="43" y="6"/>
                  </a:lnTo>
                  <a:lnTo>
                    <a:pt x="40" y="7"/>
                  </a:lnTo>
                  <a:lnTo>
                    <a:pt x="37" y="7"/>
                  </a:lnTo>
                  <a:lnTo>
                    <a:pt x="36" y="9"/>
                  </a:lnTo>
                  <a:lnTo>
                    <a:pt x="31" y="9"/>
                  </a:lnTo>
                  <a:lnTo>
                    <a:pt x="30" y="10"/>
                  </a:lnTo>
                  <a:lnTo>
                    <a:pt x="27" y="10"/>
                  </a:lnTo>
                  <a:lnTo>
                    <a:pt x="25" y="12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7" y="9"/>
                  </a:lnTo>
                  <a:lnTo>
                    <a:pt x="22" y="9"/>
                  </a:lnTo>
                  <a:lnTo>
                    <a:pt x="18" y="10"/>
                  </a:lnTo>
                  <a:lnTo>
                    <a:pt x="16" y="12"/>
                  </a:lnTo>
                  <a:lnTo>
                    <a:pt x="13" y="13"/>
                  </a:lnTo>
                  <a:lnTo>
                    <a:pt x="12" y="15"/>
                  </a:lnTo>
                  <a:lnTo>
                    <a:pt x="10" y="18"/>
                  </a:lnTo>
                  <a:lnTo>
                    <a:pt x="9" y="21"/>
                  </a:lnTo>
                  <a:lnTo>
                    <a:pt x="7" y="22"/>
                  </a:lnTo>
                  <a:lnTo>
                    <a:pt x="6" y="25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4" y="33"/>
                  </a:lnTo>
                  <a:lnTo>
                    <a:pt x="4" y="36"/>
                  </a:lnTo>
                  <a:lnTo>
                    <a:pt x="6" y="39"/>
                  </a:lnTo>
                  <a:lnTo>
                    <a:pt x="9" y="40"/>
                  </a:lnTo>
                  <a:lnTo>
                    <a:pt x="10" y="42"/>
                  </a:lnTo>
                  <a:lnTo>
                    <a:pt x="12" y="45"/>
                  </a:lnTo>
                  <a:lnTo>
                    <a:pt x="13" y="45"/>
                  </a:lnTo>
                  <a:lnTo>
                    <a:pt x="15" y="46"/>
                  </a:lnTo>
                  <a:lnTo>
                    <a:pt x="16" y="48"/>
                  </a:lnTo>
                  <a:lnTo>
                    <a:pt x="19" y="51"/>
                  </a:lnTo>
                  <a:lnTo>
                    <a:pt x="16" y="49"/>
                  </a:lnTo>
                  <a:lnTo>
                    <a:pt x="15" y="48"/>
                  </a:lnTo>
                  <a:lnTo>
                    <a:pt x="13" y="48"/>
                  </a:lnTo>
                  <a:lnTo>
                    <a:pt x="12" y="46"/>
                  </a:lnTo>
                  <a:lnTo>
                    <a:pt x="9" y="45"/>
                  </a:lnTo>
                  <a:lnTo>
                    <a:pt x="6" y="42"/>
                  </a:lnTo>
                  <a:lnTo>
                    <a:pt x="4" y="40"/>
                  </a:lnTo>
                  <a:lnTo>
                    <a:pt x="3" y="37"/>
                  </a:lnTo>
                  <a:lnTo>
                    <a:pt x="3" y="36"/>
                  </a:lnTo>
                  <a:lnTo>
                    <a:pt x="3" y="33"/>
                  </a:lnTo>
                  <a:lnTo>
                    <a:pt x="1" y="30"/>
                  </a:lnTo>
                  <a:lnTo>
                    <a:pt x="3" y="28"/>
                  </a:lnTo>
                  <a:lnTo>
                    <a:pt x="3" y="25"/>
                  </a:lnTo>
                  <a:lnTo>
                    <a:pt x="3" y="24"/>
                  </a:lnTo>
                  <a:lnTo>
                    <a:pt x="4" y="21"/>
                  </a:lnTo>
                  <a:lnTo>
                    <a:pt x="4" y="18"/>
                  </a:lnTo>
                  <a:lnTo>
                    <a:pt x="6" y="16"/>
                  </a:lnTo>
                  <a:lnTo>
                    <a:pt x="9" y="13"/>
                  </a:lnTo>
                  <a:lnTo>
                    <a:pt x="7" y="13"/>
                  </a:lnTo>
                  <a:lnTo>
                    <a:pt x="6" y="15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1" y="18"/>
                  </a:lnTo>
                  <a:lnTo>
                    <a:pt x="1" y="22"/>
                  </a:lnTo>
                  <a:lnTo>
                    <a:pt x="0" y="25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1" y="39"/>
                  </a:lnTo>
                  <a:lnTo>
                    <a:pt x="3" y="40"/>
                  </a:lnTo>
                  <a:lnTo>
                    <a:pt x="4" y="43"/>
                  </a:lnTo>
                  <a:lnTo>
                    <a:pt x="6" y="45"/>
                  </a:lnTo>
                  <a:lnTo>
                    <a:pt x="7" y="46"/>
                  </a:lnTo>
                  <a:lnTo>
                    <a:pt x="10" y="48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6" y="52"/>
                  </a:lnTo>
                  <a:lnTo>
                    <a:pt x="19" y="54"/>
                  </a:lnTo>
                  <a:lnTo>
                    <a:pt x="22" y="55"/>
                  </a:lnTo>
                  <a:lnTo>
                    <a:pt x="24" y="55"/>
                  </a:lnTo>
                  <a:lnTo>
                    <a:pt x="27" y="57"/>
                  </a:lnTo>
                  <a:lnTo>
                    <a:pt x="30" y="58"/>
                  </a:lnTo>
                  <a:lnTo>
                    <a:pt x="33" y="58"/>
                  </a:lnTo>
                  <a:lnTo>
                    <a:pt x="36" y="60"/>
                  </a:lnTo>
                  <a:lnTo>
                    <a:pt x="39" y="60"/>
                  </a:lnTo>
                  <a:lnTo>
                    <a:pt x="42" y="60"/>
                  </a:lnTo>
                  <a:lnTo>
                    <a:pt x="45" y="60"/>
                  </a:lnTo>
                  <a:lnTo>
                    <a:pt x="48" y="60"/>
                  </a:lnTo>
                  <a:lnTo>
                    <a:pt x="51" y="61"/>
                  </a:lnTo>
                  <a:lnTo>
                    <a:pt x="54" y="61"/>
                  </a:lnTo>
                  <a:lnTo>
                    <a:pt x="57" y="61"/>
                  </a:lnTo>
                  <a:lnTo>
                    <a:pt x="60" y="61"/>
                  </a:lnTo>
                  <a:lnTo>
                    <a:pt x="63" y="61"/>
                  </a:lnTo>
                  <a:lnTo>
                    <a:pt x="66" y="61"/>
                  </a:lnTo>
                  <a:lnTo>
                    <a:pt x="69" y="61"/>
                  </a:lnTo>
                  <a:lnTo>
                    <a:pt x="72" y="61"/>
                  </a:lnTo>
                  <a:lnTo>
                    <a:pt x="75" y="61"/>
                  </a:lnTo>
                  <a:lnTo>
                    <a:pt x="78" y="61"/>
                  </a:lnTo>
                  <a:lnTo>
                    <a:pt x="81" y="61"/>
                  </a:lnTo>
                  <a:lnTo>
                    <a:pt x="84" y="60"/>
                  </a:lnTo>
                  <a:lnTo>
                    <a:pt x="85" y="60"/>
                  </a:lnTo>
                  <a:lnTo>
                    <a:pt x="88" y="60"/>
                  </a:lnTo>
                  <a:lnTo>
                    <a:pt x="90" y="60"/>
                  </a:lnTo>
                  <a:lnTo>
                    <a:pt x="93" y="58"/>
                  </a:lnTo>
                  <a:lnTo>
                    <a:pt x="94" y="58"/>
                  </a:lnTo>
                  <a:lnTo>
                    <a:pt x="97" y="58"/>
                  </a:lnTo>
                  <a:lnTo>
                    <a:pt x="99" y="58"/>
                  </a:lnTo>
                  <a:lnTo>
                    <a:pt x="102" y="58"/>
                  </a:lnTo>
                  <a:lnTo>
                    <a:pt x="106" y="58"/>
                  </a:lnTo>
                  <a:lnTo>
                    <a:pt x="109" y="57"/>
                  </a:lnTo>
                  <a:lnTo>
                    <a:pt x="112" y="57"/>
                  </a:lnTo>
                  <a:lnTo>
                    <a:pt x="114" y="57"/>
                  </a:lnTo>
                  <a:lnTo>
                    <a:pt x="117" y="55"/>
                  </a:lnTo>
                  <a:lnTo>
                    <a:pt x="120" y="54"/>
                  </a:lnTo>
                  <a:lnTo>
                    <a:pt x="124" y="52"/>
                  </a:lnTo>
                  <a:lnTo>
                    <a:pt x="127" y="51"/>
                  </a:lnTo>
                  <a:lnTo>
                    <a:pt x="130" y="49"/>
                  </a:lnTo>
                  <a:lnTo>
                    <a:pt x="132" y="48"/>
                  </a:lnTo>
                  <a:lnTo>
                    <a:pt x="135" y="46"/>
                  </a:lnTo>
                  <a:lnTo>
                    <a:pt x="138" y="45"/>
                  </a:lnTo>
                  <a:lnTo>
                    <a:pt x="139" y="45"/>
                  </a:lnTo>
                  <a:lnTo>
                    <a:pt x="138" y="46"/>
                  </a:lnTo>
                  <a:lnTo>
                    <a:pt x="136" y="48"/>
                  </a:lnTo>
                  <a:lnTo>
                    <a:pt x="133" y="51"/>
                  </a:lnTo>
                  <a:lnTo>
                    <a:pt x="132" y="52"/>
                  </a:lnTo>
                  <a:lnTo>
                    <a:pt x="135" y="49"/>
                  </a:lnTo>
                  <a:lnTo>
                    <a:pt x="138" y="48"/>
                  </a:lnTo>
                  <a:lnTo>
                    <a:pt x="139" y="45"/>
                  </a:lnTo>
                  <a:lnTo>
                    <a:pt x="142" y="43"/>
                  </a:lnTo>
                  <a:lnTo>
                    <a:pt x="142" y="40"/>
                  </a:lnTo>
                  <a:lnTo>
                    <a:pt x="144" y="37"/>
                  </a:lnTo>
                  <a:lnTo>
                    <a:pt x="144" y="34"/>
                  </a:lnTo>
                  <a:lnTo>
                    <a:pt x="144" y="33"/>
                  </a:lnTo>
                  <a:lnTo>
                    <a:pt x="144" y="30"/>
                  </a:lnTo>
                  <a:lnTo>
                    <a:pt x="142" y="27"/>
                  </a:lnTo>
                  <a:lnTo>
                    <a:pt x="141" y="25"/>
                  </a:lnTo>
                  <a:lnTo>
                    <a:pt x="139" y="22"/>
                  </a:lnTo>
                  <a:lnTo>
                    <a:pt x="138" y="19"/>
                  </a:lnTo>
                  <a:lnTo>
                    <a:pt x="135" y="18"/>
                  </a:lnTo>
                  <a:lnTo>
                    <a:pt x="132" y="15"/>
                  </a:lnTo>
                  <a:lnTo>
                    <a:pt x="130" y="13"/>
                  </a:lnTo>
                  <a:lnTo>
                    <a:pt x="127" y="10"/>
                  </a:lnTo>
                  <a:lnTo>
                    <a:pt x="124" y="9"/>
                  </a:lnTo>
                  <a:lnTo>
                    <a:pt x="121" y="7"/>
                  </a:lnTo>
                  <a:lnTo>
                    <a:pt x="118" y="6"/>
                  </a:lnTo>
                  <a:lnTo>
                    <a:pt x="114" y="4"/>
                  </a:lnTo>
                  <a:lnTo>
                    <a:pt x="111" y="3"/>
                  </a:lnTo>
                  <a:lnTo>
                    <a:pt x="108" y="1"/>
                  </a:lnTo>
                  <a:lnTo>
                    <a:pt x="105" y="1"/>
                  </a:lnTo>
                  <a:lnTo>
                    <a:pt x="102" y="0"/>
                  </a:lnTo>
                  <a:lnTo>
                    <a:pt x="99" y="0"/>
                  </a:lnTo>
                  <a:lnTo>
                    <a:pt x="94" y="0"/>
                  </a:lnTo>
                  <a:lnTo>
                    <a:pt x="93" y="0"/>
                  </a:lnTo>
                  <a:lnTo>
                    <a:pt x="90" y="0"/>
                  </a:lnTo>
                  <a:lnTo>
                    <a:pt x="88" y="0"/>
                  </a:lnTo>
                  <a:lnTo>
                    <a:pt x="85" y="1"/>
                  </a:lnTo>
                  <a:lnTo>
                    <a:pt x="84" y="3"/>
                  </a:lnTo>
                  <a:lnTo>
                    <a:pt x="85" y="1"/>
                  </a:lnTo>
                  <a:lnTo>
                    <a:pt x="88" y="1"/>
                  </a:lnTo>
                  <a:lnTo>
                    <a:pt x="90" y="1"/>
                  </a:lnTo>
                  <a:lnTo>
                    <a:pt x="93" y="3"/>
                  </a:lnTo>
                  <a:lnTo>
                    <a:pt x="94" y="3"/>
                  </a:lnTo>
                  <a:lnTo>
                    <a:pt x="97" y="3"/>
                  </a:lnTo>
                  <a:lnTo>
                    <a:pt x="100" y="3"/>
                  </a:lnTo>
                  <a:lnTo>
                    <a:pt x="10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9" y="6"/>
                  </a:lnTo>
                  <a:lnTo>
                    <a:pt x="111" y="7"/>
                  </a:lnTo>
                  <a:lnTo>
                    <a:pt x="109" y="7"/>
                  </a:lnTo>
                  <a:lnTo>
                    <a:pt x="106" y="7"/>
                  </a:lnTo>
                  <a:lnTo>
                    <a:pt x="103" y="6"/>
                  </a:lnTo>
                  <a:lnTo>
                    <a:pt x="100" y="6"/>
                  </a:lnTo>
                  <a:lnTo>
                    <a:pt x="102" y="6"/>
                  </a:lnTo>
                  <a:lnTo>
                    <a:pt x="103" y="7"/>
                  </a:lnTo>
                  <a:lnTo>
                    <a:pt x="105" y="7"/>
                  </a:lnTo>
                  <a:lnTo>
                    <a:pt x="108" y="7"/>
                  </a:lnTo>
                  <a:lnTo>
                    <a:pt x="109" y="7"/>
                  </a:lnTo>
                  <a:lnTo>
                    <a:pt x="111" y="7"/>
                  </a:lnTo>
                  <a:lnTo>
                    <a:pt x="112" y="7"/>
                  </a:lnTo>
                  <a:lnTo>
                    <a:pt x="114" y="9"/>
                  </a:lnTo>
                  <a:lnTo>
                    <a:pt x="118" y="10"/>
                  </a:lnTo>
                  <a:lnTo>
                    <a:pt x="121" y="10"/>
                  </a:lnTo>
                  <a:lnTo>
                    <a:pt x="114" y="10"/>
                  </a:lnTo>
                  <a:lnTo>
                    <a:pt x="111" y="9"/>
                  </a:lnTo>
                  <a:lnTo>
                    <a:pt x="106" y="9"/>
                  </a:lnTo>
                  <a:lnTo>
                    <a:pt x="102" y="9"/>
                  </a:lnTo>
                  <a:lnTo>
                    <a:pt x="99" y="9"/>
                  </a:lnTo>
                  <a:lnTo>
                    <a:pt x="96" y="9"/>
                  </a:lnTo>
                  <a:lnTo>
                    <a:pt x="94" y="9"/>
                  </a:lnTo>
                  <a:lnTo>
                    <a:pt x="91" y="7"/>
                  </a:lnTo>
                  <a:lnTo>
                    <a:pt x="90" y="7"/>
                  </a:lnTo>
                  <a:lnTo>
                    <a:pt x="85" y="7"/>
                  </a:lnTo>
                  <a:lnTo>
                    <a:pt x="82" y="7"/>
                  </a:lnTo>
                  <a:lnTo>
                    <a:pt x="79" y="7"/>
                  </a:lnTo>
                  <a:lnTo>
                    <a:pt x="78" y="9"/>
                  </a:lnTo>
                  <a:lnTo>
                    <a:pt x="76" y="9"/>
                  </a:lnTo>
                  <a:lnTo>
                    <a:pt x="75" y="10"/>
                  </a:lnTo>
                  <a:lnTo>
                    <a:pt x="76" y="10"/>
                  </a:lnTo>
                  <a:lnTo>
                    <a:pt x="78" y="10"/>
                  </a:lnTo>
                  <a:lnTo>
                    <a:pt x="81" y="10"/>
                  </a:lnTo>
                  <a:lnTo>
                    <a:pt x="84" y="10"/>
                  </a:lnTo>
                  <a:lnTo>
                    <a:pt x="87" y="10"/>
                  </a:lnTo>
                  <a:lnTo>
                    <a:pt x="91" y="12"/>
                  </a:lnTo>
                  <a:lnTo>
                    <a:pt x="94" y="12"/>
                  </a:lnTo>
                  <a:lnTo>
                    <a:pt x="96" y="12"/>
                  </a:lnTo>
                  <a:lnTo>
                    <a:pt x="99" y="12"/>
                  </a:lnTo>
                  <a:lnTo>
                    <a:pt x="100" y="12"/>
                  </a:lnTo>
                  <a:lnTo>
                    <a:pt x="105" y="13"/>
                  </a:lnTo>
                  <a:lnTo>
                    <a:pt x="109" y="13"/>
                  </a:lnTo>
                  <a:lnTo>
                    <a:pt x="112" y="15"/>
                  </a:lnTo>
                  <a:lnTo>
                    <a:pt x="117" y="16"/>
                  </a:lnTo>
                  <a:lnTo>
                    <a:pt x="118" y="16"/>
                  </a:lnTo>
                  <a:lnTo>
                    <a:pt x="121" y="18"/>
                  </a:lnTo>
                  <a:lnTo>
                    <a:pt x="123" y="19"/>
                  </a:lnTo>
                  <a:lnTo>
                    <a:pt x="123" y="21"/>
                  </a:lnTo>
                  <a:lnTo>
                    <a:pt x="121" y="19"/>
                  </a:lnTo>
                  <a:lnTo>
                    <a:pt x="120" y="19"/>
                  </a:lnTo>
                  <a:lnTo>
                    <a:pt x="117" y="18"/>
                  </a:lnTo>
                  <a:lnTo>
                    <a:pt x="114" y="18"/>
                  </a:lnTo>
                  <a:lnTo>
                    <a:pt x="111" y="16"/>
                  </a:lnTo>
                  <a:lnTo>
                    <a:pt x="108" y="16"/>
                  </a:lnTo>
                  <a:lnTo>
                    <a:pt x="105" y="15"/>
                  </a:lnTo>
                  <a:lnTo>
                    <a:pt x="102" y="15"/>
                  </a:lnTo>
                  <a:lnTo>
                    <a:pt x="99" y="13"/>
                  </a:lnTo>
                  <a:lnTo>
                    <a:pt x="94" y="13"/>
                  </a:lnTo>
                  <a:lnTo>
                    <a:pt x="91" y="13"/>
                  </a:lnTo>
                  <a:lnTo>
                    <a:pt x="90" y="13"/>
                  </a:lnTo>
                  <a:lnTo>
                    <a:pt x="87" y="13"/>
                  </a:lnTo>
                  <a:lnTo>
                    <a:pt x="85" y="13"/>
                  </a:lnTo>
                  <a:lnTo>
                    <a:pt x="84" y="13"/>
                  </a:lnTo>
                  <a:lnTo>
                    <a:pt x="82" y="16"/>
                  </a:lnTo>
                  <a:lnTo>
                    <a:pt x="85" y="16"/>
                  </a:lnTo>
                  <a:lnTo>
                    <a:pt x="87" y="16"/>
                  </a:lnTo>
                  <a:lnTo>
                    <a:pt x="90" y="16"/>
                  </a:lnTo>
                  <a:lnTo>
                    <a:pt x="93" y="18"/>
                  </a:lnTo>
                  <a:lnTo>
                    <a:pt x="96" y="18"/>
                  </a:lnTo>
                  <a:lnTo>
                    <a:pt x="99" y="18"/>
                  </a:lnTo>
                  <a:lnTo>
                    <a:pt x="102" y="18"/>
                  </a:lnTo>
                  <a:lnTo>
                    <a:pt x="105" y="19"/>
                  </a:lnTo>
                  <a:lnTo>
                    <a:pt x="108" y="19"/>
                  </a:lnTo>
                  <a:lnTo>
                    <a:pt x="109" y="19"/>
                  </a:lnTo>
                  <a:lnTo>
                    <a:pt x="112" y="21"/>
                  </a:lnTo>
                  <a:lnTo>
                    <a:pt x="115" y="22"/>
                  </a:lnTo>
                  <a:lnTo>
                    <a:pt x="118" y="22"/>
                  </a:lnTo>
                  <a:lnTo>
                    <a:pt x="120" y="24"/>
                  </a:lnTo>
                  <a:lnTo>
                    <a:pt x="123" y="27"/>
                  </a:lnTo>
                  <a:lnTo>
                    <a:pt x="124" y="28"/>
                  </a:lnTo>
                  <a:lnTo>
                    <a:pt x="124" y="31"/>
                  </a:lnTo>
                  <a:lnTo>
                    <a:pt x="124" y="34"/>
                  </a:lnTo>
                  <a:lnTo>
                    <a:pt x="123" y="36"/>
                  </a:lnTo>
                  <a:lnTo>
                    <a:pt x="121" y="39"/>
                  </a:lnTo>
                  <a:lnTo>
                    <a:pt x="120" y="39"/>
                  </a:lnTo>
                  <a:lnTo>
                    <a:pt x="117" y="40"/>
                  </a:lnTo>
                  <a:lnTo>
                    <a:pt x="114" y="42"/>
                  </a:lnTo>
                  <a:lnTo>
                    <a:pt x="111" y="43"/>
                  </a:lnTo>
                  <a:lnTo>
                    <a:pt x="108" y="43"/>
                  </a:lnTo>
                  <a:lnTo>
                    <a:pt x="105" y="45"/>
                  </a:lnTo>
                  <a:lnTo>
                    <a:pt x="100" y="45"/>
                  </a:lnTo>
                  <a:lnTo>
                    <a:pt x="97" y="45"/>
                  </a:lnTo>
                  <a:lnTo>
                    <a:pt x="94" y="45"/>
                  </a:lnTo>
                  <a:lnTo>
                    <a:pt x="91" y="45"/>
                  </a:lnTo>
                  <a:lnTo>
                    <a:pt x="88" y="45"/>
                  </a:lnTo>
                  <a:lnTo>
                    <a:pt x="87" y="46"/>
                  </a:lnTo>
                  <a:lnTo>
                    <a:pt x="84" y="46"/>
                  </a:lnTo>
                  <a:lnTo>
                    <a:pt x="81" y="46"/>
                  </a:lnTo>
                  <a:lnTo>
                    <a:pt x="78" y="46"/>
                  </a:lnTo>
                  <a:lnTo>
                    <a:pt x="76" y="46"/>
                  </a:lnTo>
                  <a:lnTo>
                    <a:pt x="73" y="46"/>
                  </a:lnTo>
                  <a:lnTo>
                    <a:pt x="72" y="46"/>
                  </a:lnTo>
                  <a:lnTo>
                    <a:pt x="69" y="46"/>
                  </a:lnTo>
                  <a:lnTo>
                    <a:pt x="66" y="46"/>
                  </a:lnTo>
                  <a:lnTo>
                    <a:pt x="63" y="46"/>
                  </a:lnTo>
                  <a:lnTo>
                    <a:pt x="60" y="46"/>
                  </a:lnTo>
                  <a:lnTo>
                    <a:pt x="57" y="45"/>
                  </a:lnTo>
                  <a:lnTo>
                    <a:pt x="55" y="45"/>
                  </a:lnTo>
                  <a:lnTo>
                    <a:pt x="52" y="45"/>
                  </a:lnTo>
                  <a:lnTo>
                    <a:pt x="49" y="45"/>
                  </a:lnTo>
                  <a:lnTo>
                    <a:pt x="48" y="43"/>
                  </a:lnTo>
                  <a:lnTo>
                    <a:pt x="45" y="43"/>
                  </a:lnTo>
                  <a:lnTo>
                    <a:pt x="42" y="43"/>
                  </a:lnTo>
                  <a:lnTo>
                    <a:pt x="40" y="42"/>
                  </a:lnTo>
                  <a:lnTo>
                    <a:pt x="37" y="42"/>
                  </a:lnTo>
                  <a:lnTo>
                    <a:pt x="36" y="40"/>
                  </a:lnTo>
                  <a:lnTo>
                    <a:pt x="31" y="40"/>
                  </a:lnTo>
                  <a:lnTo>
                    <a:pt x="28" y="39"/>
                  </a:lnTo>
                  <a:lnTo>
                    <a:pt x="25" y="37"/>
                  </a:lnTo>
                  <a:lnTo>
                    <a:pt x="22" y="36"/>
                  </a:lnTo>
                  <a:lnTo>
                    <a:pt x="21" y="34"/>
                  </a:lnTo>
                  <a:lnTo>
                    <a:pt x="21" y="33"/>
                  </a:lnTo>
                  <a:lnTo>
                    <a:pt x="21" y="31"/>
                  </a:lnTo>
                  <a:lnTo>
                    <a:pt x="24" y="30"/>
                  </a:lnTo>
                  <a:lnTo>
                    <a:pt x="25" y="28"/>
                  </a:lnTo>
                  <a:lnTo>
                    <a:pt x="28" y="27"/>
                  </a:lnTo>
                  <a:lnTo>
                    <a:pt x="31" y="25"/>
                  </a:lnTo>
                  <a:lnTo>
                    <a:pt x="36" y="24"/>
                  </a:lnTo>
                  <a:lnTo>
                    <a:pt x="39" y="22"/>
                  </a:lnTo>
                  <a:lnTo>
                    <a:pt x="42" y="22"/>
                  </a:lnTo>
                  <a:lnTo>
                    <a:pt x="45" y="19"/>
                  </a:lnTo>
                  <a:lnTo>
                    <a:pt x="46" y="18"/>
                  </a:lnTo>
                  <a:lnTo>
                    <a:pt x="43" y="18"/>
                  </a:lnTo>
                  <a:lnTo>
                    <a:pt x="40" y="19"/>
                  </a:lnTo>
                  <a:lnTo>
                    <a:pt x="37" y="21"/>
                  </a:lnTo>
                  <a:lnTo>
                    <a:pt x="36" y="22"/>
                  </a:lnTo>
                  <a:lnTo>
                    <a:pt x="31" y="22"/>
                  </a:lnTo>
                  <a:lnTo>
                    <a:pt x="30" y="24"/>
                  </a:lnTo>
                  <a:lnTo>
                    <a:pt x="27" y="25"/>
                  </a:lnTo>
                  <a:lnTo>
                    <a:pt x="25" y="27"/>
                  </a:lnTo>
                  <a:lnTo>
                    <a:pt x="25" y="27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54" name="Freeform 54"/>
            <p:cNvSpPr>
              <a:spLocks/>
            </p:cNvSpPr>
            <p:nvPr/>
          </p:nvSpPr>
          <p:spPr bwMode="auto">
            <a:xfrm>
              <a:off x="4910" y="2219"/>
              <a:ext cx="15" cy="1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15" y="0"/>
                  </a:moveTo>
                  <a:lnTo>
                    <a:pt x="10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55" name="Freeform 55"/>
            <p:cNvSpPr>
              <a:spLocks/>
            </p:cNvSpPr>
            <p:nvPr/>
          </p:nvSpPr>
          <p:spPr bwMode="auto">
            <a:xfrm>
              <a:off x="4868" y="2201"/>
              <a:ext cx="37" cy="7"/>
            </a:xfrm>
            <a:custGeom>
              <a:avLst/>
              <a:gdLst/>
              <a:ahLst/>
              <a:cxnLst>
                <a:cxn ang="0">
                  <a:pos x="13" y="3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3" y="3"/>
                </a:cxn>
                <a:cxn ang="0">
                  <a:pos x="6" y="3"/>
                </a:cxn>
                <a:cxn ang="0">
                  <a:pos x="9" y="4"/>
                </a:cxn>
                <a:cxn ang="0">
                  <a:pos x="12" y="4"/>
                </a:cxn>
                <a:cxn ang="0">
                  <a:pos x="15" y="6"/>
                </a:cxn>
                <a:cxn ang="0">
                  <a:pos x="18" y="6"/>
                </a:cxn>
                <a:cxn ang="0">
                  <a:pos x="22" y="7"/>
                </a:cxn>
                <a:cxn ang="0">
                  <a:pos x="25" y="7"/>
                </a:cxn>
                <a:cxn ang="0">
                  <a:pos x="28" y="7"/>
                </a:cxn>
                <a:cxn ang="0">
                  <a:pos x="31" y="7"/>
                </a:cxn>
                <a:cxn ang="0">
                  <a:pos x="33" y="7"/>
                </a:cxn>
                <a:cxn ang="0">
                  <a:pos x="34" y="6"/>
                </a:cxn>
                <a:cxn ang="0">
                  <a:pos x="36" y="6"/>
                </a:cxn>
                <a:cxn ang="0">
                  <a:pos x="37" y="4"/>
                </a:cxn>
                <a:cxn ang="0">
                  <a:pos x="33" y="4"/>
                </a:cxn>
                <a:cxn ang="0">
                  <a:pos x="30" y="4"/>
                </a:cxn>
                <a:cxn ang="0">
                  <a:pos x="27" y="4"/>
                </a:cxn>
                <a:cxn ang="0">
                  <a:pos x="24" y="4"/>
                </a:cxn>
                <a:cxn ang="0">
                  <a:pos x="21" y="4"/>
                </a:cxn>
                <a:cxn ang="0">
                  <a:pos x="18" y="3"/>
                </a:cxn>
                <a:cxn ang="0">
                  <a:pos x="15" y="3"/>
                </a:cxn>
                <a:cxn ang="0">
                  <a:pos x="13" y="3"/>
                </a:cxn>
                <a:cxn ang="0">
                  <a:pos x="13" y="3"/>
                </a:cxn>
              </a:cxnLst>
              <a:rect l="0" t="0" r="r" b="b"/>
              <a:pathLst>
                <a:path w="37" h="7">
                  <a:moveTo>
                    <a:pt x="13" y="3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3"/>
                  </a:lnTo>
                  <a:lnTo>
                    <a:pt x="6" y="3"/>
                  </a:lnTo>
                  <a:lnTo>
                    <a:pt x="9" y="4"/>
                  </a:lnTo>
                  <a:lnTo>
                    <a:pt x="12" y="4"/>
                  </a:lnTo>
                  <a:lnTo>
                    <a:pt x="15" y="6"/>
                  </a:lnTo>
                  <a:lnTo>
                    <a:pt x="18" y="6"/>
                  </a:lnTo>
                  <a:lnTo>
                    <a:pt x="22" y="7"/>
                  </a:lnTo>
                  <a:lnTo>
                    <a:pt x="25" y="7"/>
                  </a:lnTo>
                  <a:lnTo>
                    <a:pt x="28" y="7"/>
                  </a:lnTo>
                  <a:lnTo>
                    <a:pt x="31" y="7"/>
                  </a:lnTo>
                  <a:lnTo>
                    <a:pt x="33" y="7"/>
                  </a:lnTo>
                  <a:lnTo>
                    <a:pt x="34" y="6"/>
                  </a:lnTo>
                  <a:lnTo>
                    <a:pt x="36" y="6"/>
                  </a:lnTo>
                  <a:lnTo>
                    <a:pt x="37" y="4"/>
                  </a:lnTo>
                  <a:lnTo>
                    <a:pt x="33" y="4"/>
                  </a:lnTo>
                  <a:lnTo>
                    <a:pt x="30" y="4"/>
                  </a:lnTo>
                  <a:lnTo>
                    <a:pt x="27" y="4"/>
                  </a:lnTo>
                  <a:lnTo>
                    <a:pt x="24" y="4"/>
                  </a:lnTo>
                  <a:lnTo>
                    <a:pt x="21" y="4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13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56" name="Freeform 56"/>
            <p:cNvSpPr>
              <a:spLocks/>
            </p:cNvSpPr>
            <p:nvPr/>
          </p:nvSpPr>
          <p:spPr bwMode="auto">
            <a:xfrm>
              <a:off x="4943" y="2192"/>
              <a:ext cx="24" cy="1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" y="12"/>
                </a:cxn>
                <a:cxn ang="0">
                  <a:pos x="4" y="12"/>
                </a:cxn>
                <a:cxn ang="0">
                  <a:pos x="6" y="10"/>
                </a:cxn>
                <a:cxn ang="0">
                  <a:pos x="9" y="10"/>
                </a:cxn>
                <a:cxn ang="0">
                  <a:pos x="12" y="9"/>
                </a:cxn>
                <a:cxn ang="0">
                  <a:pos x="15" y="6"/>
                </a:cxn>
                <a:cxn ang="0">
                  <a:pos x="18" y="4"/>
                </a:cxn>
                <a:cxn ang="0">
                  <a:pos x="19" y="3"/>
                </a:cxn>
                <a:cxn ang="0">
                  <a:pos x="21" y="1"/>
                </a:cxn>
                <a:cxn ang="0">
                  <a:pos x="24" y="0"/>
                </a:cxn>
                <a:cxn ang="0">
                  <a:pos x="22" y="3"/>
                </a:cxn>
                <a:cxn ang="0">
                  <a:pos x="19" y="6"/>
                </a:cxn>
                <a:cxn ang="0">
                  <a:pos x="16" y="7"/>
                </a:cxn>
                <a:cxn ang="0">
                  <a:pos x="13" y="10"/>
                </a:cxn>
                <a:cxn ang="0">
                  <a:pos x="10" y="10"/>
                </a:cxn>
                <a:cxn ang="0">
                  <a:pos x="6" y="12"/>
                </a:cxn>
                <a:cxn ang="0">
                  <a:pos x="3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4" h="12">
                  <a:moveTo>
                    <a:pt x="0" y="12"/>
                  </a:moveTo>
                  <a:lnTo>
                    <a:pt x="1" y="12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9" y="10"/>
                  </a:lnTo>
                  <a:lnTo>
                    <a:pt x="12" y="9"/>
                  </a:lnTo>
                  <a:lnTo>
                    <a:pt x="15" y="6"/>
                  </a:lnTo>
                  <a:lnTo>
                    <a:pt x="18" y="4"/>
                  </a:lnTo>
                  <a:lnTo>
                    <a:pt x="19" y="3"/>
                  </a:lnTo>
                  <a:lnTo>
                    <a:pt x="21" y="1"/>
                  </a:lnTo>
                  <a:lnTo>
                    <a:pt x="24" y="0"/>
                  </a:lnTo>
                  <a:lnTo>
                    <a:pt x="22" y="3"/>
                  </a:lnTo>
                  <a:lnTo>
                    <a:pt x="19" y="6"/>
                  </a:lnTo>
                  <a:lnTo>
                    <a:pt x="16" y="7"/>
                  </a:lnTo>
                  <a:lnTo>
                    <a:pt x="13" y="10"/>
                  </a:lnTo>
                  <a:lnTo>
                    <a:pt x="10" y="10"/>
                  </a:lnTo>
                  <a:lnTo>
                    <a:pt x="6" y="12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57" name="Freeform 57"/>
            <p:cNvSpPr>
              <a:spLocks/>
            </p:cNvSpPr>
            <p:nvPr/>
          </p:nvSpPr>
          <p:spPr bwMode="auto">
            <a:xfrm>
              <a:off x="4874" y="2211"/>
              <a:ext cx="4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2"/>
                </a:cxn>
                <a:cxn ang="0">
                  <a:pos x="4" y="2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1" y="2"/>
                  </a:lnTo>
                  <a:lnTo>
                    <a:pt x="4" y="2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58" name="Freeform 58"/>
            <p:cNvSpPr>
              <a:spLocks/>
            </p:cNvSpPr>
            <p:nvPr/>
          </p:nvSpPr>
          <p:spPr bwMode="auto">
            <a:xfrm>
              <a:off x="4844" y="2171"/>
              <a:ext cx="12" cy="1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9" y="0"/>
                </a:cxn>
                <a:cxn ang="0">
                  <a:pos x="7" y="1"/>
                </a:cxn>
                <a:cxn ang="0">
                  <a:pos x="3" y="4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4" y="4"/>
                </a:cxn>
                <a:cxn ang="0">
                  <a:pos x="9" y="3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12">
                  <a:moveTo>
                    <a:pt x="12" y="0"/>
                  </a:moveTo>
                  <a:lnTo>
                    <a:pt x="9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6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4"/>
                  </a:lnTo>
                  <a:lnTo>
                    <a:pt x="9" y="3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59" name="Freeform 59"/>
            <p:cNvSpPr>
              <a:spLocks/>
            </p:cNvSpPr>
            <p:nvPr/>
          </p:nvSpPr>
          <p:spPr bwMode="auto">
            <a:xfrm>
              <a:off x="4860" y="2208"/>
              <a:ext cx="12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6" y="0"/>
                </a:cxn>
                <a:cxn ang="0">
                  <a:pos x="9" y="2"/>
                </a:cxn>
                <a:cxn ang="0">
                  <a:pos x="12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5">
                  <a:moveTo>
                    <a:pt x="0" y="0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9" y="2"/>
                  </a:lnTo>
                  <a:lnTo>
                    <a:pt x="12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60" name="Freeform 60"/>
            <p:cNvSpPr>
              <a:spLocks/>
            </p:cNvSpPr>
            <p:nvPr/>
          </p:nvSpPr>
          <p:spPr bwMode="auto">
            <a:xfrm>
              <a:off x="4841" y="2052"/>
              <a:ext cx="25" cy="65"/>
            </a:xfrm>
            <a:custGeom>
              <a:avLst/>
              <a:gdLst/>
              <a:ahLst/>
              <a:cxnLst>
                <a:cxn ang="0">
                  <a:pos x="25" y="65"/>
                </a:cxn>
                <a:cxn ang="0">
                  <a:pos x="25" y="62"/>
                </a:cxn>
                <a:cxn ang="0">
                  <a:pos x="24" y="59"/>
                </a:cxn>
                <a:cxn ang="0">
                  <a:pos x="24" y="56"/>
                </a:cxn>
                <a:cxn ang="0">
                  <a:pos x="22" y="53"/>
                </a:cxn>
                <a:cxn ang="0">
                  <a:pos x="21" y="50"/>
                </a:cxn>
                <a:cxn ang="0">
                  <a:pos x="21" y="47"/>
                </a:cxn>
                <a:cxn ang="0">
                  <a:pos x="19" y="44"/>
                </a:cxn>
                <a:cxn ang="0">
                  <a:pos x="18" y="41"/>
                </a:cxn>
                <a:cxn ang="0">
                  <a:pos x="16" y="36"/>
                </a:cxn>
                <a:cxn ang="0">
                  <a:pos x="15" y="35"/>
                </a:cxn>
                <a:cxn ang="0">
                  <a:pos x="13" y="30"/>
                </a:cxn>
                <a:cxn ang="0">
                  <a:pos x="12" y="27"/>
                </a:cxn>
                <a:cxn ang="0">
                  <a:pos x="10" y="24"/>
                </a:cxn>
                <a:cxn ang="0">
                  <a:pos x="10" y="21"/>
                </a:cxn>
                <a:cxn ang="0">
                  <a:pos x="9" y="18"/>
                </a:cxn>
                <a:cxn ang="0">
                  <a:pos x="7" y="15"/>
                </a:cxn>
                <a:cxn ang="0">
                  <a:pos x="7" y="14"/>
                </a:cxn>
                <a:cxn ang="0">
                  <a:pos x="6" y="11"/>
                </a:cxn>
                <a:cxn ang="0">
                  <a:pos x="4" y="9"/>
                </a:cxn>
                <a:cxn ang="0">
                  <a:pos x="4" y="6"/>
                </a:cxn>
                <a:cxn ang="0">
                  <a:pos x="3" y="3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5" y="65"/>
                </a:cxn>
                <a:cxn ang="0">
                  <a:pos x="25" y="65"/>
                </a:cxn>
              </a:cxnLst>
              <a:rect l="0" t="0" r="r" b="b"/>
              <a:pathLst>
                <a:path w="25" h="65">
                  <a:moveTo>
                    <a:pt x="25" y="65"/>
                  </a:moveTo>
                  <a:lnTo>
                    <a:pt x="25" y="62"/>
                  </a:lnTo>
                  <a:lnTo>
                    <a:pt x="24" y="59"/>
                  </a:lnTo>
                  <a:lnTo>
                    <a:pt x="24" y="56"/>
                  </a:lnTo>
                  <a:lnTo>
                    <a:pt x="22" y="53"/>
                  </a:lnTo>
                  <a:lnTo>
                    <a:pt x="21" y="50"/>
                  </a:lnTo>
                  <a:lnTo>
                    <a:pt x="21" y="47"/>
                  </a:lnTo>
                  <a:lnTo>
                    <a:pt x="19" y="44"/>
                  </a:lnTo>
                  <a:lnTo>
                    <a:pt x="18" y="41"/>
                  </a:lnTo>
                  <a:lnTo>
                    <a:pt x="16" y="36"/>
                  </a:lnTo>
                  <a:lnTo>
                    <a:pt x="15" y="35"/>
                  </a:lnTo>
                  <a:lnTo>
                    <a:pt x="13" y="30"/>
                  </a:lnTo>
                  <a:lnTo>
                    <a:pt x="12" y="27"/>
                  </a:lnTo>
                  <a:lnTo>
                    <a:pt x="10" y="24"/>
                  </a:lnTo>
                  <a:lnTo>
                    <a:pt x="10" y="21"/>
                  </a:lnTo>
                  <a:lnTo>
                    <a:pt x="9" y="18"/>
                  </a:lnTo>
                  <a:lnTo>
                    <a:pt x="7" y="15"/>
                  </a:lnTo>
                  <a:lnTo>
                    <a:pt x="7" y="14"/>
                  </a:lnTo>
                  <a:lnTo>
                    <a:pt x="6" y="11"/>
                  </a:lnTo>
                  <a:lnTo>
                    <a:pt x="4" y="9"/>
                  </a:lnTo>
                  <a:lnTo>
                    <a:pt x="4" y="6"/>
                  </a:lnTo>
                  <a:lnTo>
                    <a:pt x="3" y="3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" y="65"/>
                  </a:lnTo>
                  <a:lnTo>
                    <a:pt x="25" y="6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61" name="Freeform 61"/>
            <p:cNvSpPr>
              <a:spLocks/>
            </p:cNvSpPr>
            <p:nvPr/>
          </p:nvSpPr>
          <p:spPr bwMode="auto">
            <a:xfrm>
              <a:off x="4866" y="2090"/>
              <a:ext cx="5" cy="9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5" y="7"/>
                </a:cxn>
                <a:cxn ang="0">
                  <a:pos x="3" y="4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3" y="9"/>
                </a:cxn>
                <a:cxn ang="0">
                  <a:pos x="5" y="7"/>
                </a:cxn>
                <a:cxn ang="0">
                  <a:pos x="5" y="7"/>
                </a:cxn>
              </a:cxnLst>
              <a:rect l="0" t="0" r="r" b="b"/>
              <a:pathLst>
                <a:path w="5" h="9">
                  <a:moveTo>
                    <a:pt x="5" y="7"/>
                  </a:moveTo>
                  <a:lnTo>
                    <a:pt x="5" y="7"/>
                  </a:lnTo>
                  <a:lnTo>
                    <a:pt x="3" y="4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4"/>
                  </a:lnTo>
                  <a:lnTo>
                    <a:pt x="2" y="6"/>
                  </a:lnTo>
                  <a:lnTo>
                    <a:pt x="3" y="9"/>
                  </a:lnTo>
                  <a:lnTo>
                    <a:pt x="5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62" name="Freeform 62"/>
            <p:cNvSpPr>
              <a:spLocks/>
            </p:cNvSpPr>
            <p:nvPr/>
          </p:nvSpPr>
          <p:spPr bwMode="auto">
            <a:xfrm>
              <a:off x="4871" y="2102"/>
              <a:ext cx="7" cy="19"/>
            </a:xfrm>
            <a:custGeom>
              <a:avLst/>
              <a:gdLst/>
              <a:ahLst/>
              <a:cxnLst>
                <a:cxn ang="0">
                  <a:pos x="7" y="19"/>
                </a:cxn>
                <a:cxn ang="0">
                  <a:pos x="6" y="18"/>
                </a:cxn>
                <a:cxn ang="0">
                  <a:pos x="4" y="16"/>
                </a:cxn>
                <a:cxn ang="0">
                  <a:pos x="3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7" y="19"/>
                </a:cxn>
                <a:cxn ang="0">
                  <a:pos x="7" y="19"/>
                </a:cxn>
              </a:cxnLst>
              <a:rect l="0" t="0" r="r" b="b"/>
              <a:pathLst>
                <a:path w="7" h="19">
                  <a:moveTo>
                    <a:pt x="7" y="19"/>
                  </a:moveTo>
                  <a:lnTo>
                    <a:pt x="6" y="18"/>
                  </a:lnTo>
                  <a:lnTo>
                    <a:pt x="4" y="16"/>
                  </a:lnTo>
                  <a:lnTo>
                    <a:pt x="3" y="12"/>
                  </a:lnTo>
                  <a:lnTo>
                    <a:pt x="1" y="10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7" y="19"/>
                  </a:lnTo>
                  <a:lnTo>
                    <a:pt x="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63" name="Freeform 63"/>
            <p:cNvSpPr>
              <a:spLocks/>
            </p:cNvSpPr>
            <p:nvPr/>
          </p:nvSpPr>
          <p:spPr bwMode="auto">
            <a:xfrm>
              <a:off x="4850" y="2009"/>
              <a:ext cx="6" cy="10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4" y="7"/>
                </a:cxn>
                <a:cxn ang="0">
                  <a:pos x="3" y="4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1" y="6"/>
                </a:cxn>
                <a:cxn ang="0">
                  <a:pos x="1" y="7"/>
                </a:cxn>
                <a:cxn ang="0">
                  <a:pos x="3" y="10"/>
                </a:cxn>
                <a:cxn ang="0">
                  <a:pos x="6" y="10"/>
                </a:cxn>
                <a:cxn ang="0">
                  <a:pos x="6" y="10"/>
                </a:cxn>
              </a:cxnLst>
              <a:rect l="0" t="0" r="r" b="b"/>
              <a:pathLst>
                <a:path w="6" h="10">
                  <a:moveTo>
                    <a:pt x="6" y="10"/>
                  </a:moveTo>
                  <a:lnTo>
                    <a:pt x="4" y="7"/>
                  </a:lnTo>
                  <a:lnTo>
                    <a:pt x="3" y="4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3"/>
                  </a:lnTo>
                  <a:lnTo>
                    <a:pt x="1" y="6"/>
                  </a:lnTo>
                  <a:lnTo>
                    <a:pt x="1" y="7"/>
                  </a:lnTo>
                  <a:lnTo>
                    <a:pt x="3" y="10"/>
                  </a:lnTo>
                  <a:lnTo>
                    <a:pt x="6" y="10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64" name="Freeform 64"/>
            <p:cNvSpPr>
              <a:spLocks/>
            </p:cNvSpPr>
            <p:nvPr/>
          </p:nvSpPr>
          <p:spPr bwMode="auto">
            <a:xfrm>
              <a:off x="4856" y="2024"/>
              <a:ext cx="13" cy="24"/>
            </a:xfrm>
            <a:custGeom>
              <a:avLst/>
              <a:gdLst/>
              <a:ahLst/>
              <a:cxnLst>
                <a:cxn ang="0">
                  <a:pos x="13" y="24"/>
                </a:cxn>
                <a:cxn ang="0">
                  <a:pos x="10" y="22"/>
                </a:cxn>
                <a:cxn ang="0">
                  <a:pos x="9" y="19"/>
                </a:cxn>
                <a:cxn ang="0">
                  <a:pos x="6" y="16"/>
                </a:cxn>
                <a:cxn ang="0">
                  <a:pos x="4" y="13"/>
                </a:cxn>
                <a:cxn ang="0">
                  <a:pos x="3" y="9"/>
                </a:cxn>
                <a:cxn ang="0">
                  <a:pos x="1" y="4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3" y="24"/>
                </a:cxn>
                <a:cxn ang="0">
                  <a:pos x="13" y="24"/>
                </a:cxn>
              </a:cxnLst>
              <a:rect l="0" t="0" r="r" b="b"/>
              <a:pathLst>
                <a:path w="13" h="24">
                  <a:moveTo>
                    <a:pt x="13" y="24"/>
                  </a:moveTo>
                  <a:lnTo>
                    <a:pt x="10" y="22"/>
                  </a:lnTo>
                  <a:lnTo>
                    <a:pt x="9" y="19"/>
                  </a:lnTo>
                  <a:lnTo>
                    <a:pt x="6" y="16"/>
                  </a:lnTo>
                  <a:lnTo>
                    <a:pt x="4" y="13"/>
                  </a:lnTo>
                  <a:lnTo>
                    <a:pt x="3" y="9"/>
                  </a:lnTo>
                  <a:lnTo>
                    <a:pt x="1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13" y="24"/>
                  </a:lnTo>
                  <a:lnTo>
                    <a:pt x="13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65" name="Freeform 65"/>
            <p:cNvSpPr>
              <a:spLocks/>
            </p:cNvSpPr>
            <p:nvPr/>
          </p:nvSpPr>
          <p:spPr bwMode="auto">
            <a:xfrm>
              <a:off x="4812" y="1962"/>
              <a:ext cx="44" cy="81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44" y="81"/>
                </a:cxn>
                <a:cxn ang="0">
                  <a:pos x="42" y="80"/>
                </a:cxn>
                <a:cxn ang="0">
                  <a:pos x="41" y="75"/>
                </a:cxn>
                <a:cxn ang="0">
                  <a:pos x="41" y="72"/>
                </a:cxn>
                <a:cxn ang="0">
                  <a:pos x="39" y="69"/>
                </a:cxn>
                <a:cxn ang="0">
                  <a:pos x="38" y="68"/>
                </a:cxn>
                <a:cxn ang="0">
                  <a:pos x="36" y="65"/>
                </a:cxn>
                <a:cxn ang="0">
                  <a:pos x="36" y="62"/>
                </a:cxn>
                <a:cxn ang="0">
                  <a:pos x="35" y="59"/>
                </a:cxn>
                <a:cxn ang="0">
                  <a:pos x="33" y="56"/>
                </a:cxn>
                <a:cxn ang="0">
                  <a:pos x="32" y="53"/>
                </a:cxn>
                <a:cxn ang="0">
                  <a:pos x="30" y="50"/>
                </a:cxn>
                <a:cxn ang="0">
                  <a:pos x="29" y="47"/>
                </a:cxn>
                <a:cxn ang="0">
                  <a:pos x="27" y="42"/>
                </a:cxn>
                <a:cxn ang="0">
                  <a:pos x="26" y="39"/>
                </a:cxn>
                <a:cxn ang="0">
                  <a:pos x="24" y="36"/>
                </a:cxn>
                <a:cxn ang="0">
                  <a:pos x="21" y="32"/>
                </a:cxn>
                <a:cxn ang="0">
                  <a:pos x="20" y="29"/>
                </a:cxn>
                <a:cxn ang="0">
                  <a:pos x="18" y="26"/>
                </a:cxn>
                <a:cxn ang="0">
                  <a:pos x="17" y="23"/>
                </a:cxn>
                <a:cxn ang="0">
                  <a:pos x="14" y="18"/>
                </a:cxn>
                <a:cxn ang="0">
                  <a:pos x="12" y="15"/>
                </a:cxn>
                <a:cxn ang="0">
                  <a:pos x="11" y="12"/>
                </a:cxn>
                <a:cxn ang="0">
                  <a:pos x="9" y="9"/>
                </a:cxn>
                <a:cxn ang="0">
                  <a:pos x="6" y="6"/>
                </a:cxn>
                <a:cxn ang="0">
                  <a:pos x="5" y="5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5" y="6"/>
                </a:cxn>
                <a:cxn ang="0">
                  <a:pos x="5" y="8"/>
                </a:cxn>
                <a:cxn ang="0">
                  <a:pos x="6" y="11"/>
                </a:cxn>
                <a:cxn ang="0">
                  <a:pos x="8" y="12"/>
                </a:cxn>
                <a:cxn ang="0">
                  <a:pos x="9" y="17"/>
                </a:cxn>
                <a:cxn ang="0">
                  <a:pos x="11" y="18"/>
                </a:cxn>
                <a:cxn ang="0">
                  <a:pos x="12" y="21"/>
                </a:cxn>
                <a:cxn ang="0">
                  <a:pos x="14" y="24"/>
                </a:cxn>
                <a:cxn ang="0">
                  <a:pos x="15" y="29"/>
                </a:cxn>
                <a:cxn ang="0">
                  <a:pos x="17" y="32"/>
                </a:cxn>
                <a:cxn ang="0">
                  <a:pos x="20" y="35"/>
                </a:cxn>
                <a:cxn ang="0">
                  <a:pos x="21" y="38"/>
                </a:cxn>
                <a:cxn ang="0">
                  <a:pos x="23" y="41"/>
                </a:cxn>
                <a:cxn ang="0">
                  <a:pos x="24" y="45"/>
                </a:cxn>
                <a:cxn ang="0">
                  <a:pos x="26" y="48"/>
                </a:cxn>
                <a:cxn ang="0">
                  <a:pos x="29" y="53"/>
                </a:cxn>
                <a:cxn ang="0">
                  <a:pos x="30" y="56"/>
                </a:cxn>
                <a:cxn ang="0">
                  <a:pos x="32" y="59"/>
                </a:cxn>
                <a:cxn ang="0">
                  <a:pos x="33" y="62"/>
                </a:cxn>
                <a:cxn ang="0">
                  <a:pos x="35" y="66"/>
                </a:cxn>
                <a:cxn ang="0">
                  <a:pos x="38" y="69"/>
                </a:cxn>
                <a:cxn ang="0">
                  <a:pos x="39" y="72"/>
                </a:cxn>
                <a:cxn ang="0">
                  <a:pos x="41" y="75"/>
                </a:cxn>
                <a:cxn ang="0">
                  <a:pos x="42" y="78"/>
                </a:cxn>
                <a:cxn ang="0">
                  <a:pos x="44" y="81"/>
                </a:cxn>
                <a:cxn ang="0">
                  <a:pos x="44" y="81"/>
                </a:cxn>
              </a:cxnLst>
              <a:rect l="0" t="0" r="r" b="b"/>
              <a:pathLst>
                <a:path w="44" h="81">
                  <a:moveTo>
                    <a:pt x="44" y="81"/>
                  </a:moveTo>
                  <a:lnTo>
                    <a:pt x="44" y="81"/>
                  </a:lnTo>
                  <a:lnTo>
                    <a:pt x="42" y="80"/>
                  </a:lnTo>
                  <a:lnTo>
                    <a:pt x="41" y="75"/>
                  </a:lnTo>
                  <a:lnTo>
                    <a:pt x="41" y="72"/>
                  </a:lnTo>
                  <a:lnTo>
                    <a:pt x="39" y="69"/>
                  </a:lnTo>
                  <a:lnTo>
                    <a:pt x="38" y="68"/>
                  </a:lnTo>
                  <a:lnTo>
                    <a:pt x="36" y="65"/>
                  </a:lnTo>
                  <a:lnTo>
                    <a:pt x="36" y="62"/>
                  </a:lnTo>
                  <a:lnTo>
                    <a:pt x="35" y="59"/>
                  </a:lnTo>
                  <a:lnTo>
                    <a:pt x="33" y="56"/>
                  </a:lnTo>
                  <a:lnTo>
                    <a:pt x="32" y="53"/>
                  </a:lnTo>
                  <a:lnTo>
                    <a:pt x="30" y="50"/>
                  </a:lnTo>
                  <a:lnTo>
                    <a:pt x="29" y="47"/>
                  </a:lnTo>
                  <a:lnTo>
                    <a:pt x="27" y="42"/>
                  </a:lnTo>
                  <a:lnTo>
                    <a:pt x="26" y="39"/>
                  </a:lnTo>
                  <a:lnTo>
                    <a:pt x="24" y="36"/>
                  </a:lnTo>
                  <a:lnTo>
                    <a:pt x="21" y="32"/>
                  </a:lnTo>
                  <a:lnTo>
                    <a:pt x="20" y="29"/>
                  </a:lnTo>
                  <a:lnTo>
                    <a:pt x="18" y="26"/>
                  </a:lnTo>
                  <a:lnTo>
                    <a:pt x="17" y="23"/>
                  </a:lnTo>
                  <a:lnTo>
                    <a:pt x="14" y="18"/>
                  </a:lnTo>
                  <a:lnTo>
                    <a:pt x="12" y="15"/>
                  </a:lnTo>
                  <a:lnTo>
                    <a:pt x="11" y="12"/>
                  </a:lnTo>
                  <a:lnTo>
                    <a:pt x="9" y="9"/>
                  </a:lnTo>
                  <a:lnTo>
                    <a:pt x="6" y="6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5" y="6"/>
                  </a:lnTo>
                  <a:lnTo>
                    <a:pt x="5" y="8"/>
                  </a:lnTo>
                  <a:lnTo>
                    <a:pt x="6" y="11"/>
                  </a:lnTo>
                  <a:lnTo>
                    <a:pt x="8" y="12"/>
                  </a:lnTo>
                  <a:lnTo>
                    <a:pt x="9" y="17"/>
                  </a:lnTo>
                  <a:lnTo>
                    <a:pt x="11" y="18"/>
                  </a:lnTo>
                  <a:lnTo>
                    <a:pt x="12" y="21"/>
                  </a:lnTo>
                  <a:lnTo>
                    <a:pt x="14" y="24"/>
                  </a:lnTo>
                  <a:lnTo>
                    <a:pt x="15" y="29"/>
                  </a:lnTo>
                  <a:lnTo>
                    <a:pt x="17" y="32"/>
                  </a:lnTo>
                  <a:lnTo>
                    <a:pt x="20" y="35"/>
                  </a:lnTo>
                  <a:lnTo>
                    <a:pt x="21" y="38"/>
                  </a:lnTo>
                  <a:lnTo>
                    <a:pt x="23" y="41"/>
                  </a:lnTo>
                  <a:lnTo>
                    <a:pt x="24" y="45"/>
                  </a:lnTo>
                  <a:lnTo>
                    <a:pt x="26" y="48"/>
                  </a:lnTo>
                  <a:lnTo>
                    <a:pt x="29" y="53"/>
                  </a:lnTo>
                  <a:lnTo>
                    <a:pt x="30" y="56"/>
                  </a:lnTo>
                  <a:lnTo>
                    <a:pt x="32" y="59"/>
                  </a:lnTo>
                  <a:lnTo>
                    <a:pt x="33" y="62"/>
                  </a:lnTo>
                  <a:lnTo>
                    <a:pt x="35" y="66"/>
                  </a:lnTo>
                  <a:lnTo>
                    <a:pt x="38" y="69"/>
                  </a:lnTo>
                  <a:lnTo>
                    <a:pt x="39" y="72"/>
                  </a:lnTo>
                  <a:lnTo>
                    <a:pt x="41" y="75"/>
                  </a:lnTo>
                  <a:lnTo>
                    <a:pt x="42" y="78"/>
                  </a:lnTo>
                  <a:lnTo>
                    <a:pt x="44" y="81"/>
                  </a:lnTo>
                  <a:lnTo>
                    <a:pt x="44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66" name="Freeform 66"/>
            <p:cNvSpPr>
              <a:spLocks/>
            </p:cNvSpPr>
            <p:nvPr/>
          </p:nvSpPr>
          <p:spPr bwMode="auto">
            <a:xfrm>
              <a:off x="4782" y="1949"/>
              <a:ext cx="29" cy="43"/>
            </a:xfrm>
            <a:custGeom>
              <a:avLst/>
              <a:gdLst/>
              <a:ahLst/>
              <a:cxnLst>
                <a:cxn ang="0">
                  <a:pos x="29" y="43"/>
                </a:cxn>
                <a:cxn ang="0">
                  <a:pos x="27" y="42"/>
                </a:cxn>
                <a:cxn ang="0">
                  <a:pos x="26" y="40"/>
                </a:cxn>
                <a:cxn ang="0">
                  <a:pos x="23" y="37"/>
                </a:cxn>
                <a:cxn ang="0">
                  <a:pos x="21" y="34"/>
                </a:cxn>
                <a:cxn ang="0">
                  <a:pos x="18" y="31"/>
                </a:cxn>
                <a:cxn ang="0">
                  <a:pos x="17" y="28"/>
                </a:cxn>
                <a:cxn ang="0">
                  <a:pos x="14" y="24"/>
                </a:cxn>
                <a:cxn ang="0">
                  <a:pos x="12" y="21"/>
                </a:cxn>
                <a:cxn ang="0">
                  <a:pos x="9" y="16"/>
                </a:cxn>
                <a:cxn ang="0">
                  <a:pos x="6" y="13"/>
                </a:cxn>
                <a:cxn ang="0">
                  <a:pos x="5" y="9"/>
                </a:cxn>
                <a:cxn ang="0">
                  <a:pos x="3" y="7"/>
                </a:cxn>
                <a:cxn ang="0">
                  <a:pos x="2" y="4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3" y="6"/>
                </a:cxn>
                <a:cxn ang="0">
                  <a:pos x="5" y="7"/>
                </a:cxn>
                <a:cxn ang="0">
                  <a:pos x="8" y="10"/>
                </a:cxn>
                <a:cxn ang="0">
                  <a:pos x="9" y="13"/>
                </a:cxn>
                <a:cxn ang="0">
                  <a:pos x="11" y="16"/>
                </a:cxn>
                <a:cxn ang="0">
                  <a:pos x="12" y="18"/>
                </a:cxn>
                <a:cxn ang="0">
                  <a:pos x="15" y="21"/>
                </a:cxn>
                <a:cxn ang="0">
                  <a:pos x="17" y="24"/>
                </a:cxn>
                <a:cxn ang="0">
                  <a:pos x="18" y="27"/>
                </a:cxn>
                <a:cxn ang="0">
                  <a:pos x="20" y="30"/>
                </a:cxn>
                <a:cxn ang="0">
                  <a:pos x="21" y="31"/>
                </a:cxn>
                <a:cxn ang="0">
                  <a:pos x="23" y="34"/>
                </a:cxn>
                <a:cxn ang="0">
                  <a:pos x="26" y="37"/>
                </a:cxn>
                <a:cxn ang="0">
                  <a:pos x="27" y="40"/>
                </a:cxn>
                <a:cxn ang="0">
                  <a:pos x="29" y="43"/>
                </a:cxn>
                <a:cxn ang="0">
                  <a:pos x="29" y="43"/>
                </a:cxn>
              </a:cxnLst>
              <a:rect l="0" t="0" r="r" b="b"/>
              <a:pathLst>
                <a:path w="29" h="43">
                  <a:moveTo>
                    <a:pt x="29" y="43"/>
                  </a:moveTo>
                  <a:lnTo>
                    <a:pt x="27" y="42"/>
                  </a:lnTo>
                  <a:lnTo>
                    <a:pt x="26" y="40"/>
                  </a:lnTo>
                  <a:lnTo>
                    <a:pt x="23" y="37"/>
                  </a:lnTo>
                  <a:lnTo>
                    <a:pt x="21" y="34"/>
                  </a:lnTo>
                  <a:lnTo>
                    <a:pt x="18" y="31"/>
                  </a:lnTo>
                  <a:lnTo>
                    <a:pt x="17" y="28"/>
                  </a:lnTo>
                  <a:lnTo>
                    <a:pt x="14" y="24"/>
                  </a:lnTo>
                  <a:lnTo>
                    <a:pt x="12" y="21"/>
                  </a:lnTo>
                  <a:lnTo>
                    <a:pt x="9" y="16"/>
                  </a:lnTo>
                  <a:lnTo>
                    <a:pt x="6" y="13"/>
                  </a:lnTo>
                  <a:lnTo>
                    <a:pt x="5" y="9"/>
                  </a:lnTo>
                  <a:lnTo>
                    <a:pt x="3" y="7"/>
                  </a:lnTo>
                  <a:lnTo>
                    <a:pt x="2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6"/>
                  </a:lnTo>
                  <a:lnTo>
                    <a:pt x="5" y="7"/>
                  </a:lnTo>
                  <a:lnTo>
                    <a:pt x="8" y="10"/>
                  </a:lnTo>
                  <a:lnTo>
                    <a:pt x="9" y="13"/>
                  </a:lnTo>
                  <a:lnTo>
                    <a:pt x="11" y="16"/>
                  </a:lnTo>
                  <a:lnTo>
                    <a:pt x="12" y="18"/>
                  </a:lnTo>
                  <a:lnTo>
                    <a:pt x="15" y="21"/>
                  </a:lnTo>
                  <a:lnTo>
                    <a:pt x="17" y="24"/>
                  </a:lnTo>
                  <a:lnTo>
                    <a:pt x="18" y="27"/>
                  </a:lnTo>
                  <a:lnTo>
                    <a:pt x="20" y="30"/>
                  </a:lnTo>
                  <a:lnTo>
                    <a:pt x="21" y="31"/>
                  </a:lnTo>
                  <a:lnTo>
                    <a:pt x="23" y="34"/>
                  </a:lnTo>
                  <a:lnTo>
                    <a:pt x="26" y="37"/>
                  </a:lnTo>
                  <a:lnTo>
                    <a:pt x="27" y="40"/>
                  </a:lnTo>
                  <a:lnTo>
                    <a:pt x="29" y="43"/>
                  </a:lnTo>
                  <a:lnTo>
                    <a:pt x="29" y="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67" name="Freeform 67"/>
            <p:cNvSpPr>
              <a:spLocks/>
            </p:cNvSpPr>
            <p:nvPr/>
          </p:nvSpPr>
          <p:spPr bwMode="auto">
            <a:xfrm>
              <a:off x="4815" y="1977"/>
              <a:ext cx="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5" y="9"/>
                </a:cxn>
                <a:cxn ang="0">
                  <a:pos x="3" y="6"/>
                </a:cxn>
                <a:cxn ang="0">
                  <a:pos x="3" y="5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9">
                  <a:moveTo>
                    <a:pt x="0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3" y="6"/>
                  </a:lnTo>
                  <a:lnTo>
                    <a:pt x="5" y="9"/>
                  </a:lnTo>
                  <a:lnTo>
                    <a:pt x="3" y="6"/>
                  </a:lnTo>
                  <a:lnTo>
                    <a:pt x="3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68" name="Freeform 68"/>
            <p:cNvSpPr>
              <a:spLocks/>
            </p:cNvSpPr>
            <p:nvPr/>
          </p:nvSpPr>
          <p:spPr bwMode="auto">
            <a:xfrm>
              <a:off x="4797" y="1920"/>
              <a:ext cx="18" cy="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3"/>
                </a:cxn>
                <a:cxn ang="0">
                  <a:pos x="5" y="6"/>
                </a:cxn>
                <a:cxn ang="0">
                  <a:pos x="6" y="9"/>
                </a:cxn>
                <a:cxn ang="0">
                  <a:pos x="9" y="12"/>
                </a:cxn>
                <a:cxn ang="0">
                  <a:pos x="11" y="15"/>
                </a:cxn>
                <a:cxn ang="0">
                  <a:pos x="14" y="18"/>
                </a:cxn>
                <a:cxn ang="0">
                  <a:pos x="15" y="21"/>
                </a:cxn>
                <a:cxn ang="0">
                  <a:pos x="18" y="26"/>
                </a:cxn>
                <a:cxn ang="0">
                  <a:pos x="17" y="21"/>
                </a:cxn>
                <a:cxn ang="0">
                  <a:pos x="14" y="18"/>
                </a:cxn>
                <a:cxn ang="0">
                  <a:pos x="12" y="14"/>
                </a:cxn>
                <a:cxn ang="0">
                  <a:pos x="11" y="11"/>
                </a:cxn>
                <a:cxn ang="0">
                  <a:pos x="8" y="8"/>
                </a:cxn>
                <a:cxn ang="0">
                  <a:pos x="5" y="5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8" h="26">
                  <a:moveTo>
                    <a:pt x="0" y="0"/>
                  </a:moveTo>
                  <a:lnTo>
                    <a:pt x="2" y="3"/>
                  </a:lnTo>
                  <a:lnTo>
                    <a:pt x="5" y="6"/>
                  </a:lnTo>
                  <a:lnTo>
                    <a:pt x="6" y="9"/>
                  </a:lnTo>
                  <a:lnTo>
                    <a:pt x="9" y="12"/>
                  </a:lnTo>
                  <a:lnTo>
                    <a:pt x="11" y="15"/>
                  </a:lnTo>
                  <a:lnTo>
                    <a:pt x="14" y="18"/>
                  </a:lnTo>
                  <a:lnTo>
                    <a:pt x="15" y="21"/>
                  </a:lnTo>
                  <a:lnTo>
                    <a:pt x="18" y="26"/>
                  </a:lnTo>
                  <a:lnTo>
                    <a:pt x="17" y="21"/>
                  </a:lnTo>
                  <a:lnTo>
                    <a:pt x="14" y="18"/>
                  </a:lnTo>
                  <a:lnTo>
                    <a:pt x="12" y="14"/>
                  </a:lnTo>
                  <a:lnTo>
                    <a:pt x="11" y="11"/>
                  </a:lnTo>
                  <a:lnTo>
                    <a:pt x="8" y="8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69" name="Freeform 69"/>
            <p:cNvSpPr>
              <a:spLocks/>
            </p:cNvSpPr>
            <p:nvPr/>
          </p:nvSpPr>
          <p:spPr bwMode="auto">
            <a:xfrm>
              <a:off x="4889" y="1925"/>
              <a:ext cx="12" cy="66"/>
            </a:xfrm>
            <a:custGeom>
              <a:avLst/>
              <a:gdLst/>
              <a:ahLst/>
              <a:cxnLst>
                <a:cxn ang="0">
                  <a:pos x="0" y="66"/>
                </a:cxn>
                <a:cxn ang="0">
                  <a:pos x="3" y="64"/>
                </a:cxn>
                <a:cxn ang="0">
                  <a:pos x="6" y="61"/>
                </a:cxn>
                <a:cxn ang="0">
                  <a:pos x="9" y="58"/>
                </a:cxn>
                <a:cxn ang="0">
                  <a:pos x="12" y="55"/>
                </a:cxn>
                <a:cxn ang="0">
                  <a:pos x="7" y="57"/>
                </a:cxn>
                <a:cxn ang="0">
                  <a:pos x="6" y="58"/>
                </a:cxn>
                <a:cxn ang="0">
                  <a:pos x="4" y="58"/>
                </a:cxn>
                <a:cxn ang="0">
                  <a:pos x="4" y="60"/>
                </a:cxn>
                <a:cxn ang="0">
                  <a:pos x="4" y="57"/>
                </a:cxn>
                <a:cxn ang="0">
                  <a:pos x="4" y="54"/>
                </a:cxn>
                <a:cxn ang="0">
                  <a:pos x="4" y="51"/>
                </a:cxn>
                <a:cxn ang="0">
                  <a:pos x="4" y="48"/>
                </a:cxn>
                <a:cxn ang="0">
                  <a:pos x="4" y="43"/>
                </a:cxn>
                <a:cxn ang="0">
                  <a:pos x="4" y="40"/>
                </a:cxn>
                <a:cxn ang="0">
                  <a:pos x="4" y="37"/>
                </a:cxn>
                <a:cxn ang="0">
                  <a:pos x="4" y="33"/>
                </a:cxn>
                <a:cxn ang="0">
                  <a:pos x="3" y="30"/>
                </a:cxn>
                <a:cxn ang="0">
                  <a:pos x="3" y="25"/>
                </a:cxn>
                <a:cxn ang="0">
                  <a:pos x="3" y="21"/>
                </a:cxn>
                <a:cxn ang="0">
                  <a:pos x="3" y="18"/>
                </a:cxn>
                <a:cxn ang="0">
                  <a:pos x="1" y="15"/>
                </a:cxn>
                <a:cxn ang="0">
                  <a:pos x="1" y="13"/>
                </a:cxn>
                <a:cxn ang="0">
                  <a:pos x="1" y="10"/>
                </a:cxn>
                <a:cxn ang="0">
                  <a:pos x="1" y="9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0" y="15"/>
                </a:cxn>
                <a:cxn ang="0">
                  <a:pos x="0" y="19"/>
                </a:cxn>
                <a:cxn ang="0">
                  <a:pos x="1" y="22"/>
                </a:cxn>
                <a:cxn ang="0">
                  <a:pos x="1" y="25"/>
                </a:cxn>
                <a:cxn ang="0">
                  <a:pos x="1" y="28"/>
                </a:cxn>
                <a:cxn ang="0">
                  <a:pos x="1" y="30"/>
                </a:cxn>
                <a:cxn ang="0">
                  <a:pos x="1" y="33"/>
                </a:cxn>
                <a:cxn ang="0">
                  <a:pos x="1" y="34"/>
                </a:cxn>
                <a:cxn ang="0">
                  <a:pos x="1" y="37"/>
                </a:cxn>
                <a:cxn ang="0">
                  <a:pos x="1" y="39"/>
                </a:cxn>
                <a:cxn ang="0">
                  <a:pos x="1" y="42"/>
                </a:cxn>
                <a:cxn ang="0">
                  <a:pos x="1" y="43"/>
                </a:cxn>
                <a:cxn ang="0">
                  <a:pos x="1" y="46"/>
                </a:cxn>
                <a:cxn ang="0">
                  <a:pos x="1" y="48"/>
                </a:cxn>
                <a:cxn ang="0">
                  <a:pos x="1" y="51"/>
                </a:cxn>
                <a:cxn ang="0">
                  <a:pos x="1" y="54"/>
                </a:cxn>
                <a:cxn ang="0">
                  <a:pos x="1" y="58"/>
                </a:cxn>
                <a:cxn ang="0">
                  <a:pos x="0" y="63"/>
                </a:cxn>
                <a:cxn ang="0">
                  <a:pos x="0" y="66"/>
                </a:cxn>
                <a:cxn ang="0">
                  <a:pos x="0" y="66"/>
                </a:cxn>
              </a:cxnLst>
              <a:rect l="0" t="0" r="r" b="b"/>
              <a:pathLst>
                <a:path w="12" h="66">
                  <a:moveTo>
                    <a:pt x="0" y="66"/>
                  </a:moveTo>
                  <a:lnTo>
                    <a:pt x="3" y="64"/>
                  </a:lnTo>
                  <a:lnTo>
                    <a:pt x="6" y="61"/>
                  </a:lnTo>
                  <a:lnTo>
                    <a:pt x="9" y="58"/>
                  </a:lnTo>
                  <a:lnTo>
                    <a:pt x="12" y="55"/>
                  </a:lnTo>
                  <a:lnTo>
                    <a:pt x="7" y="57"/>
                  </a:lnTo>
                  <a:lnTo>
                    <a:pt x="6" y="58"/>
                  </a:lnTo>
                  <a:lnTo>
                    <a:pt x="4" y="58"/>
                  </a:lnTo>
                  <a:lnTo>
                    <a:pt x="4" y="60"/>
                  </a:lnTo>
                  <a:lnTo>
                    <a:pt x="4" y="57"/>
                  </a:lnTo>
                  <a:lnTo>
                    <a:pt x="4" y="54"/>
                  </a:lnTo>
                  <a:lnTo>
                    <a:pt x="4" y="51"/>
                  </a:lnTo>
                  <a:lnTo>
                    <a:pt x="4" y="48"/>
                  </a:lnTo>
                  <a:lnTo>
                    <a:pt x="4" y="43"/>
                  </a:lnTo>
                  <a:lnTo>
                    <a:pt x="4" y="40"/>
                  </a:lnTo>
                  <a:lnTo>
                    <a:pt x="4" y="37"/>
                  </a:lnTo>
                  <a:lnTo>
                    <a:pt x="4" y="33"/>
                  </a:lnTo>
                  <a:lnTo>
                    <a:pt x="3" y="30"/>
                  </a:lnTo>
                  <a:lnTo>
                    <a:pt x="3" y="25"/>
                  </a:lnTo>
                  <a:lnTo>
                    <a:pt x="3" y="21"/>
                  </a:lnTo>
                  <a:lnTo>
                    <a:pt x="3" y="18"/>
                  </a:lnTo>
                  <a:lnTo>
                    <a:pt x="1" y="15"/>
                  </a:lnTo>
                  <a:lnTo>
                    <a:pt x="1" y="13"/>
                  </a:lnTo>
                  <a:lnTo>
                    <a:pt x="1" y="10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1" y="25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1" y="33"/>
                  </a:lnTo>
                  <a:lnTo>
                    <a:pt x="1" y="34"/>
                  </a:lnTo>
                  <a:lnTo>
                    <a:pt x="1" y="37"/>
                  </a:lnTo>
                  <a:lnTo>
                    <a:pt x="1" y="39"/>
                  </a:lnTo>
                  <a:lnTo>
                    <a:pt x="1" y="42"/>
                  </a:lnTo>
                  <a:lnTo>
                    <a:pt x="1" y="43"/>
                  </a:lnTo>
                  <a:lnTo>
                    <a:pt x="1" y="46"/>
                  </a:lnTo>
                  <a:lnTo>
                    <a:pt x="1" y="48"/>
                  </a:lnTo>
                  <a:lnTo>
                    <a:pt x="1" y="51"/>
                  </a:lnTo>
                  <a:lnTo>
                    <a:pt x="1" y="54"/>
                  </a:lnTo>
                  <a:lnTo>
                    <a:pt x="1" y="58"/>
                  </a:lnTo>
                  <a:lnTo>
                    <a:pt x="0" y="63"/>
                  </a:lnTo>
                  <a:lnTo>
                    <a:pt x="0" y="66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70" name="Freeform 70"/>
            <p:cNvSpPr>
              <a:spLocks/>
            </p:cNvSpPr>
            <p:nvPr/>
          </p:nvSpPr>
          <p:spPr bwMode="auto">
            <a:xfrm>
              <a:off x="4659" y="1746"/>
              <a:ext cx="26" cy="11"/>
            </a:xfrm>
            <a:custGeom>
              <a:avLst/>
              <a:gdLst/>
              <a:ahLst/>
              <a:cxnLst>
                <a:cxn ang="0">
                  <a:pos x="26" y="11"/>
                </a:cxn>
                <a:cxn ang="0">
                  <a:pos x="23" y="11"/>
                </a:cxn>
                <a:cxn ang="0">
                  <a:pos x="20" y="9"/>
                </a:cxn>
                <a:cxn ang="0">
                  <a:pos x="17" y="8"/>
                </a:cxn>
                <a:cxn ang="0">
                  <a:pos x="15" y="6"/>
                </a:cxn>
                <a:cxn ang="0">
                  <a:pos x="12" y="6"/>
                </a:cxn>
                <a:cxn ang="0">
                  <a:pos x="9" y="5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3" y="3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1" y="6"/>
                </a:cxn>
                <a:cxn ang="0">
                  <a:pos x="12" y="8"/>
                </a:cxn>
                <a:cxn ang="0">
                  <a:pos x="15" y="8"/>
                </a:cxn>
                <a:cxn ang="0">
                  <a:pos x="17" y="9"/>
                </a:cxn>
                <a:cxn ang="0">
                  <a:pos x="20" y="11"/>
                </a:cxn>
                <a:cxn ang="0">
                  <a:pos x="23" y="11"/>
                </a:cxn>
                <a:cxn ang="0">
                  <a:pos x="26" y="11"/>
                </a:cxn>
                <a:cxn ang="0">
                  <a:pos x="26" y="11"/>
                </a:cxn>
              </a:cxnLst>
              <a:rect l="0" t="0" r="r" b="b"/>
              <a:pathLst>
                <a:path w="26" h="11">
                  <a:moveTo>
                    <a:pt x="26" y="11"/>
                  </a:moveTo>
                  <a:lnTo>
                    <a:pt x="23" y="11"/>
                  </a:lnTo>
                  <a:lnTo>
                    <a:pt x="20" y="9"/>
                  </a:lnTo>
                  <a:lnTo>
                    <a:pt x="17" y="8"/>
                  </a:lnTo>
                  <a:lnTo>
                    <a:pt x="15" y="6"/>
                  </a:lnTo>
                  <a:lnTo>
                    <a:pt x="12" y="6"/>
                  </a:lnTo>
                  <a:lnTo>
                    <a:pt x="9" y="5"/>
                  </a:lnTo>
                  <a:lnTo>
                    <a:pt x="6" y="3"/>
                  </a:lnTo>
                  <a:lnTo>
                    <a:pt x="5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3"/>
                  </a:lnTo>
                  <a:lnTo>
                    <a:pt x="6" y="5"/>
                  </a:lnTo>
                  <a:lnTo>
                    <a:pt x="8" y="5"/>
                  </a:lnTo>
                  <a:lnTo>
                    <a:pt x="11" y="6"/>
                  </a:lnTo>
                  <a:lnTo>
                    <a:pt x="12" y="8"/>
                  </a:lnTo>
                  <a:lnTo>
                    <a:pt x="15" y="8"/>
                  </a:lnTo>
                  <a:lnTo>
                    <a:pt x="17" y="9"/>
                  </a:lnTo>
                  <a:lnTo>
                    <a:pt x="20" y="11"/>
                  </a:lnTo>
                  <a:lnTo>
                    <a:pt x="23" y="11"/>
                  </a:lnTo>
                  <a:lnTo>
                    <a:pt x="26" y="11"/>
                  </a:lnTo>
                  <a:lnTo>
                    <a:pt x="26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71" name="Freeform 71"/>
            <p:cNvSpPr>
              <a:spLocks/>
            </p:cNvSpPr>
            <p:nvPr/>
          </p:nvSpPr>
          <p:spPr bwMode="auto">
            <a:xfrm>
              <a:off x="4692" y="1761"/>
              <a:ext cx="56" cy="27"/>
            </a:xfrm>
            <a:custGeom>
              <a:avLst/>
              <a:gdLst/>
              <a:ahLst/>
              <a:cxnLst>
                <a:cxn ang="0">
                  <a:pos x="56" y="27"/>
                </a:cxn>
                <a:cxn ang="0">
                  <a:pos x="54" y="27"/>
                </a:cxn>
                <a:cxn ang="0">
                  <a:pos x="53" y="27"/>
                </a:cxn>
                <a:cxn ang="0">
                  <a:pos x="48" y="26"/>
                </a:cxn>
                <a:cxn ang="0">
                  <a:pos x="45" y="24"/>
                </a:cxn>
                <a:cxn ang="0">
                  <a:pos x="44" y="23"/>
                </a:cxn>
                <a:cxn ang="0">
                  <a:pos x="42" y="23"/>
                </a:cxn>
                <a:cxn ang="0">
                  <a:pos x="39" y="21"/>
                </a:cxn>
                <a:cxn ang="0">
                  <a:pos x="38" y="20"/>
                </a:cxn>
                <a:cxn ang="0">
                  <a:pos x="35" y="18"/>
                </a:cxn>
                <a:cxn ang="0">
                  <a:pos x="32" y="18"/>
                </a:cxn>
                <a:cxn ang="0">
                  <a:pos x="30" y="17"/>
                </a:cxn>
                <a:cxn ang="0">
                  <a:pos x="29" y="15"/>
                </a:cxn>
                <a:cxn ang="0">
                  <a:pos x="26" y="14"/>
                </a:cxn>
                <a:cxn ang="0">
                  <a:pos x="23" y="12"/>
                </a:cxn>
                <a:cxn ang="0">
                  <a:pos x="21" y="12"/>
                </a:cxn>
                <a:cxn ang="0">
                  <a:pos x="18" y="11"/>
                </a:cxn>
                <a:cxn ang="0">
                  <a:pos x="17" y="9"/>
                </a:cxn>
                <a:cxn ang="0">
                  <a:pos x="14" y="8"/>
                </a:cxn>
                <a:cxn ang="0">
                  <a:pos x="12" y="8"/>
                </a:cxn>
                <a:cxn ang="0">
                  <a:pos x="11" y="6"/>
                </a:cxn>
                <a:cxn ang="0">
                  <a:pos x="6" y="3"/>
                </a:cxn>
                <a:cxn ang="0">
                  <a:pos x="3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6" y="3"/>
                </a:cxn>
                <a:cxn ang="0">
                  <a:pos x="11" y="5"/>
                </a:cxn>
                <a:cxn ang="0">
                  <a:pos x="14" y="6"/>
                </a:cxn>
                <a:cxn ang="0">
                  <a:pos x="17" y="8"/>
                </a:cxn>
                <a:cxn ang="0">
                  <a:pos x="21" y="9"/>
                </a:cxn>
                <a:cxn ang="0">
                  <a:pos x="24" y="11"/>
                </a:cxn>
                <a:cxn ang="0">
                  <a:pos x="29" y="14"/>
                </a:cxn>
                <a:cxn ang="0">
                  <a:pos x="32" y="14"/>
                </a:cxn>
                <a:cxn ang="0">
                  <a:pos x="35" y="17"/>
                </a:cxn>
                <a:cxn ang="0">
                  <a:pos x="39" y="18"/>
                </a:cxn>
                <a:cxn ang="0">
                  <a:pos x="42" y="20"/>
                </a:cxn>
                <a:cxn ang="0">
                  <a:pos x="45" y="21"/>
                </a:cxn>
                <a:cxn ang="0">
                  <a:pos x="50" y="24"/>
                </a:cxn>
                <a:cxn ang="0">
                  <a:pos x="53" y="26"/>
                </a:cxn>
                <a:cxn ang="0">
                  <a:pos x="56" y="27"/>
                </a:cxn>
                <a:cxn ang="0">
                  <a:pos x="56" y="27"/>
                </a:cxn>
              </a:cxnLst>
              <a:rect l="0" t="0" r="r" b="b"/>
              <a:pathLst>
                <a:path w="56" h="27">
                  <a:moveTo>
                    <a:pt x="56" y="27"/>
                  </a:moveTo>
                  <a:lnTo>
                    <a:pt x="54" y="27"/>
                  </a:lnTo>
                  <a:lnTo>
                    <a:pt x="53" y="27"/>
                  </a:lnTo>
                  <a:lnTo>
                    <a:pt x="48" y="26"/>
                  </a:lnTo>
                  <a:lnTo>
                    <a:pt x="45" y="24"/>
                  </a:lnTo>
                  <a:lnTo>
                    <a:pt x="44" y="23"/>
                  </a:lnTo>
                  <a:lnTo>
                    <a:pt x="42" y="23"/>
                  </a:lnTo>
                  <a:lnTo>
                    <a:pt x="39" y="21"/>
                  </a:lnTo>
                  <a:lnTo>
                    <a:pt x="38" y="20"/>
                  </a:lnTo>
                  <a:lnTo>
                    <a:pt x="35" y="18"/>
                  </a:lnTo>
                  <a:lnTo>
                    <a:pt x="32" y="18"/>
                  </a:lnTo>
                  <a:lnTo>
                    <a:pt x="30" y="17"/>
                  </a:lnTo>
                  <a:lnTo>
                    <a:pt x="29" y="15"/>
                  </a:lnTo>
                  <a:lnTo>
                    <a:pt x="26" y="14"/>
                  </a:lnTo>
                  <a:lnTo>
                    <a:pt x="23" y="12"/>
                  </a:lnTo>
                  <a:lnTo>
                    <a:pt x="21" y="12"/>
                  </a:lnTo>
                  <a:lnTo>
                    <a:pt x="18" y="11"/>
                  </a:lnTo>
                  <a:lnTo>
                    <a:pt x="17" y="9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11" y="6"/>
                  </a:lnTo>
                  <a:lnTo>
                    <a:pt x="6" y="3"/>
                  </a:lnTo>
                  <a:lnTo>
                    <a:pt x="3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2"/>
                  </a:lnTo>
                  <a:lnTo>
                    <a:pt x="6" y="3"/>
                  </a:lnTo>
                  <a:lnTo>
                    <a:pt x="11" y="5"/>
                  </a:lnTo>
                  <a:lnTo>
                    <a:pt x="14" y="6"/>
                  </a:lnTo>
                  <a:lnTo>
                    <a:pt x="17" y="8"/>
                  </a:lnTo>
                  <a:lnTo>
                    <a:pt x="21" y="9"/>
                  </a:lnTo>
                  <a:lnTo>
                    <a:pt x="24" y="11"/>
                  </a:lnTo>
                  <a:lnTo>
                    <a:pt x="29" y="14"/>
                  </a:lnTo>
                  <a:lnTo>
                    <a:pt x="32" y="14"/>
                  </a:lnTo>
                  <a:lnTo>
                    <a:pt x="35" y="17"/>
                  </a:lnTo>
                  <a:lnTo>
                    <a:pt x="39" y="18"/>
                  </a:lnTo>
                  <a:lnTo>
                    <a:pt x="42" y="20"/>
                  </a:lnTo>
                  <a:lnTo>
                    <a:pt x="45" y="21"/>
                  </a:lnTo>
                  <a:lnTo>
                    <a:pt x="50" y="24"/>
                  </a:lnTo>
                  <a:lnTo>
                    <a:pt x="53" y="26"/>
                  </a:lnTo>
                  <a:lnTo>
                    <a:pt x="56" y="27"/>
                  </a:lnTo>
                  <a:lnTo>
                    <a:pt x="56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72" name="Freeform 72"/>
            <p:cNvSpPr>
              <a:spLocks/>
            </p:cNvSpPr>
            <p:nvPr/>
          </p:nvSpPr>
          <p:spPr bwMode="auto">
            <a:xfrm>
              <a:off x="4535" y="1725"/>
              <a:ext cx="190" cy="65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15" y="3"/>
                </a:cxn>
                <a:cxn ang="0">
                  <a:pos x="19" y="3"/>
                </a:cxn>
                <a:cxn ang="0">
                  <a:pos x="25" y="5"/>
                </a:cxn>
                <a:cxn ang="0">
                  <a:pos x="31" y="6"/>
                </a:cxn>
                <a:cxn ang="0">
                  <a:pos x="37" y="8"/>
                </a:cxn>
                <a:cxn ang="0">
                  <a:pos x="43" y="9"/>
                </a:cxn>
                <a:cxn ang="0">
                  <a:pos x="51" y="12"/>
                </a:cxn>
                <a:cxn ang="0">
                  <a:pos x="58" y="14"/>
                </a:cxn>
                <a:cxn ang="0">
                  <a:pos x="66" y="17"/>
                </a:cxn>
                <a:cxn ang="0">
                  <a:pos x="73" y="18"/>
                </a:cxn>
                <a:cxn ang="0">
                  <a:pos x="81" y="21"/>
                </a:cxn>
                <a:cxn ang="0">
                  <a:pos x="90" y="24"/>
                </a:cxn>
                <a:cxn ang="0">
                  <a:pos x="97" y="27"/>
                </a:cxn>
                <a:cxn ang="0">
                  <a:pos x="105" y="30"/>
                </a:cxn>
                <a:cxn ang="0">
                  <a:pos x="114" y="33"/>
                </a:cxn>
                <a:cxn ang="0">
                  <a:pos x="121" y="36"/>
                </a:cxn>
                <a:cxn ang="0">
                  <a:pos x="129" y="39"/>
                </a:cxn>
                <a:cxn ang="0">
                  <a:pos x="136" y="42"/>
                </a:cxn>
                <a:cxn ang="0">
                  <a:pos x="144" y="45"/>
                </a:cxn>
                <a:cxn ang="0">
                  <a:pos x="150" y="47"/>
                </a:cxn>
                <a:cxn ang="0">
                  <a:pos x="157" y="50"/>
                </a:cxn>
                <a:cxn ang="0">
                  <a:pos x="163" y="53"/>
                </a:cxn>
                <a:cxn ang="0">
                  <a:pos x="169" y="54"/>
                </a:cxn>
                <a:cxn ang="0">
                  <a:pos x="156" y="47"/>
                </a:cxn>
                <a:cxn ang="0">
                  <a:pos x="150" y="45"/>
                </a:cxn>
                <a:cxn ang="0">
                  <a:pos x="142" y="41"/>
                </a:cxn>
                <a:cxn ang="0">
                  <a:pos x="138" y="39"/>
                </a:cxn>
                <a:cxn ang="0">
                  <a:pos x="133" y="38"/>
                </a:cxn>
                <a:cxn ang="0">
                  <a:pos x="129" y="36"/>
                </a:cxn>
                <a:cxn ang="0">
                  <a:pos x="124" y="33"/>
                </a:cxn>
                <a:cxn ang="0">
                  <a:pos x="118" y="32"/>
                </a:cxn>
                <a:cxn ang="0">
                  <a:pos x="112" y="29"/>
                </a:cxn>
                <a:cxn ang="0">
                  <a:pos x="106" y="27"/>
                </a:cxn>
                <a:cxn ang="0">
                  <a:pos x="102" y="24"/>
                </a:cxn>
                <a:cxn ang="0">
                  <a:pos x="96" y="21"/>
                </a:cxn>
                <a:cxn ang="0">
                  <a:pos x="90" y="20"/>
                </a:cxn>
                <a:cxn ang="0">
                  <a:pos x="84" y="18"/>
                </a:cxn>
                <a:cxn ang="0">
                  <a:pos x="78" y="15"/>
                </a:cxn>
                <a:cxn ang="0">
                  <a:pos x="70" y="14"/>
                </a:cxn>
                <a:cxn ang="0">
                  <a:pos x="64" y="11"/>
                </a:cxn>
                <a:cxn ang="0">
                  <a:pos x="58" y="9"/>
                </a:cxn>
                <a:cxn ang="0">
                  <a:pos x="52" y="8"/>
                </a:cxn>
                <a:cxn ang="0">
                  <a:pos x="48" y="5"/>
                </a:cxn>
                <a:cxn ang="0">
                  <a:pos x="42" y="3"/>
                </a:cxn>
                <a:cxn ang="0">
                  <a:pos x="36" y="3"/>
                </a:cxn>
                <a:cxn ang="0">
                  <a:pos x="31" y="2"/>
                </a:cxn>
                <a:cxn ang="0">
                  <a:pos x="25" y="0"/>
                </a:cxn>
                <a:cxn ang="0">
                  <a:pos x="21" y="0"/>
                </a:cxn>
                <a:cxn ang="0">
                  <a:pos x="13" y="0"/>
                </a:cxn>
                <a:cxn ang="0">
                  <a:pos x="6" y="0"/>
                </a:cxn>
                <a:cxn ang="0">
                  <a:pos x="3" y="3"/>
                </a:cxn>
                <a:cxn ang="0">
                  <a:pos x="0" y="8"/>
                </a:cxn>
                <a:cxn ang="0">
                  <a:pos x="4" y="5"/>
                </a:cxn>
                <a:cxn ang="0">
                  <a:pos x="7" y="3"/>
                </a:cxn>
              </a:cxnLst>
              <a:rect l="0" t="0" r="r" b="b"/>
              <a:pathLst>
                <a:path w="190" h="65">
                  <a:moveTo>
                    <a:pt x="7" y="3"/>
                  </a:moveTo>
                  <a:lnTo>
                    <a:pt x="9" y="3"/>
                  </a:lnTo>
                  <a:lnTo>
                    <a:pt x="13" y="3"/>
                  </a:lnTo>
                  <a:lnTo>
                    <a:pt x="15" y="3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5" y="5"/>
                  </a:lnTo>
                  <a:lnTo>
                    <a:pt x="28" y="5"/>
                  </a:lnTo>
                  <a:lnTo>
                    <a:pt x="31" y="6"/>
                  </a:lnTo>
                  <a:lnTo>
                    <a:pt x="34" y="6"/>
                  </a:lnTo>
                  <a:lnTo>
                    <a:pt x="37" y="8"/>
                  </a:lnTo>
                  <a:lnTo>
                    <a:pt x="40" y="9"/>
                  </a:lnTo>
                  <a:lnTo>
                    <a:pt x="43" y="9"/>
                  </a:lnTo>
                  <a:lnTo>
                    <a:pt x="48" y="11"/>
                  </a:lnTo>
                  <a:lnTo>
                    <a:pt x="51" y="12"/>
                  </a:lnTo>
                  <a:lnTo>
                    <a:pt x="54" y="12"/>
                  </a:lnTo>
                  <a:lnTo>
                    <a:pt x="58" y="14"/>
                  </a:lnTo>
                  <a:lnTo>
                    <a:pt x="61" y="15"/>
                  </a:lnTo>
                  <a:lnTo>
                    <a:pt x="66" y="17"/>
                  </a:lnTo>
                  <a:lnTo>
                    <a:pt x="69" y="18"/>
                  </a:lnTo>
                  <a:lnTo>
                    <a:pt x="73" y="18"/>
                  </a:lnTo>
                  <a:lnTo>
                    <a:pt x="78" y="20"/>
                  </a:lnTo>
                  <a:lnTo>
                    <a:pt x="81" y="21"/>
                  </a:lnTo>
                  <a:lnTo>
                    <a:pt x="85" y="23"/>
                  </a:lnTo>
                  <a:lnTo>
                    <a:pt x="90" y="24"/>
                  </a:lnTo>
                  <a:lnTo>
                    <a:pt x="94" y="26"/>
                  </a:lnTo>
                  <a:lnTo>
                    <a:pt x="97" y="27"/>
                  </a:lnTo>
                  <a:lnTo>
                    <a:pt x="102" y="29"/>
                  </a:lnTo>
                  <a:lnTo>
                    <a:pt x="105" y="30"/>
                  </a:lnTo>
                  <a:lnTo>
                    <a:pt x="109" y="32"/>
                  </a:lnTo>
                  <a:lnTo>
                    <a:pt x="114" y="33"/>
                  </a:lnTo>
                  <a:lnTo>
                    <a:pt x="117" y="35"/>
                  </a:lnTo>
                  <a:lnTo>
                    <a:pt x="121" y="36"/>
                  </a:lnTo>
                  <a:lnTo>
                    <a:pt x="124" y="38"/>
                  </a:lnTo>
                  <a:lnTo>
                    <a:pt x="129" y="39"/>
                  </a:lnTo>
                  <a:lnTo>
                    <a:pt x="132" y="41"/>
                  </a:lnTo>
                  <a:lnTo>
                    <a:pt x="136" y="42"/>
                  </a:lnTo>
                  <a:lnTo>
                    <a:pt x="141" y="44"/>
                  </a:lnTo>
                  <a:lnTo>
                    <a:pt x="144" y="45"/>
                  </a:lnTo>
                  <a:lnTo>
                    <a:pt x="147" y="47"/>
                  </a:lnTo>
                  <a:lnTo>
                    <a:pt x="150" y="47"/>
                  </a:lnTo>
                  <a:lnTo>
                    <a:pt x="154" y="48"/>
                  </a:lnTo>
                  <a:lnTo>
                    <a:pt x="157" y="50"/>
                  </a:lnTo>
                  <a:lnTo>
                    <a:pt x="160" y="51"/>
                  </a:lnTo>
                  <a:lnTo>
                    <a:pt x="163" y="53"/>
                  </a:lnTo>
                  <a:lnTo>
                    <a:pt x="166" y="54"/>
                  </a:lnTo>
                  <a:lnTo>
                    <a:pt x="169" y="54"/>
                  </a:lnTo>
                  <a:lnTo>
                    <a:pt x="190" y="65"/>
                  </a:lnTo>
                  <a:lnTo>
                    <a:pt x="156" y="47"/>
                  </a:lnTo>
                  <a:lnTo>
                    <a:pt x="153" y="45"/>
                  </a:lnTo>
                  <a:lnTo>
                    <a:pt x="150" y="45"/>
                  </a:lnTo>
                  <a:lnTo>
                    <a:pt x="147" y="44"/>
                  </a:lnTo>
                  <a:lnTo>
                    <a:pt x="142" y="41"/>
                  </a:lnTo>
                  <a:lnTo>
                    <a:pt x="141" y="41"/>
                  </a:lnTo>
                  <a:lnTo>
                    <a:pt x="138" y="39"/>
                  </a:lnTo>
                  <a:lnTo>
                    <a:pt x="136" y="38"/>
                  </a:lnTo>
                  <a:lnTo>
                    <a:pt x="133" y="38"/>
                  </a:lnTo>
                  <a:lnTo>
                    <a:pt x="132" y="36"/>
                  </a:lnTo>
                  <a:lnTo>
                    <a:pt x="129" y="36"/>
                  </a:lnTo>
                  <a:lnTo>
                    <a:pt x="127" y="35"/>
                  </a:lnTo>
                  <a:lnTo>
                    <a:pt x="124" y="33"/>
                  </a:lnTo>
                  <a:lnTo>
                    <a:pt x="121" y="32"/>
                  </a:lnTo>
                  <a:lnTo>
                    <a:pt x="118" y="32"/>
                  </a:lnTo>
                  <a:lnTo>
                    <a:pt x="115" y="30"/>
                  </a:lnTo>
                  <a:lnTo>
                    <a:pt x="112" y="29"/>
                  </a:lnTo>
                  <a:lnTo>
                    <a:pt x="109" y="27"/>
                  </a:lnTo>
                  <a:lnTo>
                    <a:pt x="106" y="27"/>
                  </a:lnTo>
                  <a:lnTo>
                    <a:pt x="105" y="26"/>
                  </a:lnTo>
                  <a:lnTo>
                    <a:pt x="102" y="24"/>
                  </a:lnTo>
                  <a:lnTo>
                    <a:pt x="99" y="23"/>
                  </a:lnTo>
                  <a:lnTo>
                    <a:pt x="96" y="21"/>
                  </a:lnTo>
                  <a:lnTo>
                    <a:pt x="93" y="21"/>
                  </a:lnTo>
                  <a:lnTo>
                    <a:pt x="90" y="20"/>
                  </a:lnTo>
                  <a:lnTo>
                    <a:pt x="87" y="18"/>
                  </a:lnTo>
                  <a:lnTo>
                    <a:pt x="84" y="18"/>
                  </a:lnTo>
                  <a:lnTo>
                    <a:pt x="79" y="17"/>
                  </a:lnTo>
                  <a:lnTo>
                    <a:pt x="78" y="15"/>
                  </a:lnTo>
                  <a:lnTo>
                    <a:pt x="73" y="14"/>
                  </a:lnTo>
                  <a:lnTo>
                    <a:pt x="70" y="14"/>
                  </a:lnTo>
                  <a:lnTo>
                    <a:pt x="67" y="12"/>
                  </a:lnTo>
                  <a:lnTo>
                    <a:pt x="64" y="11"/>
                  </a:lnTo>
                  <a:lnTo>
                    <a:pt x="61" y="9"/>
                  </a:lnTo>
                  <a:lnTo>
                    <a:pt x="58" y="9"/>
                  </a:lnTo>
                  <a:lnTo>
                    <a:pt x="55" y="8"/>
                  </a:lnTo>
                  <a:lnTo>
                    <a:pt x="52" y="8"/>
                  </a:lnTo>
                  <a:lnTo>
                    <a:pt x="49" y="6"/>
                  </a:lnTo>
                  <a:lnTo>
                    <a:pt x="48" y="5"/>
                  </a:lnTo>
                  <a:lnTo>
                    <a:pt x="43" y="5"/>
                  </a:lnTo>
                  <a:lnTo>
                    <a:pt x="42" y="3"/>
                  </a:lnTo>
                  <a:lnTo>
                    <a:pt x="39" y="3"/>
                  </a:lnTo>
                  <a:lnTo>
                    <a:pt x="36" y="3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28" y="2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6"/>
                  </a:lnTo>
                  <a:lnTo>
                    <a:pt x="4" y="5"/>
                  </a:lnTo>
                  <a:lnTo>
                    <a:pt x="7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73" name="Freeform 73"/>
            <p:cNvSpPr>
              <a:spLocks/>
            </p:cNvSpPr>
            <p:nvPr/>
          </p:nvSpPr>
          <p:spPr bwMode="auto">
            <a:xfrm>
              <a:off x="4521" y="1746"/>
              <a:ext cx="42" cy="65"/>
            </a:xfrm>
            <a:custGeom>
              <a:avLst/>
              <a:gdLst/>
              <a:ahLst/>
              <a:cxnLst>
                <a:cxn ang="0">
                  <a:pos x="42" y="65"/>
                </a:cxn>
                <a:cxn ang="0">
                  <a:pos x="39" y="63"/>
                </a:cxn>
                <a:cxn ang="0">
                  <a:pos x="38" y="60"/>
                </a:cxn>
                <a:cxn ang="0">
                  <a:pos x="36" y="59"/>
                </a:cxn>
                <a:cxn ang="0">
                  <a:pos x="35" y="56"/>
                </a:cxn>
                <a:cxn ang="0">
                  <a:pos x="30" y="53"/>
                </a:cxn>
                <a:cxn ang="0">
                  <a:pos x="27" y="50"/>
                </a:cxn>
                <a:cxn ang="0">
                  <a:pos x="24" y="45"/>
                </a:cxn>
                <a:cxn ang="0">
                  <a:pos x="21" y="42"/>
                </a:cxn>
                <a:cxn ang="0">
                  <a:pos x="18" y="39"/>
                </a:cxn>
                <a:cxn ang="0">
                  <a:pos x="17" y="35"/>
                </a:cxn>
                <a:cxn ang="0">
                  <a:pos x="12" y="32"/>
                </a:cxn>
                <a:cxn ang="0">
                  <a:pos x="11" y="27"/>
                </a:cxn>
                <a:cxn ang="0">
                  <a:pos x="8" y="24"/>
                </a:cxn>
                <a:cxn ang="0">
                  <a:pos x="6" y="20"/>
                </a:cxn>
                <a:cxn ang="0">
                  <a:pos x="5" y="17"/>
                </a:cxn>
                <a:cxn ang="0">
                  <a:pos x="3" y="15"/>
                </a:cxn>
                <a:cxn ang="0">
                  <a:pos x="3" y="12"/>
                </a:cxn>
                <a:cxn ang="0">
                  <a:pos x="2" y="11"/>
                </a:cxn>
                <a:cxn ang="0">
                  <a:pos x="2" y="8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2" y="9"/>
                </a:cxn>
                <a:cxn ang="0">
                  <a:pos x="2" y="12"/>
                </a:cxn>
                <a:cxn ang="0">
                  <a:pos x="3" y="14"/>
                </a:cxn>
                <a:cxn ang="0">
                  <a:pos x="3" y="17"/>
                </a:cxn>
                <a:cxn ang="0">
                  <a:pos x="5" y="18"/>
                </a:cxn>
                <a:cxn ang="0">
                  <a:pos x="6" y="23"/>
                </a:cxn>
                <a:cxn ang="0">
                  <a:pos x="9" y="27"/>
                </a:cxn>
                <a:cxn ang="0">
                  <a:pos x="11" y="29"/>
                </a:cxn>
                <a:cxn ang="0">
                  <a:pos x="12" y="32"/>
                </a:cxn>
                <a:cxn ang="0">
                  <a:pos x="14" y="33"/>
                </a:cxn>
                <a:cxn ang="0">
                  <a:pos x="15" y="36"/>
                </a:cxn>
                <a:cxn ang="0">
                  <a:pos x="18" y="39"/>
                </a:cxn>
                <a:cxn ang="0">
                  <a:pos x="21" y="42"/>
                </a:cxn>
                <a:cxn ang="0">
                  <a:pos x="24" y="47"/>
                </a:cxn>
                <a:cxn ang="0">
                  <a:pos x="27" y="50"/>
                </a:cxn>
                <a:cxn ang="0">
                  <a:pos x="30" y="54"/>
                </a:cxn>
                <a:cxn ang="0">
                  <a:pos x="35" y="57"/>
                </a:cxn>
                <a:cxn ang="0">
                  <a:pos x="38" y="62"/>
                </a:cxn>
                <a:cxn ang="0">
                  <a:pos x="42" y="65"/>
                </a:cxn>
                <a:cxn ang="0">
                  <a:pos x="42" y="65"/>
                </a:cxn>
              </a:cxnLst>
              <a:rect l="0" t="0" r="r" b="b"/>
              <a:pathLst>
                <a:path w="42" h="65">
                  <a:moveTo>
                    <a:pt x="42" y="65"/>
                  </a:moveTo>
                  <a:lnTo>
                    <a:pt x="39" y="63"/>
                  </a:lnTo>
                  <a:lnTo>
                    <a:pt x="38" y="60"/>
                  </a:lnTo>
                  <a:lnTo>
                    <a:pt x="36" y="59"/>
                  </a:lnTo>
                  <a:lnTo>
                    <a:pt x="35" y="56"/>
                  </a:lnTo>
                  <a:lnTo>
                    <a:pt x="30" y="53"/>
                  </a:lnTo>
                  <a:lnTo>
                    <a:pt x="27" y="50"/>
                  </a:lnTo>
                  <a:lnTo>
                    <a:pt x="24" y="45"/>
                  </a:lnTo>
                  <a:lnTo>
                    <a:pt x="21" y="42"/>
                  </a:lnTo>
                  <a:lnTo>
                    <a:pt x="18" y="39"/>
                  </a:lnTo>
                  <a:lnTo>
                    <a:pt x="17" y="35"/>
                  </a:lnTo>
                  <a:lnTo>
                    <a:pt x="12" y="32"/>
                  </a:lnTo>
                  <a:lnTo>
                    <a:pt x="11" y="27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3" y="12"/>
                  </a:lnTo>
                  <a:lnTo>
                    <a:pt x="2" y="11"/>
                  </a:lnTo>
                  <a:lnTo>
                    <a:pt x="2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6"/>
                  </a:lnTo>
                  <a:lnTo>
                    <a:pt x="2" y="9"/>
                  </a:lnTo>
                  <a:lnTo>
                    <a:pt x="2" y="12"/>
                  </a:lnTo>
                  <a:lnTo>
                    <a:pt x="3" y="14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6" y="23"/>
                  </a:lnTo>
                  <a:lnTo>
                    <a:pt x="9" y="27"/>
                  </a:lnTo>
                  <a:lnTo>
                    <a:pt x="11" y="29"/>
                  </a:lnTo>
                  <a:lnTo>
                    <a:pt x="12" y="32"/>
                  </a:lnTo>
                  <a:lnTo>
                    <a:pt x="14" y="33"/>
                  </a:lnTo>
                  <a:lnTo>
                    <a:pt x="15" y="36"/>
                  </a:lnTo>
                  <a:lnTo>
                    <a:pt x="18" y="39"/>
                  </a:lnTo>
                  <a:lnTo>
                    <a:pt x="21" y="42"/>
                  </a:lnTo>
                  <a:lnTo>
                    <a:pt x="24" y="47"/>
                  </a:lnTo>
                  <a:lnTo>
                    <a:pt x="27" y="50"/>
                  </a:lnTo>
                  <a:lnTo>
                    <a:pt x="30" y="54"/>
                  </a:lnTo>
                  <a:lnTo>
                    <a:pt x="35" y="57"/>
                  </a:lnTo>
                  <a:lnTo>
                    <a:pt x="38" y="62"/>
                  </a:lnTo>
                  <a:lnTo>
                    <a:pt x="42" y="65"/>
                  </a:lnTo>
                  <a:lnTo>
                    <a:pt x="42" y="65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74" name="Freeform 74"/>
            <p:cNvSpPr>
              <a:spLocks/>
            </p:cNvSpPr>
            <p:nvPr/>
          </p:nvSpPr>
          <p:spPr bwMode="auto">
            <a:xfrm>
              <a:off x="4656" y="1890"/>
              <a:ext cx="101" cy="65"/>
            </a:xfrm>
            <a:custGeom>
              <a:avLst/>
              <a:gdLst/>
              <a:ahLst/>
              <a:cxnLst>
                <a:cxn ang="0">
                  <a:pos x="98" y="59"/>
                </a:cxn>
                <a:cxn ang="0">
                  <a:pos x="98" y="56"/>
                </a:cxn>
                <a:cxn ang="0">
                  <a:pos x="93" y="56"/>
                </a:cxn>
                <a:cxn ang="0">
                  <a:pos x="90" y="54"/>
                </a:cxn>
                <a:cxn ang="0">
                  <a:pos x="84" y="54"/>
                </a:cxn>
                <a:cxn ang="0">
                  <a:pos x="80" y="53"/>
                </a:cxn>
                <a:cxn ang="0">
                  <a:pos x="74" y="51"/>
                </a:cxn>
                <a:cxn ang="0">
                  <a:pos x="66" y="50"/>
                </a:cxn>
                <a:cxn ang="0">
                  <a:pos x="60" y="50"/>
                </a:cxn>
                <a:cxn ang="0">
                  <a:pos x="54" y="48"/>
                </a:cxn>
                <a:cxn ang="0">
                  <a:pos x="48" y="47"/>
                </a:cxn>
                <a:cxn ang="0">
                  <a:pos x="42" y="47"/>
                </a:cxn>
                <a:cxn ang="0">
                  <a:pos x="38" y="47"/>
                </a:cxn>
                <a:cxn ang="0">
                  <a:pos x="33" y="45"/>
                </a:cxn>
                <a:cxn ang="0">
                  <a:pos x="29" y="45"/>
                </a:cxn>
                <a:cxn ang="0">
                  <a:pos x="27" y="44"/>
                </a:cxn>
                <a:cxn ang="0">
                  <a:pos x="26" y="42"/>
                </a:cxn>
                <a:cxn ang="0">
                  <a:pos x="23" y="36"/>
                </a:cxn>
                <a:cxn ang="0">
                  <a:pos x="18" y="30"/>
                </a:cxn>
                <a:cxn ang="0">
                  <a:pos x="14" y="21"/>
                </a:cxn>
                <a:cxn ang="0">
                  <a:pos x="9" y="14"/>
                </a:cxn>
                <a:cxn ang="0">
                  <a:pos x="3" y="8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5"/>
                </a:cxn>
                <a:cxn ang="0">
                  <a:pos x="8" y="11"/>
                </a:cxn>
                <a:cxn ang="0">
                  <a:pos x="12" y="18"/>
                </a:cxn>
                <a:cxn ang="0">
                  <a:pos x="17" y="24"/>
                </a:cxn>
                <a:cxn ang="0">
                  <a:pos x="21" y="30"/>
                </a:cxn>
                <a:cxn ang="0">
                  <a:pos x="24" y="36"/>
                </a:cxn>
                <a:cxn ang="0">
                  <a:pos x="27" y="41"/>
                </a:cxn>
                <a:cxn ang="0">
                  <a:pos x="99" y="54"/>
                </a:cxn>
                <a:cxn ang="0">
                  <a:pos x="101" y="59"/>
                </a:cxn>
                <a:cxn ang="0">
                  <a:pos x="99" y="63"/>
                </a:cxn>
                <a:cxn ang="0">
                  <a:pos x="95" y="63"/>
                </a:cxn>
                <a:cxn ang="0">
                  <a:pos x="90" y="65"/>
                </a:cxn>
                <a:cxn ang="0">
                  <a:pos x="86" y="65"/>
                </a:cxn>
                <a:cxn ang="0">
                  <a:pos x="81" y="65"/>
                </a:cxn>
                <a:cxn ang="0">
                  <a:pos x="98" y="60"/>
                </a:cxn>
              </a:cxnLst>
              <a:rect l="0" t="0" r="r" b="b"/>
              <a:pathLst>
                <a:path w="101" h="65">
                  <a:moveTo>
                    <a:pt x="98" y="60"/>
                  </a:moveTo>
                  <a:lnTo>
                    <a:pt x="98" y="59"/>
                  </a:lnTo>
                  <a:lnTo>
                    <a:pt x="98" y="57"/>
                  </a:lnTo>
                  <a:lnTo>
                    <a:pt x="98" y="56"/>
                  </a:lnTo>
                  <a:lnTo>
                    <a:pt x="95" y="56"/>
                  </a:lnTo>
                  <a:lnTo>
                    <a:pt x="93" y="56"/>
                  </a:lnTo>
                  <a:lnTo>
                    <a:pt x="92" y="54"/>
                  </a:lnTo>
                  <a:lnTo>
                    <a:pt x="90" y="54"/>
                  </a:lnTo>
                  <a:lnTo>
                    <a:pt x="87" y="54"/>
                  </a:lnTo>
                  <a:lnTo>
                    <a:pt x="84" y="54"/>
                  </a:lnTo>
                  <a:lnTo>
                    <a:pt x="83" y="53"/>
                  </a:lnTo>
                  <a:lnTo>
                    <a:pt x="80" y="53"/>
                  </a:lnTo>
                  <a:lnTo>
                    <a:pt x="77" y="53"/>
                  </a:lnTo>
                  <a:lnTo>
                    <a:pt x="74" y="51"/>
                  </a:lnTo>
                  <a:lnTo>
                    <a:pt x="71" y="51"/>
                  </a:lnTo>
                  <a:lnTo>
                    <a:pt x="66" y="50"/>
                  </a:lnTo>
                  <a:lnTo>
                    <a:pt x="65" y="50"/>
                  </a:lnTo>
                  <a:lnTo>
                    <a:pt x="60" y="50"/>
                  </a:lnTo>
                  <a:lnTo>
                    <a:pt x="57" y="50"/>
                  </a:lnTo>
                  <a:lnTo>
                    <a:pt x="54" y="48"/>
                  </a:lnTo>
                  <a:lnTo>
                    <a:pt x="51" y="48"/>
                  </a:lnTo>
                  <a:lnTo>
                    <a:pt x="48" y="47"/>
                  </a:lnTo>
                  <a:lnTo>
                    <a:pt x="45" y="47"/>
                  </a:lnTo>
                  <a:lnTo>
                    <a:pt x="42" y="47"/>
                  </a:lnTo>
                  <a:lnTo>
                    <a:pt x="39" y="47"/>
                  </a:lnTo>
                  <a:lnTo>
                    <a:pt x="38" y="47"/>
                  </a:lnTo>
                  <a:lnTo>
                    <a:pt x="35" y="45"/>
                  </a:lnTo>
                  <a:lnTo>
                    <a:pt x="33" y="45"/>
                  </a:lnTo>
                  <a:lnTo>
                    <a:pt x="32" y="45"/>
                  </a:lnTo>
                  <a:lnTo>
                    <a:pt x="29" y="45"/>
                  </a:lnTo>
                  <a:lnTo>
                    <a:pt x="27" y="45"/>
                  </a:lnTo>
                  <a:lnTo>
                    <a:pt x="27" y="44"/>
                  </a:lnTo>
                  <a:lnTo>
                    <a:pt x="27" y="44"/>
                  </a:lnTo>
                  <a:lnTo>
                    <a:pt x="26" y="42"/>
                  </a:lnTo>
                  <a:lnTo>
                    <a:pt x="24" y="39"/>
                  </a:lnTo>
                  <a:lnTo>
                    <a:pt x="23" y="36"/>
                  </a:lnTo>
                  <a:lnTo>
                    <a:pt x="21" y="33"/>
                  </a:lnTo>
                  <a:lnTo>
                    <a:pt x="18" y="30"/>
                  </a:lnTo>
                  <a:lnTo>
                    <a:pt x="17" y="26"/>
                  </a:lnTo>
                  <a:lnTo>
                    <a:pt x="14" y="21"/>
                  </a:lnTo>
                  <a:lnTo>
                    <a:pt x="11" y="18"/>
                  </a:lnTo>
                  <a:lnTo>
                    <a:pt x="9" y="14"/>
                  </a:lnTo>
                  <a:lnTo>
                    <a:pt x="6" y="11"/>
                  </a:lnTo>
                  <a:lnTo>
                    <a:pt x="3" y="8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3" y="5"/>
                  </a:lnTo>
                  <a:lnTo>
                    <a:pt x="6" y="8"/>
                  </a:lnTo>
                  <a:lnTo>
                    <a:pt x="8" y="11"/>
                  </a:lnTo>
                  <a:lnTo>
                    <a:pt x="9" y="14"/>
                  </a:lnTo>
                  <a:lnTo>
                    <a:pt x="12" y="18"/>
                  </a:lnTo>
                  <a:lnTo>
                    <a:pt x="14" y="21"/>
                  </a:lnTo>
                  <a:lnTo>
                    <a:pt x="17" y="24"/>
                  </a:lnTo>
                  <a:lnTo>
                    <a:pt x="18" y="27"/>
                  </a:lnTo>
                  <a:lnTo>
                    <a:pt x="21" y="30"/>
                  </a:lnTo>
                  <a:lnTo>
                    <a:pt x="23" y="33"/>
                  </a:lnTo>
                  <a:lnTo>
                    <a:pt x="24" y="36"/>
                  </a:lnTo>
                  <a:lnTo>
                    <a:pt x="27" y="39"/>
                  </a:lnTo>
                  <a:lnTo>
                    <a:pt x="27" y="41"/>
                  </a:lnTo>
                  <a:lnTo>
                    <a:pt x="29" y="44"/>
                  </a:lnTo>
                  <a:lnTo>
                    <a:pt x="99" y="54"/>
                  </a:lnTo>
                  <a:lnTo>
                    <a:pt x="99" y="56"/>
                  </a:lnTo>
                  <a:lnTo>
                    <a:pt x="101" y="59"/>
                  </a:lnTo>
                  <a:lnTo>
                    <a:pt x="101" y="62"/>
                  </a:lnTo>
                  <a:lnTo>
                    <a:pt x="99" y="63"/>
                  </a:lnTo>
                  <a:lnTo>
                    <a:pt x="98" y="63"/>
                  </a:lnTo>
                  <a:lnTo>
                    <a:pt x="95" y="63"/>
                  </a:lnTo>
                  <a:lnTo>
                    <a:pt x="93" y="63"/>
                  </a:lnTo>
                  <a:lnTo>
                    <a:pt x="90" y="65"/>
                  </a:lnTo>
                  <a:lnTo>
                    <a:pt x="89" y="65"/>
                  </a:lnTo>
                  <a:lnTo>
                    <a:pt x="86" y="65"/>
                  </a:lnTo>
                  <a:lnTo>
                    <a:pt x="84" y="65"/>
                  </a:lnTo>
                  <a:lnTo>
                    <a:pt x="81" y="65"/>
                  </a:lnTo>
                  <a:lnTo>
                    <a:pt x="98" y="60"/>
                  </a:lnTo>
                  <a:lnTo>
                    <a:pt x="98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75" name="Freeform 75"/>
            <p:cNvSpPr>
              <a:spLocks/>
            </p:cNvSpPr>
            <p:nvPr/>
          </p:nvSpPr>
          <p:spPr bwMode="auto">
            <a:xfrm>
              <a:off x="4893" y="2183"/>
              <a:ext cx="9" cy="27"/>
            </a:xfrm>
            <a:custGeom>
              <a:avLst/>
              <a:gdLst/>
              <a:ahLst/>
              <a:cxnLst>
                <a:cxn ang="0">
                  <a:pos x="9" y="27"/>
                </a:cxn>
                <a:cxn ang="0">
                  <a:pos x="8" y="25"/>
                </a:cxn>
                <a:cxn ang="0">
                  <a:pos x="8" y="21"/>
                </a:cxn>
                <a:cxn ang="0">
                  <a:pos x="6" y="18"/>
                </a:cxn>
                <a:cxn ang="0">
                  <a:pos x="6" y="13"/>
                </a:cxn>
                <a:cxn ang="0">
                  <a:pos x="5" y="9"/>
                </a:cxn>
                <a:cxn ang="0">
                  <a:pos x="3" y="6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2" y="7"/>
                </a:cxn>
                <a:cxn ang="0">
                  <a:pos x="3" y="10"/>
                </a:cxn>
                <a:cxn ang="0">
                  <a:pos x="5" y="13"/>
                </a:cxn>
                <a:cxn ang="0">
                  <a:pos x="5" y="18"/>
                </a:cxn>
                <a:cxn ang="0">
                  <a:pos x="6" y="21"/>
                </a:cxn>
                <a:cxn ang="0">
                  <a:pos x="8" y="24"/>
                </a:cxn>
                <a:cxn ang="0">
                  <a:pos x="9" y="27"/>
                </a:cxn>
                <a:cxn ang="0">
                  <a:pos x="9" y="27"/>
                </a:cxn>
              </a:cxnLst>
              <a:rect l="0" t="0" r="r" b="b"/>
              <a:pathLst>
                <a:path w="9" h="27">
                  <a:moveTo>
                    <a:pt x="9" y="27"/>
                  </a:moveTo>
                  <a:lnTo>
                    <a:pt x="8" y="25"/>
                  </a:lnTo>
                  <a:lnTo>
                    <a:pt x="8" y="21"/>
                  </a:lnTo>
                  <a:lnTo>
                    <a:pt x="6" y="18"/>
                  </a:lnTo>
                  <a:lnTo>
                    <a:pt x="6" y="13"/>
                  </a:lnTo>
                  <a:lnTo>
                    <a:pt x="5" y="9"/>
                  </a:lnTo>
                  <a:lnTo>
                    <a:pt x="3" y="6"/>
                  </a:lnTo>
                  <a:lnTo>
                    <a:pt x="2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2" y="7"/>
                  </a:lnTo>
                  <a:lnTo>
                    <a:pt x="3" y="10"/>
                  </a:lnTo>
                  <a:lnTo>
                    <a:pt x="5" y="13"/>
                  </a:lnTo>
                  <a:lnTo>
                    <a:pt x="5" y="18"/>
                  </a:lnTo>
                  <a:lnTo>
                    <a:pt x="6" y="21"/>
                  </a:lnTo>
                  <a:lnTo>
                    <a:pt x="8" y="24"/>
                  </a:lnTo>
                  <a:lnTo>
                    <a:pt x="9" y="27"/>
                  </a:lnTo>
                  <a:lnTo>
                    <a:pt x="9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76" name="Freeform 76"/>
            <p:cNvSpPr>
              <a:spLocks/>
            </p:cNvSpPr>
            <p:nvPr/>
          </p:nvSpPr>
          <p:spPr bwMode="auto">
            <a:xfrm>
              <a:off x="4709" y="1844"/>
              <a:ext cx="46" cy="48"/>
            </a:xfrm>
            <a:custGeom>
              <a:avLst/>
              <a:gdLst/>
              <a:ahLst/>
              <a:cxnLst>
                <a:cxn ang="0">
                  <a:pos x="46" y="48"/>
                </a:cxn>
                <a:cxn ang="0">
                  <a:pos x="45" y="45"/>
                </a:cxn>
                <a:cxn ang="0">
                  <a:pos x="42" y="42"/>
                </a:cxn>
                <a:cxn ang="0">
                  <a:pos x="40" y="39"/>
                </a:cxn>
                <a:cxn ang="0">
                  <a:pos x="37" y="37"/>
                </a:cxn>
                <a:cxn ang="0">
                  <a:pos x="36" y="34"/>
                </a:cxn>
                <a:cxn ang="0">
                  <a:pos x="33" y="33"/>
                </a:cxn>
                <a:cxn ang="0">
                  <a:pos x="31" y="30"/>
                </a:cxn>
                <a:cxn ang="0">
                  <a:pos x="28" y="27"/>
                </a:cxn>
                <a:cxn ang="0">
                  <a:pos x="25" y="25"/>
                </a:cxn>
                <a:cxn ang="0">
                  <a:pos x="24" y="22"/>
                </a:cxn>
                <a:cxn ang="0">
                  <a:pos x="21" y="21"/>
                </a:cxn>
                <a:cxn ang="0">
                  <a:pos x="19" y="18"/>
                </a:cxn>
                <a:cxn ang="0">
                  <a:pos x="16" y="16"/>
                </a:cxn>
                <a:cxn ang="0">
                  <a:pos x="13" y="13"/>
                </a:cxn>
                <a:cxn ang="0">
                  <a:pos x="12" y="12"/>
                </a:cxn>
                <a:cxn ang="0">
                  <a:pos x="9" y="9"/>
                </a:cxn>
                <a:cxn ang="0">
                  <a:pos x="7" y="7"/>
                </a:cxn>
                <a:cxn ang="0">
                  <a:pos x="4" y="4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6" y="4"/>
                </a:cxn>
                <a:cxn ang="0">
                  <a:pos x="9" y="7"/>
                </a:cxn>
                <a:cxn ang="0">
                  <a:pos x="12" y="10"/>
                </a:cxn>
                <a:cxn ang="0">
                  <a:pos x="15" y="13"/>
                </a:cxn>
                <a:cxn ang="0">
                  <a:pos x="18" y="16"/>
                </a:cxn>
                <a:cxn ang="0">
                  <a:pos x="21" y="19"/>
                </a:cxn>
                <a:cxn ang="0">
                  <a:pos x="25" y="22"/>
                </a:cxn>
                <a:cxn ang="0">
                  <a:pos x="27" y="25"/>
                </a:cxn>
                <a:cxn ang="0">
                  <a:pos x="30" y="28"/>
                </a:cxn>
                <a:cxn ang="0">
                  <a:pos x="33" y="31"/>
                </a:cxn>
                <a:cxn ang="0">
                  <a:pos x="36" y="34"/>
                </a:cxn>
                <a:cxn ang="0">
                  <a:pos x="39" y="37"/>
                </a:cxn>
                <a:cxn ang="0">
                  <a:pos x="42" y="40"/>
                </a:cxn>
                <a:cxn ang="0">
                  <a:pos x="45" y="43"/>
                </a:cxn>
                <a:cxn ang="0">
                  <a:pos x="46" y="48"/>
                </a:cxn>
                <a:cxn ang="0">
                  <a:pos x="46" y="48"/>
                </a:cxn>
              </a:cxnLst>
              <a:rect l="0" t="0" r="r" b="b"/>
              <a:pathLst>
                <a:path w="46" h="48">
                  <a:moveTo>
                    <a:pt x="46" y="48"/>
                  </a:moveTo>
                  <a:lnTo>
                    <a:pt x="45" y="45"/>
                  </a:lnTo>
                  <a:lnTo>
                    <a:pt x="42" y="42"/>
                  </a:lnTo>
                  <a:lnTo>
                    <a:pt x="40" y="39"/>
                  </a:lnTo>
                  <a:lnTo>
                    <a:pt x="37" y="37"/>
                  </a:lnTo>
                  <a:lnTo>
                    <a:pt x="36" y="34"/>
                  </a:lnTo>
                  <a:lnTo>
                    <a:pt x="33" y="33"/>
                  </a:lnTo>
                  <a:lnTo>
                    <a:pt x="31" y="30"/>
                  </a:lnTo>
                  <a:lnTo>
                    <a:pt x="28" y="27"/>
                  </a:lnTo>
                  <a:lnTo>
                    <a:pt x="25" y="25"/>
                  </a:lnTo>
                  <a:lnTo>
                    <a:pt x="24" y="22"/>
                  </a:lnTo>
                  <a:lnTo>
                    <a:pt x="21" y="21"/>
                  </a:lnTo>
                  <a:lnTo>
                    <a:pt x="19" y="18"/>
                  </a:lnTo>
                  <a:lnTo>
                    <a:pt x="16" y="16"/>
                  </a:lnTo>
                  <a:lnTo>
                    <a:pt x="13" y="13"/>
                  </a:lnTo>
                  <a:lnTo>
                    <a:pt x="12" y="12"/>
                  </a:lnTo>
                  <a:lnTo>
                    <a:pt x="9" y="9"/>
                  </a:lnTo>
                  <a:lnTo>
                    <a:pt x="7" y="7"/>
                  </a:lnTo>
                  <a:lnTo>
                    <a:pt x="4" y="4"/>
                  </a:lnTo>
                  <a:lnTo>
                    <a:pt x="1" y="1"/>
                  </a:lnTo>
                  <a:lnTo>
                    <a:pt x="0" y="0"/>
                  </a:lnTo>
                  <a:lnTo>
                    <a:pt x="3" y="3"/>
                  </a:lnTo>
                  <a:lnTo>
                    <a:pt x="6" y="4"/>
                  </a:lnTo>
                  <a:lnTo>
                    <a:pt x="9" y="7"/>
                  </a:lnTo>
                  <a:lnTo>
                    <a:pt x="12" y="10"/>
                  </a:lnTo>
                  <a:lnTo>
                    <a:pt x="15" y="13"/>
                  </a:lnTo>
                  <a:lnTo>
                    <a:pt x="18" y="16"/>
                  </a:lnTo>
                  <a:lnTo>
                    <a:pt x="21" y="19"/>
                  </a:lnTo>
                  <a:lnTo>
                    <a:pt x="25" y="22"/>
                  </a:lnTo>
                  <a:lnTo>
                    <a:pt x="27" y="25"/>
                  </a:lnTo>
                  <a:lnTo>
                    <a:pt x="30" y="28"/>
                  </a:lnTo>
                  <a:lnTo>
                    <a:pt x="33" y="31"/>
                  </a:lnTo>
                  <a:lnTo>
                    <a:pt x="36" y="34"/>
                  </a:lnTo>
                  <a:lnTo>
                    <a:pt x="39" y="37"/>
                  </a:lnTo>
                  <a:lnTo>
                    <a:pt x="42" y="40"/>
                  </a:lnTo>
                  <a:lnTo>
                    <a:pt x="45" y="43"/>
                  </a:lnTo>
                  <a:lnTo>
                    <a:pt x="46" y="48"/>
                  </a:lnTo>
                  <a:lnTo>
                    <a:pt x="4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77" name="Freeform 77"/>
            <p:cNvSpPr>
              <a:spLocks/>
            </p:cNvSpPr>
            <p:nvPr/>
          </p:nvSpPr>
          <p:spPr bwMode="auto">
            <a:xfrm>
              <a:off x="4755" y="1872"/>
              <a:ext cx="11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3"/>
                </a:cxn>
                <a:cxn ang="0">
                  <a:pos x="5" y="5"/>
                </a:cxn>
                <a:cxn ang="0">
                  <a:pos x="8" y="8"/>
                </a:cxn>
                <a:cxn ang="0">
                  <a:pos x="11" y="11"/>
                </a:cxn>
                <a:cxn ang="0">
                  <a:pos x="9" y="9"/>
                </a:cxn>
                <a:cxn ang="0">
                  <a:pos x="6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" h="11">
                  <a:moveTo>
                    <a:pt x="0" y="0"/>
                  </a:moveTo>
                  <a:lnTo>
                    <a:pt x="3" y="3"/>
                  </a:lnTo>
                  <a:lnTo>
                    <a:pt x="5" y="5"/>
                  </a:lnTo>
                  <a:lnTo>
                    <a:pt x="8" y="8"/>
                  </a:lnTo>
                  <a:lnTo>
                    <a:pt x="11" y="11"/>
                  </a:lnTo>
                  <a:lnTo>
                    <a:pt x="9" y="9"/>
                  </a:lnTo>
                  <a:lnTo>
                    <a:pt x="6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78" name="Freeform 78"/>
            <p:cNvSpPr>
              <a:spLocks/>
            </p:cNvSpPr>
            <p:nvPr/>
          </p:nvSpPr>
          <p:spPr bwMode="auto">
            <a:xfrm>
              <a:off x="4740" y="1857"/>
              <a:ext cx="14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3"/>
                </a:cxn>
                <a:cxn ang="0">
                  <a:pos x="6" y="8"/>
                </a:cxn>
                <a:cxn ang="0">
                  <a:pos x="8" y="8"/>
                </a:cxn>
                <a:cxn ang="0">
                  <a:pos x="9" y="11"/>
                </a:cxn>
                <a:cxn ang="0">
                  <a:pos x="12" y="12"/>
                </a:cxn>
                <a:cxn ang="0">
                  <a:pos x="14" y="14"/>
                </a:cxn>
                <a:cxn ang="0">
                  <a:pos x="12" y="12"/>
                </a:cxn>
                <a:cxn ang="0">
                  <a:pos x="11" y="11"/>
                </a:cxn>
                <a:cxn ang="0">
                  <a:pos x="9" y="8"/>
                </a:cxn>
                <a:cxn ang="0">
                  <a:pos x="6" y="5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14">
                  <a:moveTo>
                    <a:pt x="0" y="0"/>
                  </a:moveTo>
                  <a:lnTo>
                    <a:pt x="3" y="3"/>
                  </a:lnTo>
                  <a:lnTo>
                    <a:pt x="6" y="8"/>
                  </a:lnTo>
                  <a:lnTo>
                    <a:pt x="8" y="8"/>
                  </a:lnTo>
                  <a:lnTo>
                    <a:pt x="9" y="11"/>
                  </a:lnTo>
                  <a:lnTo>
                    <a:pt x="12" y="12"/>
                  </a:lnTo>
                  <a:lnTo>
                    <a:pt x="14" y="14"/>
                  </a:lnTo>
                  <a:lnTo>
                    <a:pt x="12" y="12"/>
                  </a:lnTo>
                  <a:lnTo>
                    <a:pt x="11" y="11"/>
                  </a:lnTo>
                  <a:lnTo>
                    <a:pt x="9" y="8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79" name="Freeform 79"/>
            <p:cNvSpPr>
              <a:spLocks/>
            </p:cNvSpPr>
            <p:nvPr/>
          </p:nvSpPr>
          <p:spPr bwMode="auto">
            <a:xfrm>
              <a:off x="4521" y="1710"/>
              <a:ext cx="413" cy="423"/>
            </a:xfrm>
            <a:custGeom>
              <a:avLst/>
              <a:gdLst/>
              <a:ahLst/>
              <a:cxnLst>
                <a:cxn ang="0">
                  <a:pos x="392" y="351"/>
                </a:cxn>
                <a:cxn ang="0">
                  <a:pos x="396" y="326"/>
                </a:cxn>
                <a:cxn ang="0">
                  <a:pos x="366" y="300"/>
                </a:cxn>
                <a:cxn ang="0">
                  <a:pos x="354" y="269"/>
                </a:cxn>
                <a:cxn ang="0">
                  <a:pos x="357" y="251"/>
                </a:cxn>
                <a:cxn ang="0">
                  <a:pos x="356" y="305"/>
                </a:cxn>
                <a:cxn ang="0">
                  <a:pos x="401" y="321"/>
                </a:cxn>
                <a:cxn ang="0">
                  <a:pos x="387" y="386"/>
                </a:cxn>
                <a:cxn ang="0">
                  <a:pos x="404" y="317"/>
                </a:cxn>
                <a:cxn ang="0">
                  <a:pos x="372" y="287"/>
                </a:cxn>
                <a:cxn ang="0">
                  <a:pos x="389" y="273"/>
                </a:cxn>
                <a:cxn ang="0">
                  <a:pos x="407" y="324"/>
                </a:cxn>
                <a:cxn ang="0">
                  <a:pos x="387" y="390"/>
                </a:cxn>
                <a:cxn ang="0">
                  <a:pos x="402" y="372"/>
                </a:cxn>
                <a:cxn ang="0">
                  <a:pos x="410" y="291"/>
                </a:cxn>
                <a:cxn ang="0">
                  <a:pos x="411" y="276"/>
                </a:cxn>
                <a:cxn ang="0">
                  <a:pos x="377" y="258"/>
                </a:cxn>
                <a:cxn ang="0">
                  <a:pos x="357" y="177"/>
                </a:cxn>
                <a:cxn ang="0">
                  <a:pos x="302" y="125"/>
                </a:cxn>
                <a:cxn ang="0">
                  <a:pos x="296" y="116"/>
                </a:cxn>
                <a:cxn ang="0">
                  <a:pos x="366" y="186"/>
                </a:cxn>
                <a:cxn ang="0">
                  <a:pos x="381" y="234"/>
                </a:cxn>
                <a:cxn ang="0">
                  <a:pos x="365" y="176"/>
                </a:cxn>
                <a:cxn ang="0">
                  <a:pos x="269" y="98"/>
                </a:cxn>
                <a:cxn ang="0">
                  <a:pos x="120" y="29"/>
                </a:cxn>
                <a:cxn ang="0">
                  <a:pos x="17" y="0"/>
                </a:cxn>
                <a:cxn ang="0">
                  <a:pos x="20" y="71"/>
                </a:cxn>
                <a:cxn ang="0">
                  <a:pos x="75" y="132"/>
                </a:cxn>
                <a:cxn ang="0">
                  <a:pos x="128" y="192"/>
                </a:cxn>
                <a:cxn ang="0">
                  <a:pos x="189" y="243"/>
                </a:cxn>
                <a:cxn ang="0">
                  <a:pos x="180" y="294"/>
                </a:cxn>
                <a:cxn ang="0">
                  <a:pos x="207" y="359"/>
                </a:cxn>
                <a:cxn ang="0">
                  <a:pos x="276" y="413"/>
                </a:cxn>
                <a:cxn ang="0">
                  <a:pos x="279" y="411"/>
                </a:cxn>
                <a:cxn ang="0">
                  <a:pos x="213" y="362"/>
                </a:cxn>
                <a:cxn ang="0">
                  <a:pos x="222" y="335"/>
                </a:cxn>
                <a:cxn ang="0">
                  <a:pos x="236" y="386"/>
                </a:cxn>
                <a:cxn ang="0">
                  <a:pos x="210" y="338"/>
                </a:cxn>
                <a:cxn ang="0">
                  <a:pos x="236" y="333"/>
                </a:cxn>
                <a:cxn ang="0">
                  <a:pos x="209" y="350"/>
                </a:cxn>
                <a:cxn ang="0">
                  <a:pos x="282" y="408"/>
                </a:cxn>
                <a:cxn ang="0">
                  <a:pos x="347" y="422"/>
                </a:cxn>
                <a:cxn ang="0">
                  <a:pos x="306" y="408"/>
                </a:cxn>
                <a:cxn ang="0">
                  <a:pos x="246" y="383"/>
                </a:cxn>
                <a:cxn ang="0">
                  <a:pos x="245" y="342"/>
                </a:cxn>
                <a:cxn ang="0">
                  <a:pos x="239" y="327"/>
                </a:cxn>
                <a:cxn ang="0">
                  <a:pos x="219" y="347"/>
                </a:cxn>
                <a:cxn ang="0">
                  <a:pos x="278" y="396"/>
                </a:cxn>
                <a:cxn ang="0">
                  <a:pos x="300" y="401"/>
                </a:cxn>
                <a:cxn ang="0">
                  <a:pos x="237" y="366"/>
                </a:cxn>
                <a:cxn ang="0">
                  <a:pos x="255" y="335"/>
                </a:cxn>
                <a:cxn ang="0">
                  <a:pos x="189" y="266"/>
                </a:cxn>
                <a:cxn ang="0">
                  <a:pos x="168" y="218"/>
                </a:cxn>
                <a:cxn ang="0">
                  <a:pos x="117" y="152"/>
                </a:cxn>
                <a:cxn ang="0">
                  <a:pos x="54" y="83"/>
                </a:cxn>
                <a:cxn ang="0">
                  <a:pos x="33" y="21"/>
                </a:cxn>
                <a:cxn ang="0">
                  <a:pos x="125" y="51"/>
                </a:cxn>
                <a:cxn ang="0">
                  <a:pos x="236" y="104"/>
                </a:cxn>
                <a:cxn ang="0">
                  <a:pos x="323" y="165"/>
                </a:cxn>
                <a:cxn ang="0">
                  <a:pos x="353" y="240"/>
                </a:cxn>
                <a:cxn ang="0">
                  <a:pos x="350" y="314"/>
                </a:cxn>
              </a:cxnLst>
              <a:rect l="0" t="0" r="r" b="b"/>
              <a:pathLst>
                <a:path w="413" h="423">
                  <a:moveTo>
                    <a:pt x="392" y="287"/>
                  </a:moveTo>
                  <a:lnTo>
                    <a:pt x="392" y="290"/>
                  </a:lnTo>
                  <a:lnTo>
                    <a:pt x="393" y="291"/>
                  </a:lnTo>
                  <a:lnTo>
                    <a:pt x="393" y="294"/>
                  </a:lnTo>
                  <a:lnTo>
                    <a:pt x="393" y="297"/>
                  </a:lnTo>
                  <a:lnTo>
                    <a:pt x="393" y="300"/>
                  </a:lnTo>
                  <a:lnTo>
                    <a:pt x="395" y="303"/>
                  </a:lnTo>
                  <a:lnTo>
                    <a:pt x="395" y="305"/>
                  </a:lnTo>
                  <a:lnTo>
                    <a:pt x="395" y="308"/>
                  </a:lnTo>
                  <a:lnTo>
                    <a:pt x="395" y="311"/>
                  </a:lnTo>
                  <a:lnTo>
                    <a:pt x="395" y="314"/>
                  </a:lnTo>
                  <a:lnTo>
                    <a:pt x="395" y="315"/>
                  </a:lnTo>
                  <a:lnTo>
                    <a:pt x="395" y="318"/>
                  </a:lnTo>
                  <a:lnTo>
                    <a:pt x="395" y="321"/>
                  </a:lnTo>
                  <a:lnTo>
                    <a:pt x="395" y="324"/>
                  </a:lnTo>
                  <a:lnTo>
                    <a:pt x="395" y="327"/>
                  </a:lnTo>
                  <a:lnTo>
                    <a:pt x="395" y="330"/>
                  </a:lnTo>
                  <a:lnTo>
                    <a:pt x="395" y="332"/>
                  </a:lnTo>
                  <a:lnTo>
                    <a:pt x="395" y="335"/>
                  </a:lnTo>
                  <a:lnTo>
                    <a:pt x="393" y="338"/>
                  </a:lnTo>
                  <a:lnTo>
                    <a:pt x="393" y="341"/>
                  </a:lnTo>
                  <a:lnTo>
                    <a:pt x="392" y="342"/>
                  </a:lnTo>
                  <a:lnTo>
                    <a:pt x="392" y="345"/>
                  </a:lnTo>
                  <a:lnTo>
                    <a:pt x="392" y="348"/>
                  </a:lnTo>
                  <a:lnTo>
                    <a:pt x="392" y="351"/>
                  </a:lnTo>
                  <a:lnTo>
                    <a:pt x="390" y="353"/>
                  </a:lnTo>
                  <a:lnTo>
                    <a:pt x="390" y="356"/>
                  </a:lnTo>
                  <a:lnTo>
                    <a:pt x="389" y="359"/>
                  </a:lnTo>
                  <a:lnTo>
                    <a:pt x="389" y="362"/>
                  </a:lnTo>
                  <a:lnTo>
                    <a:pt x="387" y="363"/>
                  </a:lnTo>
                  <a:lnTo>
                    <a:pt x="387" y="366"/>
                  </a:lnTo>
                  <a:lnTo>
                    <a:pt x="386" y="369"/>
                  </a:lnTo>
                  <a:lnTo>
                    <a:pt x="386" y="372"/>
                  </a:lnTo>
                  <a:lnTo>
                    <a:pt x="386" y="371"/>
                  </a:lnTo>
                  <a:lnTo>
                    <a:pt x="387" y="368"/>
                  </a:lnTo>
                  <a:lnTo>
                    <a:pt x="387" y="366"/>
                  </a:lnTo>
                  <a:lnTo>
                    <a:pt x="389" y="365"/>
                  </a:lnTo>
                  <a:lnTo>
                    <a:pt x="390" y="362"/>
                  </a:lnTo>
                  <a:lnTo>
                    <a:pt x="390" y="359"/>
                  </a:lnTo>
                  <a:lnTo>
                    <a:pt x="392" y="356"/>
                  </a:lnTo>
                  <a:lnTo>
                    <a:pt x="392" y="354"/>
                  </a:lnTo>
                  <a:lnTo>
                    <a:pt x="393" y="351"/>
                  </a:lnTo>
                  <a:lnTo>
                    <a:pt x="393" y="348"/>
                  </a:lnTo>
                  <a:lnTo>
                    <a:pt x="395" y="345"/>
                  </a:lnTo>
                  <a:lnTo>
                    <a:pt x="395" y="342"/>
                  </a:lnTo>
                  <a:lnTo>
                    <a:pt x="395" y="339"/>
                  </a:lnTo>
                  <a:lnTo>
                    <a:pt x="396" y="336"/>
                  </a:lnTo>
                  <a:lnTo>
                    <a:pt x="396" y="332"/>
                  </a:lnTo>
                  <a:lnTo>
                    <a:pt x="396" y="330"/>
                  </a:lnTo>
                  <a:lnTo>
                    <a:pt x="396" y="326"/>
                  </a:lnTo>
                  <a:lnTo>
                    <a:pt x="396" y="323"/>
                  </a:lnTo>
                  <a:lnTo>
                    <a:pt x="396" y="320"/>
                  </a:lnTo>
                  <a:lnTo>
                    <a:pt x="396" y="317"/>
                  </a:lnTo>
                  <a:lnTo>
                    <a:pt x="396" y="312"/>
                  </a:lnTo>
                  <a:lnTo>
                    <a:pt x="396" y="309"/>
                  </a:lnTo>
                  <a:lnTo>
                    <a:pt x="396" y="306"/>
                  </a:lnTo>
                  <a:lnTo>
                    <a:pt x="396" y="303"/>
                  </a:lnTo>
                  <a:lnTo>
                    <a:pt x="396" y="300"/>
                  </a:lnTo>
                  <a:lnTo>
                    <a:pt x="396" y="297"/>
                  </a:lnTo>
                  <a:lnTo>
                    <a:pt x="395" y="294"/>
                  </a:lnTo>
                  <a:lnTo>
                    <a:pt x="395" y="291"/>
                  </a:lnTo>
                  <a:lnTo>
                    <a:pt x="395" y="290"/>
                  </a:lnTo>
                  <a:lnTo>
                    <a:pt x="395" y="287"/>
                  </a:lnTo>
                  <a:lnTo>
                    <a:pt x="393" y="284"/>
                  </a:lnTo>
                  <a:lnTo>
                    <a:pt x="393" y="282"/>
                  </a:lnTo>
                  <a:lnTo>
                    <a:pt x="390" y="284"/>
                  </a:lnTo>
                  <a:lnTo>
                    <a:pt x="387" y="287"/>
                  </a:lnTo>
                  <a:lnTo>
                    <a:pt x="384" y="288"/>
                  </a:lnTo>
                  <a:lnTo>
                    <a:pt x="381" y="290"/>
                  </a:lnTo>
                  <a:lnTo>
                    <a:pt x="380" y="291"/>
                  </a:lnTo>
                  <a:lnTo>
                    <a:pt x="377" y="293"/>
                  </a:lnTo>
                  <a:lnTo>
                    <a:pt x="374" y="296"/>
                  </a:lnTo>
                  <a:lnTo>
                    <a:pt x="371" y="297"/>
                  </a:lnTo>
                  <a:lnTo>
                    <a:pt x="368" y="299"/>
                  </a:lnTo>
                  <a:lnTo>
                    <a:pt x="366" y="300"/>
                  </a:lnTo>
                  <a:lnTo>
                    <a:pt x="363" y="303"/>
                  </a:lnTo>
                  <a:lnTo>
                    <a:pt x="360" y="305"/>
                  </a:lnTo>
                  <a:lnTo>
                    <a:pt x="357" y="306"/>
                  </a:lnTo>
                  <a:lnTo>
                    <a:pt x="354" y="309"/>
                  </a:lnTo>
                  <a:lnTo>
                    <a:pt x="353" y="311"/>
                  </a:lnTo>
                  <a:lnTo>
                    <a:pt x="350" y="312"/>
                  </a:lnTo>
                  <a:lnTo>
                    <a:pt x="350" y="309"/>
                  </a:lnTo>
                  <a:lnTo>
                    <a:pt x="350" y="308"/>
                  </a:lnTo>
                  <a:lnTo>
                    <a:pt x="351" y="305"/>
                  </a:lnTo>
                  <a:lnTo>
                    <a:pt x="351" y="303"/>
                  </a:lnTo>
                  <a:lnTo>
                    <a:pt x="351" y="300"/>
                  </a:lnTo>
                  <a:lnTo>
                    <a:pt x="351" y="299"/>
                  </a:lnTo>
                  <a:lnTo>
                    <a:pt x="351" y="296"/>
                  </a:lnTo>
                  <a:lnTo>
                    <a:pt x="353" y="293"/>
                  </a:lnTo>
                  <a:lnTo>
                    <a:pt x="353" y="291"/>
                  </a:lnTo>
                  <a:lnTo>
                    <a:pt x="353" y="288"/>
                  </a:lnTo>
                  <a:lnTo>
                    <a:pt x="353" y="287"/>
                  </a:lnTo>
                  <a:lnTo>
                    <a:pt x="353" y="284"/>
                  </a:lnTo>
                  <a:lnTo>
                    <a:pt x="353" y="282"/>
                  </a:lnTo>
                  <a:lnTo>
                    <a:pt x="353" y="281"/>
                  </a:lnTo>
                  <a:lnTo>
                    <a:pt x="354" y="278"/>
                  </a:lnTo>
                  <a:lnTo>
                    <a:pt x="354" y="276"/>
                  </a:lnTo>
                  <a:lnTo>
                    <a:pt x="354" y="273"/>
                  </a:lnTo>
                  <a:lnTo>
                    <a:pt x="354" y="272"/>
                  </a:lnTo>
                  <a:lnTo>
                    <a:pt x="354" y="269"/>
                  </a:lnTo>
                  <a:lnTo>
                    <a:pt x="354" y="267"/>
                  </a:lnTo>
                  <a:lnTo>
                    <a:pt x="354" y="264"/>
                  </a:lnTo>
                  <a:lnTo>
                    <a:pt x="354" y="263"/>
                  </a:lnTo>
                  <a:lnTo>
                    <a:pt x="354" y="260"/>
                  </a:lnTo>
                  <a:lnTo>
                    <a:pt x="354" y="258"/>
                  </a:lnTo>
                  <a:lnTo>
                    <a:pt x="354" y="255"/>
                  </a:lnTo>
                  <a:lnTo>
                    <a:pt x="354" y="254"/>
                  </a:lnTo>
                  <a:lnTo>
                    <a:pt x="354" y="251"/>
                  </a:lnTo>
                  <a:lnTo>
                    <a:pt x="354" y="249"/>
                  </a:lnTo>
                  <a:lnTo>
                    <a:pt x="354" y="246"/>
                  </a:lnTo>
                  <a:lnTo>
                    <a:pt x="354" y="245"/>
                  </a:lnTo>
                  <a:lnTo>
                    <a:pt x="354" y="242"/>
                  </a:lnTo>
                  <a:lnTo>
                    <a:pt x="356" y="240"/>
                  </a:lnTo>
                  <a:lnTo>
                    <a:pt x="354" y="237"/>
                  </a:lnTo>
                  <a:lnTo>
                    <a:pt x="354" y="234"/>
                  </a:lnTo>
                  <a:lnTo>
                    <a:pt x="354" y="233"/>
                  </a:lnTo>
                  <a:lnTo>
                    <a:pt x="354" y="230"/>
                  </a:lnTo>
                  <a:lnTo>
                    <a:pt x="354" y="228"/>
                  </a:lnTo>
                  <a:lnTo>
                    <a:pt x="354" y="225"/>
                  </a:lnTo>
                  <a:lnTo>
                    <a:pt x="354" y="222"/>
                  </a:lnTo>
                  <a:lnTo>
                    <a:pt x="354" y="221"/>
                  </a:lnTo>
                  <a:lnTo>
                    <a:pt x="357" y="239"/>
                  </a:lnTo>
                  <a:lnTo>
                    <a:pt x="357" y="243"/>
                  </a:lnTo>
                  <a:lnTo>
                    <a:pt x="357" y="246"/>
                  </a:lnTo>
                  <a:lnTo>
                    <a:pt x="357" y="251"/>
                  </a:lnTo>
                  <a:lnTo>
                    <a:pt x="357" y="254"/>
                  </a:lnTo>
                  <a:lnTo>
                    <a:pt x="356" y="258"/>
                  </a:lnTo>
                  <a:lnTo>
                    <a:pt x="356" y="263"/>
                  </a:lnTo>
                  <a:lnTo>
                    <a:pt x="356" y="264"/>
                  </a:lnTo>
                  <a:lnTo>
                    <a:pt x="356" y="267"/>
                  </a:lnTo>
                  <a:lnTo>
                    <a:pt x="356" y="269"/>
                  </a:lnTo>
                  <a:lnTo>
                    <a:pt x="356" y="272"/>
                  </a:lnTo>
                  <a:lnTo>
                    <a:pt x="356" y="273"/>
                  </a:lnTo>
                  <a:lnTo>
                    <a:pt x="356" y="276"/>
                  </a:lnTo>
                  <a:lnTo>
                    <a:pt x="354" y="278"/>
                  </a:lnTo>
                  <a:lnTo>
                    <a:pt x="354" y="281"/>
                  </a:lnTo>
                  <a:lnTo>
                    <a:pt x="354" y="282"/>
                  </a:lnTo>
                  <a:lnTo>
                    <a:pt x="354" y="285"/>
                  </a:lnTo>
                  <a:lnTo>
                    <a:pt x="354" y="288"/>
                  </a:lnTo>
                  <a:lnTo>
                    <a:pt x="354" y="290"/>
                  </a:lnTo>
                  <a:lnTo>
                    <a:pt x="354" y="293"/>
                  </a:lnTo>
                  <a:lnTo>
                    <a:pt x="353" y="294"/>
                  </a:lnTo>
                  <a:lnTo>
                    <a:pt x="353" y="297"/>
                  </a:lnTo>
                  <a:lnTo>
                    <a:pt x="353" y="299"/>
                  </a:lnTo>
                  <a:lnTo>
                    <a:pt x="353" y="302"/>
                  </a:lnTo>
                  <a:lnTo>
                    <a:pt x="351" y="305"/>
                  </a:lnTo>
                  <a:lnTo>
                    <a:pt x="351" y="306"/>
                  </a:lnTo>
                  <a:lnTo>
                    <a:pt x="351" y="309"/>
                  </a:lnTo>
                  <a:lnTo>
                    <a:pt x="354" y="306"/>
                  </a:lnTo>
                  <a:lnTo>
                    <a:pt x="356" y="305"/>
                  </a:lnTo>
                  <a:lnTo>
                    <a:pt x="359" y="303"/>
                  </a:lnTo>
                  <a:lnTo>
                    <a:pt x="362" y="300"/>
                  </a:lnTo>
                  <a:lnTo>
                    <a:pt x="365" y="299"/>
                  </a:lnTo>
                  <a:lnTo>
                    <a:pt x="368" y="297"/>
                  </a:lnTo>
                  <a:lnTo>
                    <a:pt x="371" y="296"/>
                  </a:lnTo>
                  <a:lnTo>
                    <a:pt x="374" y="294"/>
                  </a:lnTo>
                  <a:lnTo>
                    <a:pt x="375" y="291"/>
                  </a:lnTo>
                  <a:lnTo>
                    <a:pt x="378" y="290"/>
                  </a:lnTo>
                  <a:lnTo>
                    <a:pt x="381" y="288"/>
                  </a:lnTo>
                  <a:lnTo>
                    <a:pt x="384" y="287"/>
                  </a:lnTo>
                  <a:lnTo>
                    <a:pt x="386" y="284"/>
                  </a:lnTo>
                  <a:lnTo>
                    <a:pt x="389" y="282"/>
                  </a:lnTo>
                  <a:lnTo>
                    <a:pt x="392" y="281"/>
                  </a:lnTo>
                  <a:lnTo>
                    <a:pt x="395" y="279"/>
                  </a:lnTo>
                  <a:lnTo>
                    <a:pt x="396" y="282"/>
                  </a:lnTo>
                  <a:lnTo>
                    <a:pt x="396" y="287"/>
                  </a:lnTo>
                  <a:lnTo>
                    <a:pt x="398" y="291"/>
                  </a:lnTo>
                  <a:lnTo>
                    <a:pt x="398" y="294"/>
                  </a:lnTo>
                  <a:lnTo>
                    <a:pt x="399" y="299"/>
                  </a:lnTo>
                  <a:lnTo>
                    <a:pt x="399" y="303"/>
                  </a:lnTo>
                  <a:lnTo>
                    <a:pt x="399" y="306"/>
                  </a:lnTo>
                  <a:lnTo>
                    <a:pt x="401" y="311"/>
                  </a:lnTo>
                  <a:lnTo>
                    <a:pt x="401" y="314"/>
                  </a:lnTo>
                  <a:lnTo>
                    <a:pt x="401" y="318"/>
                  </a:lnTo>
                  <a:lnTo>
                    <a:pt x="401" y="321"/>
                  </a:lnTo>
                  <a:lnTo>
                    <a:pt x="401" y="326"/>
                  </a:lnTo>
                  <a:lnTo>
                    <a:pt x="399" y="329"/>
                  </a:lnTo>
                  <a:lnTo>
                    <a:pt x="399" y="333"/>
                  </a:lnTo>
                  <a:lnTo>
                    <a:pt x="399" y="336"/>
                  </a:lnTo>
                  <a:lnTo>
                    <a:pt x="399" y="341"/>
                  </a:lnTo>
                  <a:lnTo>
                    <a:pt x="398" y="344"/>
                  </a:lnTo>
                  <a:lnTo>
                    <a:pt x="398" y="348"/>
                  </a:lnTo>
                  <a:lnTo>
                    <a:pt x="396" y="351"/>
                  </a:lnTo>
                  <a:lnTo>
                    <a:pt x="396" y="354"/>
                  </a:lnTo>
                  <a:lnTo>
                    <a:pt x="395" y="359"/>
                  </a:lnTo>
                  <a:lnTo>
                    <a:pt x="393" y="362"/>
                  </a:lnTo>
                  <a:lnTo>
                    <a:pt x="392" y="366"/>
                  </a:lnTo>
                  <a:lnTo>
                    <a:pt x="390" y="369"/>
                  </a:lnTo>
                  <a:lnTo>
                    <a:pt x="389" y="374"/>
                  </a:lnTo>
                  <a:lnTo>
                    <a:pt x="387" y="377"/>
                  </a:lnTo>
                  <a:lnTo>
                    <a:pt x="386" y="380"/>
                  </a:lnTo>
                  <a:lnTo>
                    <a:pt x="384" y="384"/>
                  </a:lnTo>
                  <a:lnTo>
                    <a:pt x="383" y="387"/>
                  </a:lnTo>
                  <a:lnTo>
                    <a:pt x="380" y="390"/>
                  </a:lnTo>
                  <a:lnTo>
                    <a:pt x="378" y="395"/>
                  </a:lnTo>
                  <a:lnTo>
                    <a:pt x="377" y="398"/>
                  </a:lnTo>
                  <a:lnTo>
                    <a:pt x="378" y="395"/>
                  </a:lnTo>
                  <a:lnTo>
                    <a:pt x="381" y="392"/>
                  </a:lnTo>
                  <a:lnTo>
                    <a:pt x="384" y="389"/>
                  </a:lnTo>
                  <a:lnTo>
                    <a:pt x="387" y="386"/>
                  </a:lnTo>
                  <a:lnTo>
                    <a:pt x="389" y="383"/>
                  </a:lnTo>
                  <a:lnTo>
                    <a:pt x="390" y="378"/>
                  </a:lnTo>
                  <a:lnTo>
                    <a:pt x="392" y="375"/>
                  </a:lnTo>
                  <a:lnTo>
                    <a:pt x="395" y="372"/>
                  </a:lnTo>
                  <a:lnTo>
                    <a:pt x="396" y="368"/>
                  </a:lnTo>
                  <a:lnTo>
                    <a:pt x="398" y="363"/>
                  </a:lnTo>
                  <a:lnTo>
                    <a:pt x="398" y="359"/>
                  </a:lnTo>
                  <a:lnTo>
                    <a:pt x="399" y="354"/>
                  </a:lnTo>
                  <a:lnTo>
                    <a:pt x="399" y="353"/>
                  </a:lnTo>
                  <a:lnTo>
                    <a:pt x="401" y="351"/>
                  </a:lnTo>
                  <a:lnTo>
                    <a:pt x="401" y="348"/>
                  </a:lnTo>
                  <a:lnTo>
                    <a:pt x="401" y="347"/>
                  </a:lnTo>
                  <a:lnTo>
                    <a:pt x="401" y="344"/>
                  </a:lnTo>
                  <a:lnTo>
                    <a:pt x="402" y="342"/>
                  </a:lnTo>
                  <a:lnTo>
                    <a:pt x="402" y="339"/>
                  </a:lnTo>
                  <a:lnTo>
                    <a:pt x="402" y="338"/>
                  </a:lnTo>
                  <a:lnTo>
                    <a:pt x="402" y="335"/>
                  </a:lnTo>
                  <a:lnTo>
                    <a:pt x="402" y="333"/>
                  </a:lnTo>
                  <a:lnTo>
                    <a:pt x="402" y="330"/>
                  </a:lnTo>
                  <a:lnTo>
                    <a:pt x="404" y="329"/>
                  </a:lnTo>
                  <a:lnTo>
                    <a:pt x="404" y="326"/>
                  </a:lnTo>
                  <a:lnTo>
                    <a:pt x="404" y="324"/>
                  </a:lnTo>
                  <a:lnTo>
                    <a:pt x="404" y="321"/>
                  </a:lnTo>
                  <a:lnTo>
                    <a:pt x="404" y="320"/>
                  </a:lnTo>
                  <a:lnTo>
                    <a:pt x="404" y="317"/>
                  </a:lnTo>
                  <a:lnTo>
                    <a:pt x="404" y="315"/>
                  </a:lnTo>
                  <a:lnTo>
                    <a:pt x="404" y="312"/>
                  </a:lnTo>
                  <a:lnTo>
                    <a:pt x="404" y="311"/>
                  </a:lnTo>
                  <a:lnTo>
                    <a:pt x="402" y="306"/>
                  </a:lnTo>
                  <a:lnTo>
                    <a:pt x="402" y="302"/>
                  </a:lnTo>
                  <a:lnTo>
                    <a:pt x="402" y="300"/>
                  </a:lnTo>
                  <a:lnTo>
                    <a:pt x="402" y="297"/>
                  </a:lnTo>
                  <a:lnTo>
                    <a:pt x="401" y="296"/>
                  </a:lnTo>
                  <a:lnTo>
                    <a:pt x="401" y="293"/>
                  </a:lnTo>
                  <a:lnTo>
                    <a:pt x="401" y="288"/>
                  </a:lnTo>
                  <a:lnTo>
                    <a:pt x="399" y="285"/>
                  </a:lnTo>
                  <a:lnTo>
                    <a:pt x="399" y="281"/>
                  </a:lnTo>
                  <a:lnTo>
                    <a:pt x="398" y="278"/>
                  </a:lnTo>
                  <a:lnTo>
                    <a:pt x="398" y="273"/>
                  </a:lnTo>
                  <a:lnTo>
                    <a:pt x="396" y="270"/>
                  </a:lnTo>
                  <a:lnTo>
                    <a:pt x="395" y="272"/>
                  </a:lnTo>
                  <a:lnTo>
                    <a:pt x="392" y="273"/>
                  </a:lnTo>
                  <a:lnTo>
                    <a:pt x="389" y="275"/>
                  </a:lnTo>
                  <a:lnTo>
                    <a:pt x="387" y="278"/>
                  </a:lnTo>
                  <a:lnTo>
                    <a:pt x="384" y="278"/>
                  </a:lnTo>
                  <a:lnTo>
                    <a:pt x="383" y="281"/>
                  </a:lnTo>
                  <a:lnTo>
                    <a:pt x="380" y="282"/>
                  </a:lnTo>
                  <a:lnTo>
                    <a:pt x="378" y="284"/>
                  </a:lnTo>
                  <a:lnTo>
                    <a:pt x="375" y="285"/>
                  </a:lnTo>
                  <a:lnTo>
                    <a:pt x="372" y="287"/>
                  </a:lnTo>
                  <a:lnTo>
                    <a:pt x="371" y="288"/>
                  </a:lnTo>
                  <a:lnTo>
                    <a:pt x="368" y="290"/>
                  </a:lnTo>
                  <a:lnTo>
                    <a:pt x="366" y="291"/>
                  </a:lnTo>
                  <a:lnTo>
                    <a:pt x="363" y="293"/>
                  </a:lnTo>
                  <a:lnTo>
                    <a:pt x="362" y="296"/>
                  </a:lnTo>
                  <a:lnTo>
                    <a:pt x="359" y="297"/>
                  </a:lnTo>
                  <a:lnTo>
                    <a:pt x="363" y="267"/>
                  </a:lnTo>
                  <a:lnTo>
                    <a:pt x="363" y="270"/>
                  </a:lnTo>
                  <a:lnTo>
                    <a:pt x="363" y="273"/>
                  </a:lnTo>
                  <a:lnTo>
                    <a:pt x="363" y="276"/>
                  </a:lnTo>
                  <a:lnTo>
                    <a:pt x="363" y="279"/>
                  </a:lnTo>
                  <a:lnTo>
                    <a:pt x="363" y="282"/>
                  </a:lnTo>
                  <a:lnTo>
                    <a:pt x="363" y="285"/>
                  </a:lnTo>
                  <a:lnTo>
                    <a:pt x="363" y="288"/>
                  </a:lnTo>
                  <a:lnTo>
                    <a:pt x="363" y="293"/>
                  </a:lnTo>
                  <a:lnTo>
                    <a:pt x="365" y="291"/>
                  </a:lnTo>
                  <a:lnTo>
                    <a:pt x="366" y="290"/>
                  </a:lnTo>
                  <a:lnTo>
                    <a:pt x="369" y="288"/>
                  </a:lnTo>
                  <a:lnTo>
                    <a:pt x="371" y="287"/>
                  </a:lnTo>
                  <a:lnTo>
                    <a:pt x="374" y="284"/>
                  </a:lnTo>
                  <a:lnTo>
                    <a:pt x="375" y="282"/>
                  </a:lnTo>
                  <a:lnTo>
                    <a:pt x="378" y="281"/>
                  </a:lnTo>
                  <a:lnTo>
                    <a:pt x="380" y="279"/>
                  </a:lnTo>
                  <a:lnTo>
                    <a:pt x="384" y="276"/>
                  </a:lnTo>
                  <a:lnTo>
                    <a:pt x="389" y="273"/>
                  </a:lnTo>
                  <a:lnTo>
                    <a:pt x="390" y="272"/>
                  </a:lnTo>
                  <a:lnTo>
                    <a:pt x="393" y="270"/>
                  </a:lnTo>
                  <a:lnTo>
                    <a:pt x="395" y="269"/>
                  </a:lnTo>
                  <a:lnTo>
                    <a:pt x="398" y="267"/>
                  </a:lnTo>
                  <a:lnTo>
                    <a:pt x="398" y="269"/>
                  </a:lnTo>
                  <a:lnTo>
                    <a:pt x="399" y="272"/>
                  </a:lnTo>
                  <a:lnTo>
                    <a:pt x="399" y="275"/>
                  </a:lnTo>
                  <a:lnTo>
                    <a:pt x="401" y="279"/>
                  </a:lnTo>
                  <a:lnTo>
                    <a:pt x="401" y="281"/>
                  </a:lnTo>
                  <a:lnTo>
                    <a:pt x="402" y="284"/>
                  </a:lnTo>
                  <a:lnTo>
                    <a:pt x="402" y="287"/>
                  </a:lnTo>
                  <a:lnTo>
                    <a:pt x="404" y="288"/>
                  </a:lnTo>
                  <a:lnTo>
                    <a:pt x="404" y="291"/>
                  </a:lnTo>
                  <a:lnTo>
                    <a:pt x="404" y="294"/>
                  </a:lnTo>
                  <a:lnTo>
                    <a:pt x="405" y="297"/>
                  </a:lnTo>
                  <a:lnTo>
                    <a:pt x="405" y="299"/>
                  </a:lnTo>
                  <a:lnTo>
                    <a:pt x="405" y="302"/>
                  </a:lnTo>
                  <a:lnTo>
                    <a:pt x="405" y="305"/>
                  </a:lnTo>
                  <a:lnTo>
                    <a:pt x="407" y="308"/>
                  </a:lnTo>
                  <a:lnTo>
                    <a:pt x="407" y="311"/>
                  </a:lnTo>
                  <a:lnTo>
                    <a:pt x="407" y="312"/>
                  </a:lnTo>
                  <a:lnTo>
                    <a:pt x="407" y="315"/>
                  </a:lnTo>
                  <a:lnTo>
                    <a:pt x="407" y="318"/>
                  </a:lnTo>
                  <a:lnTo>
                    <a:pt x="408" y="321"/>
                  </a:lnTo>
                  <a:lnTo>
                    <a:pt x="407" y="324"/>
                  </a:lnTo>
                  <a:lnTo>
                    <a:pt x="407" y="326"/>
                  </a:lnTo>
                  <a:lnTo>
                    <a:pt x="407" y="329"/>
                  </a:lnTo>
                  <a:lnTo>
                    <a:pt x="407" y="332"/>
                  </a:lnTo>
                  <a:lnTo>
                    <a:pt x="407" y="335"/>
                  </a:lnTo>
                  <a:lnTo>
                    <a:pt x="407" y="338"/>
                  </a:lnTo>
                  <a:lnTo>
                    <a:pt x="407" y="341"/>
                  </a:lnTo>
                  <a:lnTo>
                    <a:pt x="407" y="344"/>
                  </a:lnTo>
                  <a:lnTo>
                    <a:pt x="405" y="345"/>
                  </a:lnTo>
                  <a:lnTo>
                    <a:pt x="405" y="348"/>
                  </a:lnTo>
                  <a:lnTo>
                    <a:pt x="405" y="351"/>
                  </a:lnTo>
                  <a:lnTo>
                    <a:pt x="405" y="353"/>
                  </a:lnTo>
                  <a:lnTo>
                    <a:pt x="404" y="356"/>
                  </a:lnTo>
                  <a:lnTo>
                    <a:pt x="404" y="359"/>
                  </a:lnTo>
                  <a:lnTo>
                    <a:pt x="402" y="362"/>
                  </a:lnTo>
                  <a:lnTo>
                    <a:pt x="402" y="365"/>
                  </a:lnTo>
                  <a:lnTo>
                    <a:pt x="401" y="365"/>
                  </a:lnTo>
                  <a:lnTo>
                    <a:pt x="399" y="368"/>
                  </a:lnTo>
                  <a:lnTo>
                    <a:pt x="398" y="369"/>
                  </a:lnTo>
                  <a:lnTo>
                    <a:pt x="396" y="374"/>
                  </a:lnTo>
                  <a:lnTo>
                    <a:pt x="395" y="377"/>
                  </a:lnTo>
                  <a:lnTo>
                    <a:pt x="392" y="381"/>
                  </a:lnTo>
                  <a:lnTo>
                    <a:pt x="392" y="384"/>
                  </a:lnTo>
                  <a:lnTo>
                    <a:pt x="390" y="386"/>
                  </a:lnTo>
                  <a:lnTo>
                    <a:pt x="389" y="389"/>
                  </a:lnTo>
                  <a:lnTo>
                    <a:pt x="387" y="390"/>
                  </a:lnTo>
                  <a:lnTo>
                    <a:pt x="387" y="393"/>
                  </a:lnTo>
                  <a:lnTo>
                    <a:pt x="386" y="395"/>
                  </a:lnTo>
                  <a:lnTo>
                    <a:pt x="384" y="396"/>
                  </a:lnTo>
                  <a:lnTo>
                    <a:pt x="383" y="399"/>
                  </a:lnTo>
                  <a:lnTo>
                    <a:pt x="381" y="402"/>
                  </a:lnTo>
                  <a:lnTo>
                    <a:pt x="380" y="407"/>
                  </a:lnTo>
                  <a:lnTo>
                    <a:pt x="378" y="410"/>
                  </a:lnTo>
                  <a:lnTo>
                    <a:pt x="377" y="411"/>
                  </a:lnTo>
                  <a:lnTo>
                    <a:pt x="377" y="413"/>
                  </a:lnTo>
                  <a:lnTo>
                    <a:pt x="377" y="414"/>
                  </a:lnTo>
                  <a:lnTo>
                    <a:pt x="380" y="411"/>
                  </a:lnTo>
                  <a:lnTo>
                    <a:pt x="383" y="408"/>
                  </a:lnTo>
                  <a:lnTo>
                    <a:pt x="386" y="404"/>
                  </a:lnTo>
                  <a:lnTo>
                    <a:pt x="389" y="401"/>
                  </a:lnTo>
                  <a:lnTo>
                    <a:pt x="389" y="398"/>
                  </a:lnTo>
                  <a:lnTo>
                    <a:pt x="390" y="396"/>
                  </a:lnTo>
                  <a:lnTo>
                    <a:pt x="392" y="393"/>
                  </a:lnTo>
                  <a:lnTo>
                    <a:pt x="393" y="392"/>
                  </a:lnTo>
                  <a:lnTo>
                    <a:pt x="395" y="387"/>
                  </a:lnTo>
                  <a:lnTo>
                    <a:pt x="398" y="384"/>
                  </a:lnTo>
                  <a:lnTo>
                    <a:pt x="398" y="383"/>
                  </a:lnTo>
                  <a:lnTo>
                    <a:pt x="399" y="380"/>
                  </a:lnTo>
                  <a:lnTo>
                    <a:pt x="399" y="377"/>
                  </a:lnTo>
                  <a:lnTo>
                    <a:pt x="401" y="375"/>
                  </a:lnTo>
                  <a:lnTo>
                    <a:pt x="402" y="372"/>
                  </a:lnTo>
                  <a:lnTo>
                    <a:pt x="402" y="371"/>
                  </a:lnTo>
                  <a:lnTo>
                    <a:pt x="404" y="368"/>
                  </a:lnTo>
                  <a:lnTo>
                    <a:pt x="405" y="366"/>
                  </a:lnTo>
                  <a:lnTo>
                    <a:pt x="405" y="363"/>
                  </a:lnTo>
                  <a:lnTo>
                    <a:pt x="405" y="362"/>
                  </a:lnTo>
                  <a:lnTo>
                    <a:pt x="407" y="359"/>
                  </a:lnTo>
                  <a:lnTo>
                    <a:pt x="407" y="357"/>
                  </a:lnTo>
                  <a:lnTo>
                    <a:pt x="408" y="353"/>
                  </a:lnTo>
                  <a:lnTo>
                    <a:pt x="410" y="348"/>
                  </a:lnTo>
                  <a:lnTo>
                    <a:pt x="410" y="347"/>
                  </a:lnTo>
                  <a:lnTo>
                    <a:pt x="410" y="344"/>
                  </a:lnTo>
                  <a:lnTo>
                    <a:pt x="411" y="342"/>
                  </a:lnTo>
                  <a:lnTo>
                    <a:pt x="411" y="341"/>
                  </a:lnTo>
                  <a:lnTo>
                    <a:pt x="411" y="336"/>
                  </a:lnTo>
                  <a:lnTo>
                    <a:pt x="413" y="332"/>
                  </a:lnTo>
                  <a:lnTo>
                    <a:pt x="413" y="327"/>
                  </a:lnTo>
                  <a:lnTo>
                    <a:pt x="413" y="324"/>
                  </a:lnTo>
                  <a:lnTo>
                    <a:pt x="413" y="320"/>
                  </a:lnTo>
                  <a:lnTo>
                    <a:pt x="413" y="315"/>
                  </a:lnTo>
                  <a:lnTo>
                    <a:pt x="413" y="311"/>
                  </a:lnTo>
                  <a:lnTo>
                    <a:pt x="411" y="308"/>
                  </a:lnTo>
                  <a:lnTo>
                    <a:pt x="411" y="303"/>
                  </a:lnTo>
                  <a:lnTo>
                    <a:pt x="411" y="299"/>
                  </a:lnTo>
                  <a:lnTo>
                    <a:pt x="410" y="294"/>
                  </a:lnTo>
                  <a:lnTo>
                    <a:pt x="410" y="291"/>
                  </a:lnTo>
                  <a:lnTo>
                    <a:pt x="408" y="287"/>
                  </a:lnTo>
                  <a:lnTo>
                    <a:pt x="408" y="284"/>
                  </a:lnTo>
                  <a:lnTo>
                    <a:pt x="407" y="279"/>
                  </a:lnTo>
                  <a:lnTo>
                    <a:pt x="407" y="275"/>
                  </a:lnTo>
                  <a:lnTo>
                    <a:pt x="405" y="272"/>
                  </a:lnTo>
                  <a:lnTo>
                    <a:pt x="405" y="267"/>
                  </a:lnTo>
                  <a:lnTo>
                    <a:pt x="404" y="263"/>
                  </a:lnTo>
                  <a:lnTo>
                    <a:pt x="402" y="260"/>
                  </a:lnTo>
                  <a:lnTo>
                    <a:pt x="401" y="255"/>
                  </a:lnTo>
                  <a:lnTo>
                    <a:pt x="401" y="252"/>
                  </a:lnTo>
                  <a:lnTo>
                    <a:pt x="398" y="254"/>
                  </a:lnTo>
                  <a:lnTo>
                    <a:pt x="396" y="255"/>
                  </a:lnTo>
                  <a:lnTo>
                    <a:pt x="393" y="258"/>
                  </a:lnTo>
                  <a:lnTo>
                    <a:pt x="390" y="261"/>
                  </a:lnTo>
                  <a:lnTo>
                    <a:pt x="387" y="263"/>
                  </a:lnTo>
                  <a:lnTo>
                    <a:pt x="383" y="267"/>
                  </a:lnTo>
                  <a:lnTo>
                    <a:pt x="384" y="264"/>
                  </a:lnTo>
                  <a:lnTo>
                    <a:pt x="387" y="261"/>
                  </a:lnTo>
                  <a:lnTo>
                    <a:pt x="389" y="260"/>
                  </a:lnTo>
                  <a:lnTo>
                    <a:pt x="392" y="257"/>
                  </a:lnTo>
                  <a:lnTo>
                    <a:pt x="395" y="254"/>
                  </a:lnTo>
                  <a:lnTo>
                    <a:pt x="396" y="252"/>
                  </a:lnTo>
                  <a:lnTo>
                    <a:pt x="399" y="249"/>
                  </a:lnTo>
                  <a:lnTo>
                    <a:pt x="401" y="248"/>
                  </a:lnTo>
                  <a:lnTo>
                    <a:pt x="411" y="276"/>
                  </a:lnTo>
                  <a:lnTo>
                    <a:pt x="410" y="273"/>
                  </a:lnTo>
                  <a:lnTo>
                    <a:pt x="410" y="272"/>
                  </a:lnTo>
                  <a:lnTo>
                    <a:pt x="410" y="270"/>
                  </a:lnTo>
                  <a:lnTo>
                    <a:pt x="410" y="269"/>
                  </a:lnTo>
                  <a:lnTo>
                    <a:pt x="408" y="266"/>
                  </a:lnTo>
                  <a:lnTo>
                    <a:pt x="408" y="263"/>
                  </a:lnTo>
                  <a:lnTo>
                    <a:pt x="407" y="261"/>
                  </a:lnTo>
                  <a:lnTo>
                    <a:pt x="407" y="258"/>
                  </a:lnTo>
                  <a:lnTo>
                    <a:pt x="405" y="255"/>
                  </a:lnTo>
                  <a:lnTo>
                    <a:pt x="405" y="252"/>
                  </a:lnTo>
                  <a:lnTo>
                    <a:pt x="404" y="251"/>
                  </a:lnTo>
                  <a:lnTo>
                    <a:pt x="404" y="248"/>
                  </a:lnTo>
                  <a:lnTo>
                    <a:pt x="402" y="245"/>
                  </a:lnTo>
                  <a:lnTo>
                    <a:pt x="402" y="242"/>
                  </a:lnTo>
                  <a:lnTo>
                    <a:pt x="399" y="245"/>
                  </a:lnTo>
                  <a:lnTo>
                    <a:pt x="396" y="246"/>
                  </a:lnTo>
                  <a:lnTo>
                    <a:pt x="395" y="249"/>
                  </a:lnTo>
                  <a:lnTo>
                    <a:pt x="392" y="252"/>
                  </a:lnTo>
                  <a:lnTo>
                    <a:pt x="390" y="254"/>
                  </a:lnTo>
                  <a:lnTo>
                    <a:pt x="387" y="257"/>
                  </a:lnTo>
                  <a:lnTo>
                    <a:pt x="386" y="258"/>
                  </a:lnTo>
                  <a:lnTo>
                    <a:pt x="383" y="261"/>
                  </a:lnTo>
                  <a:lnTo>
                    <a:pt x="380" y="264"/>
                  </a:lnTo>
                  <a:lnTo>
                    <a:pt x="377" y="267"/>
                  </a:lnTo>
                  <a:lnTo>
                    <a:pt x="377" y="258"/>
                  </a:lnTo>
                  <a:lnTo>
                    <a:pt x="377" y="254"/>
                  </a:lnTo>
                  <a:lnTo>
                    <a:pt x="377" y="251"/>
                  </a:lnTo>
                  <a:lnTo>
                    <a:pt x="377" y="246"/>
                  </a:lnTo>
                  <a:lnTo>
                    <a:pt x="377" y="243"/>
                  </a:lnTo>
                  <a:lnTo>
                    <a:pt x="377" y="239"/>
                  </a:lnTo>
                  <a:lnTo>
                    <a:pt x="377" y="234"/>
                  </a:lnTo>
                  <a:lnTo>
                    <a:pt x="375" y="231"/>
                  </a:lnTo>
                  <a:lnTo>
                    <a:pt x="375" y="228"/>
                  </a:lnTo>
                  <a:lnTo>
                    <a:pt x="375" y="224"/>
                  </a:lnTo>
                  <a:lnTo>
                    <a:pt x="375" y="221"/>
                  </a:lnTo>
                  <a:lnTo>
                    <a:pt x="374" y="218"/>
                  </a:lnTo>
                  <a:lnTo>
                    <a:pt x="374" y="215"/>
                  </a:lnTo>
                  <a:lnTo>
                    <a:pt x="372" y="210"/>
                  </a:lnTo>
                  <a:lnTo>
                    <a:pt x="371" y="209"/>
                  </a:lnTo>
                  <a:lnTo>
                    <a:pt x="371" y="206"/>
                  </a:lnTo>
                  <a:lnTo>
                    <a:pt x="369" y="203"/>
                  </a:lnTo>
                  <a:lnTo>
                    <a:pt x="369" y="200"/>
                  </a:lnTo>
                  <a:lnTo>
                    <a:pt x="368" y="197"/>
                  </a:lnTo>
                  <a:lnTo>
                    <a:pt x="366" y="194"/>
                  </a:lnTo>
                  <a:lnTo>
                    <a:pt x="365" y="191"/>
                  </a:lnTo>
                  <a:lnTo>
                    <a:pt x="363" y="188"/>
                  </a:lnTo>
                  <a:lnTo>
                    <a:pt x="362" y="185"/>
                  </a:lnTo>
                  <a:lnTo>
                    <a:pt x="360" y="183"/>
                  </a:lnTo>
                  <a:lnTo>
                    <a:pt x="360" y="180"/>
                  </a:lnTo>
                  <a:lnTo>
                    <a:pt x="357" y="177"/>
                  </a:lnTo>
                  <a:lnTo>
                    <a:pt x="356" y="176"/>
                  </a:lnTo>
                  <a:lnTo>
                    <a:pt x="354" y="173"/>
                  </a:lnTo>
                  <a:lnTo>
                    <a:pt x="353" y="171"/>
                  </a:lnTo>
                  <a:lnTo>
                    <a:pt x="351" y="168"/>
                  </a:lnTo>
                  <a:lnTo>
                    <a:pt x="350" y="167"/>
                  </a:lnTo>
                  <a:lnTo>
                    <a:pt x="347" y="164"/>
                  </a:lnTo>
                  <a:lnTo>
                    <a:pt x="345" y="162"/>
                  </a:lnTo>
                  <a:lnTo>
                    <a:pt x="344" y="159"/>
                  </a:lnTo>
                  <a:lnTo>
                    <a:pt x="342" y="158"/>
                  </a:lnTo>
                  <a:lnTo>
                    <a:pt x="339" y="155"/>
                  </a:lnTo>
                  <a:lnTo>
                    <a:pt x="338" y="153"/>
                  </a:lnTo>
                  <a:lnTo>
                    <a:pt x="335" y="150"/>
                  </a:lnTo>
                  <a:lnTo>
                    <a:pt x="333" y="149"/>
                  </a:lnTo>
                  <a:lnTo>
                    <a:pt x="330" y="147"/>
                  </a:lnTo>
                  <a:lnTo>
                    <a:pt x="329" y="144"/>
                  </a:lnTo>
                  <a:lnTo>
                    <a:pt x="326" y="143"/>
                  </a:lnTo>
                  <a:lnTo>
                    <a:pt x="323" y="140"/>
                  </a:lnTo>
                  <a:lnTo>
                    <a:pt x="320" y="138"/>
                  </a:lnTo>
                  <a:lnTo>
                    <a:pt x="318" y="137"/>
                  </a:lnTo>
                  <a:lnTo>
                    <a:pt x="315" y="134"/>
                  </a:lnTo>
                  <a:lnTo>
                    <a:pt x="312" y="132"/>
                  </a:lnTo>
                  <a:lnTo>
                    <a:pt x="309" y="131"/>
                  </a:lnTo>
                  <a:lnTo>
                    <a:pt x="308" y="129"/>
                  </a:lnTo>
                  <a:lnTo>
                    <a:pt x="305" y="126"/>
                  </a:lnTo>
                  <a:lnTo>
                    <a:pt x="302" y="125"/>
                  </a:lnTo>
                  <a:lnTo>
                    <a:pt x="299" y="122"/>
                  </a:lnTo>
                  <a:lnTo>
                    <a:pt x="296" y="120"/>
                  </a:lnTo>
                  <a:lnTo>
                    <a:pt x="293" y="117"/>
                  </a:lnTo>
                  <a:lnTo>
                    <a:pt x="290" y="116"/>
                  </a:lnTo>
                  <a:lnTo>
                    <a:pt x="287" y="114"/>
                  </a:lnTo>
                  <a:lnTo>
                    <a:pt x="284" y="111"/>
                  </a:lnTo>
                  <a:lnTo>
                    <a:pt x="279" y="110"/>
                  </a:lnTo>
                  <a:lnTo>
                    <a:pt x="276" y="107"/>
                  </a:lnTo>
                  <a:lnTo>
                    <a:pt x="273" y="105"/>
                  </a:lnTo>
                  <a:lnTo>
                    <a:pt x="270" y="102"/>
                  </a:lnTo>
                  <a:lnTo>
                    <a:pt x="267" y="101"/>
                  </a:lnTo>
                  <a:lnTo>
                    <a:pt x="264" y="98"/>
                  </a:lnTo>
                  <a:lnTo>
                    <a:pt x="260" y="96"/>
                  </a:lnTo>
                  <a:lnTo>
                    <a:pt x="257" y="93"/>
                  </a:lnTo>
                  <a:lnTo>
                    <a:pt x="260" y="95"/>
                  </a:lnTo>
                  <a:lnTo>
                    <a:pt x="263" y="96"/>
                  </a:lnTo>
                  <a:lnTo>
                    <a:pt x="266" y="98"/>
                  </a:lnTo>
                  <a:lnTo>
                    <a:pt x="269" y="99"/>
                  </a:lnTo>
                  <a:lnTo>
                    <a:pt x="272" y="102"/>
                  </a:lnTo>
                  <a:lnTo>
                    <a:pt x="275" y="104"/>
                  </a:lnTo>
                  <a:lnTo>
                    <a:pt x="279" y="105"/>
                  </a:lnTo>
                  <a:lnTo>
                    <a:pt x="284" y="108"/>
                  </a:lnTo>
                  <a:lnTo>
                    <a:pt x="287" y="111"/>
                  </a:lnTo>
                  <a:lnTo>
                    <a:pt x="291" y="114"/>
                  </a:lnTo>
                  <a:lnTo>
                    <a:pt x="296" y="116"/>
                  </a:lnTo>
                  <a:lnTo>
                    <a:pt x="300" y="120"/>
                  </a:lnTo>
                  <a:lnTo>
                    <a:pt x="303" y="122"/>
                  </a:lnTo>
                  <a:lnTo>
                    <a:pt x="308" y="125"/>
                  </a:lnTo>
                  <a:lnTo>
                    <a:pt x="309" y="126"/>
                  </a:lnTo>
                  <a:lnTo>
                    <a:pt x="312" y="129"/>
                  </a:lnTo>
                  <a:lnTo>
                    <a:pt x="314" y="131"/>
                  </a:lnTo>
                  <a:lnTo>
                    <a:pt x="317" y="132"/>
                  </a:lnTo>
                  <a:lnTo>
                    <a:pt x="320" y="135"/>
                  </a:lnTo>
                  <a:lnTo>
                    <a:pt x="324" y="138"/>
                  </a:lnTo>
                  <a:lnTo>
                    <a:pt x="329" y="141"/>
                  </a:lnTo>
                  <a:lnTo>
                    <a:pt x="332" y="144"/>
                  </a:lnTo>
                  <a:lnTo>
                    <a:pt x="336" y="147"/>
                  </a:lnTo>
                  <a:lnTo>
                    <a:pt x="339" y="150"/>
                  </a:lnTo>
                  <a:lnTo>
                    <a:pt x="344" y="155"/>
                  </a:lnTo>
                  <a:lnTo>
                    <a:pt x="347" y="158"/>
                  </a:lnTo>
                  <a:lnTo>
                    <a:pt x="350" y="161"/>
                  </a:lnTo>
                  <a:lnTo>
                    <a:pt x="353" y="164"/>
                  </a:lnTo>
                  <a:lnTo>
                    <a:pt x="354" y="167"/>
                  </a:lnTo>
                  <a:lnTo>
                    <a:pt x="357" y="170"/>
                  </a:lnTo>
                  <a:lnTo>
                    <a:pt x="359" y="173"/>
                  </a:lnTo>
                  <a:lnTo>
                    <a:pt x="362" y="176"/>
                  </a:lnTo>
                  <a:lnTo>
                    <a:pt x="363" y="179"/>
                  </a:lnTo>
                  <a:lnTo>
                    <a:pt x="365" y="182"/>
                  </a:lnTo>
                  <a:lnTo>
                    <a:pt x="365" y="183"/>
                  </a:lnTo>
                  <a:lnTo>
                    <a:pt x="366" y="186"/>
                  </a:lnTo>
                  <a:lnTo>
                    <a:pt x="368" y="191"/>
                  </a:lnTo>
                  <a:lnTo>
                    <a:pt x="369" y="194"/>
                  </a:lnTo>
                  <a:lnTo>
                    <a:pt x="369" y="197"/>
                  </a:lnTo>
                  <a:lnTo>
                    <a:pt x="371" y="200"/>
                  </a:lnTo>
                  <a:lnTo>
                    <a:pt x="372" y="203"/>
                  </a:lnTo>
                  <a:lnTo>
                    <a:pt x="374" y="207"/>
                  </a:lnTo>
                  <a:lnTo>
                    <a:pt x="374" y="210"/>
                  </a:lnTo>
                  <a:lnTo>
                    <a:pt x="375" y="213"/>
                  </a:lnTo>
                  <a:lnTo>
                    <a:pt x="375" y="216"/>
                  </a:lnTo>
                  <a:lnTo>
                    <a:pt x="377" y="219"/>
                  </a:lnTo>
                  <a:lnTo>
                    <a:pt x="377" y="222"/>
                  </a:lnTo>
                  <a:lnTo>
                    <a:pt x="377" y="227"/>
                  </a:lnTo>
                  <a:lnTo>
                    <a:pt x="378" y="230"/>
                  </a:lnTo>
                  <a:lnTo>
                    <a:pt x="378" y="234"/>
                  </a:lnTo>
                  <a:lnTo>
                    <a:pt x="378" y="236"/>
                  </a:lnTo>
                  <a:lnTo>
                    <a:pt x="378" y="240"/>
                  </a:lnTo>
                  <a:lnTo>
                    <a:pt x="378" y="243"/>
                  </a:lnTo>
                  <a:lnTo>
                    <a:pt x="380" y="246"/>
                  </a:lnTo>
                  <a:lnTo>
                    <a:pt x="380" y="248"/>
                  </a:lnTo>
                  <a:lnTo>
                    <a:pt x="380" y="252"/>
                  </a:lnTo>
                  <a:lnTo>
                    <a:pt x="380" y="254"/>
                  </a:lnTo>
                  <a:lnTo>
                    <a:pt x="381" y="257"/>
                  </a:lnTo>
                  <a:lnTo>
                    <a:pt x="381" y="239"/>
                  </a:lnTo>
                  <a:lnTo>
                    <a:pt x="381" y="237"/>
                  </a:lnTo>
                  <a:lnTo>
                    <a:pt x="381" y="234"/>
                  </a:lnTo>
                  <a:lnTo>
                    <a:pt x="381" y="233"/>
                  </a:lnTo>
                  <a:lnTo>
                    <a:pt x="380" y="230"/>
                  </a:lnTo>
                  <a:lnTo>
                    <a:pt x="380" y="227"/>
                  </a:lnTo>
                  <a:lnTo>
                    <a:pt x="380" y="225"/>
                  </a:lnTo>
                  <a:lnTo>
                    <a:pt x="380" y="222"/>
                  </a:lnTo>
                  <a:lnTo>
                    <a:pt x="380" y="221"/>
                  </a:lnTo>
                  <a:lnTo>
                    <a:pt x="378" y="218"/>
                  </a:lnTo>
                  <a:lnTo>
                    <a:pt x="378" y="216"/>
                  </a:lnTo>
                  <a:lnTo>
                    <a:pt x="377" y="213"/>
                  </a:lnTo>
                  <a:lnTo>
                    <a:pt x="377" y="210"/>
                  </a:lnTo>
                  <a:lnTo>
                    <a:pt x="377" y="209"/>
                  </a:lnTo>
                  <a:lnTo>
                    <a:pt x="375" y="206"/>
                  </a:lnTo>
                  <a:lnTo>
                    <a:pt x="375" y="204"/>
                  </a:lnTo>
                  <a:lnTo>
                    <a:pt x="375" y="201"/>
                  </a:lnTo>
                  <a:lnTo>
                    <a:pt x="374" y="200"/>
                  </a:lnTo>
                  <a:lnTo>
                    <a:pt x="372" y="197"/>
                  </a:lnTo>
                  <a:lnTo>
                    <a:pt x="372" y="194"/>
                  </a:lnTo>
                  <a:lnTo>
                    <a:pt x="371" y="192"/>
                  </a:lnTo>
                  <a:lnTo>
                    <a:pt x="371" y="189"/>
                  </a:lnTo>
                  <a:lnTo>
                    <a:pt x="369" y="188"/>
                  </a:lnTo>
                  <a:lnTo>
                    <a:pt x="369" y="185"/>
                  </a:lnTo>
                  <a:lnTo>
                    <a:pt x="368" y="183"/>
                  </a:lnTo>
                  <a:lnTo>
                    <a:pt x="366" y="180"/>
                  </a:lnTo>
                  <a:lnTo>
                    <a:pt x="366" y="179"/>
                  </a:lnTo>
                  <a:lnTo>
                    <a:pt x="365" y="176"/>
                  </a:lnTo>
                  <a:lnTo>
                    <a:pt x="363" y="174"/>
                  </a:lnTo>
                  <a:lnTo>
                    <a:pt x="362" y="171"/>
                  </a:lnTo>
                  <a:lnTo>
                    <a:pt x="360" y="167"/>
                  </a:lnTo>
                  <a:lnTo>
                    <a:pt x="357" y="164"/>
                  </a:lnTo>
                  <a:lnTo>
                    <a:pt x="354" y="161"/>
                  </a:lnTo>
                  <a:lnTo>
                    <a:pt x="351" y="158"/>
                  </a:lnTo>
                  <a:lnTo>
                    <a:pt x="350" y="155"/>
                  </a:lnTo>
                  <a:lnTo>
                    <a:pt x="345" y="152"/>
                  </a:lnTo>
                  <a:lnTo>
                    <a:pt x="342" y="149"/>
                  </a:lnTo>
                  <a:lnTo>
                    <a:pt x="339" y="146"/>
                  </a:lnTo>
                  <a:lnTo>
                    <a:pt x="336" y="143"/>
                  </a:lnTo>
                  <a:lnTo>
                    <a:pt x="332" y="138"/>
                  </a:lnTo>
                  <a:lnTo>
                    <a:pt x="327" y="135"/>
                  </a:lnTo>
                  <a:lnTo>
                    <a:pt x="323" y="132"/>
                  </a:lnTo>
                  <a:lnTo>
                    <a:pt x="320" y="129"/>
                  </a:lnTo>
                  <a:lnTo>
                    <a:pt x="315" y="126"/>
                  </a:lnTo>
                  <a:lnTo>
                    <a:pt x="309" y="123"/>
                  </a:lnTo>
                  <a:lnTo>
                    <a:pt x="305" y="120"/>
                  </a:lnTo>
                  <a:lnTo>
                    <a:pt x="300" y="117"/>
                  </a:lnTo>
                  <a:lnTo>
                    <a:pt x="296" y="113"/>
                  </a:lnTo>
                  <a:lnTo>
                    <a:pt x="290" y="110"/>
                  </a:lnTo>
                  <a:lnTo>
                    <a:pt x="285" y="107"/>
                  </a:lnTo>
                  <a:lnTo>
                    <a:pt x="281" y="104"/>
                  </a:lnTo>
                  <a:lnTo>
                    <a:pt x="275" y="101"/>
                  </a:lnTo>
                  <a:lnTo>
                    <a:pt x="269" y="98"/>
                  </a:lnTo>
                  <a:lnTo>
                    <a:pt x="263" y="95"/>
                  </a:lnTo>
                  <a:lnTo>
                    <a:pt x="258" y="92"/>
                  </a:lnTo>
                  <a:lnTo>
                    <a:pt x="252" y="87"/>
                  </a:lnTo>
                  <a:lnTo>
                    <a:pt x="246" y="86"/>
                  </a:lnTo>
                  <a:lnTo>
                    <a:pt x="240" y="81"/>
                  </a:lnTo>
                  <a:lnTo>
                    <a:pt x="234" y="78"/>
                  </a:lnTo>
                  <a:lnTo>
                    <a:pt x="228" y="75"/>
                  </a:lnTo>
                  <a:lnTo>
                    <a:pt x="222" y="74"/>
                  </a:lnTo>
                  <a:lnTo>
                    <a:pt x="216" y="69"/>
                  </a:lnTo>
                  <a:lnTo>
                    <a:pt x="210" y="68"/>
                  </a:lnTo>
                  <a:lnTo>
                    <a:pt x="204" y="65"/>
                  </a:lnTo>
                  <a:lnTo>
                    <a:pt x="198" y="62"/>
                  </a:lnTo>
                  <a:lnTo>
                    <a:pt x="192" y="59"/>
                  </a:lnTo>
                  <a:lnTo>
                    <a:pt x="186" y="56"/>
                  </a:lnTo>
                  <a:lnTo>
                    <a:pt x="180" y="53"/>
                  </a:lnTo>
                  <a:lnTo>
                    <a:pt x="174" y="50"/>
                  </a:lnTo>
                  <a:lnTo>
                    <a:pt x="168" y="47"/>
                  </a:lnTo>
                  <a:lnTo>
                    <a:pt x="162" y="45"/>
                  </a:lnTo>
                  <a:lnTo>
                    <a:pt x="156" y="42"/>
                  </a:lnTo>
                  <a:lnTo>
                    <a:pt x="150" y="41"/>
                  </a:lnTo>
                  <a:lnTo>
                    <a:pt x="144" y="38"/>
                  </a:lnTo>
                  <a:lnTo>
                    <a:pt x="138" y="35"/>
                  </a:lnTo>
                  <a:lnTo>
                    <a:pt x="132" y="33"/>
                  </a:lnTo>
                  <a:lnTo>
                    <a:pt x="126" y="30"/>
                  </a:lnTo>
                  <a:lnTo>
                    <a:pt x="120" y="29"/>
                  </a:lnTo>
                  <a:lnTo>
                    <a:pt x="116" y="27"/>
                  </a:lnTo>
                  <a:lnTo>
                    <a:pt x="110" y="24"/>
                  </a:lnTo>
                  <a:lnTo>
                    <a:pt x="104" y="23"/>
                  </a:lnTo>
                  <a:lnTo>
                    <a:pt x="98" y="20"/>
                  </a:lnTo>
                  <a:lnTo>
                    <a:pt x="93" y="18"/>
                  </a:lnTo>
                  <a:lnTo>
                    <a:pt x="89" y="17"/>
                  </a:lnTo>
                  <a:lnTo>
                    <a:pt x="83" y="15"/>
                  </a:lnTo>
                  <a:lnTo>
                    <a:pt x="78" y="14"/>
                  </a:lnTo>
                  <a:lnTo>
                    <a:pt x="74" y="12"/>
                  </a:lnTo>
                  <a:lnTo>
                    <a:pt x="68" y="11"/>
                  </a:lnTo>
                  <a:lnTo>
                    <a:pt x="63" y="9"/>
                  </a:lnTo>
                  <a:lnTo>
                    <a:pt x="60" y="8"/>
                  </a:lnTo>
                  <a:lnTo>
                    <a:pt x="56" y="8"/>
                  </a:lnTo>
                  <a:lnTo>
                    <a:pt x="51" y="6"/>
                  </a:lnTo>
                  <a:lnTo>
                    <a:pt x="47" y="5"/>
                  </a:lnTo>
                  <a:lnTo>
                    <a:pt x="44" y="5"/>
                  </a:lnTo>
                  <a:lnTo>
                    <a:pt x="41" y="3"/>
                  </a:lnTo>
                  <a:lnTo>
                    <a:pt x="38" y="2"/>
                  </a:lnTo>
                  <a:lnTo>
                    <a:pt x="35" y="2"/>
                  </a:lnTo>
                  <a:lnTo>
                    <a:pt x="32" y="2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2" y="2"/>
                  </a:lnTo>
                  <a:lnTo>
                    <a:pt x="9" y="3"/>
                  </a:lnTo>
                  <a:lnTo>
                    <a:pt x="8" y="5"/>
                  </a:lnTo>
                  <a:lnTo>
                    <a:pt x="6" y="8"/>
                  </a:lnTo>
                  <a:lnTo>
                    <a:pt x="5" y="9"/>
                  </a:lnTo>
                  <a:lnTo>
                    <a:pt x="3" y="12"/>
                  </a:lnTo>
                  <a:lnTo>
                    <a:pt x="2" y="17"/>
                  </a:lnTo>
                  <a:lnTo>
                    <a:pt x="2" y="20"/>
                  </a:lnTo>
                  <a:lnTo>
                    <a:pt x="2" y="23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2" y="33"/>
                  </a:lnTo>
                  <a:lnTo>
                    <a:pt x="2" y="36"/>
                  </a:lnTo>
                  <a:lnTo>
                    <a:pt x="3" y="41"/>
                  </a:lnTo>
                  <a:lnTo>
                    <a:pt x="3" y="44"/>
                  </a:lnTo>
                  <a:lnTo>
                    <a:pt x="5" y="47"/>
                  </a:lnTo>
                  <a:lnTo>
                    <a:pt x="6" y="51"/>
                  </a:lnTo>
                  <a:lnTo>
                    <a:pt x="8" y="54"/>
                  </a:lnTo>
                  <a:lnTo>
                    <a:pt x="9" y="57"/>
                  </a:lnTo>
                  <a:lnTo>
                    <a:pt x="11" y="60"/>
                  </a:lnTo>
                  <a:lnTo>
                    <a:pt x="12" y="63"/>
                  </a:lnTo>
                  <a:lnTo>
                    <a:pt x="15" y="66"/>
                  </a:lnTo>
                  <a:lnTo>
                    <a:pt x="17" y="69"/>
                  </a:lnTo>
                  <a:lnTo>
                    <a:pt x="20" y="71"/>
                  </a:lnTo>
                  <a:lnTo>
                    <a:pt x="21" y="74"/>
                  </a:lnTo>
                  <a:lnTo>
                    <a:pt x="24" y="77"/>
                  </a:lnTo>
                  <a:lnTo>
                    <a:pt x="27" y="80"/>
                  </a:lnTo>
                  <a:lnTo>
                    <a:pt x="29" y="83"/>
                  </a:lnTo>
                  <a:lnTo>
                    <a:pt x="32" y="86"/>
                  </a:lnTo>
                  <a:lnTo>
                    <a:pt x="33" y="87"/>
                  </a:lnTo>
                  <a:lnTo>
                    <a:pt x="36" y="90"/>
                  </a:lnTo>
                  <a:lnTo>
                    <a:pt x="38" y="93"/>
                  </a:lnTo>
                  <a:lnTo>
                    <a:pt x="41" y="96"/>
                  </a:lnTo>
                  <a:lnTo>
                    <a:pt x="42" y="98"/>
                  </a:lnTo>
                  <a:lnTo>
                    <a:pt x="45" y="101"/>
                  </a:lnTo>
                  <a:lnTo>
                    <a:pt x="47" y="104"/>
                  </a:lnTo>
                  <a:lnTo>
                    <a:pt x="50" y="105"/>
                  </a:lnTo>
                  <a:lnTo>
                    <a:pt x="51" y="108"/>
                  </a:lnTo>
                  <a:lnTo>
                    <a:pt x="54" y="111"/>
                  </a:lnTo>
                  <a:lnTo>
                    <a:pt x="56" y="113"/>
                  </a:lnTo>
                  <a:lnTo>
                    <a:pt x="57" y="114"/>
                  </a:lnTo>
                  <a:lnTo>
                    <a:pt x="60" y="117"/>
                  </a:lnTo>
                  <a:lnTo>
                    <a:pt x="62" y="120"/>
                  </a:lnTo>
                  <a:lnTo>
                    <a:pt x="65" y="122"/>
                  </a:lnTo>
                  <a:lnTo>
                    <a:pt x="66" y="123"/>
                  </a:lnTo>
                  <a:lnTo>
                    <a:pt x="68" y="126"/>
                  </a:lnTo>
                  <a:lnTo>
                    <a:pt x="71" y="129"/>
                  </a:lnTo>
                  <a:lnTo>
                    <a:pt x="72" y="131"/>
                  </a:lnTo>
                  <a:lnTo>
                    <a:pt x="75" y="132"/>
                  </a:lnTo>
                  <a:lnTo>
                    <a:pt x="77" y="135"/>
                  </a:lnTo>
                  <a:lnTo>
                    <a:pt x="80" y="137"/>
                  </a:lnTo>
                  <a:lnTo>
                    <a:pt x="81" y="140"/>
                  </a:lnTo>
                  <a:lnTo>
                    <a:pt x="83" y="141"/>
                  </a:lnTo>
                  <a:lnTo>
                    <a:pt x="86" y="144"/>
                  </a:lnTo>
                  <a:lnTo>
                    <a:pt x="89" y="147"/>
                  </a:lnTo>
                  <a:lnTo>
                    <a:pt x="90" y="149"/>
                  </a:lnTo>
                  <a:lnTo>
                    <a:pt x="92" y="150"/>
                  </a:lnTo>
                  <a:lnTo>
                    <a:pt x="93" y="153"/>
                  </a:lnTo>
                  <a:lnTo>
                    <a:pt x="96" y="155"/>
                  </a:lnTo>
                  <a:lnTo>
                    <a:pt x="98" y="158"/>
                  </a:lnTo>
                  <a:lnTo>
                    <a:pt x="101" y="159"/>
                  </a:lnTo>
                  <a:lnTo>
                    <a:pt x="102" y="162"/>
                  </a:lnTo>
                  <a:lnTo>
                    <a:pt x="104" y="165"/>
                  </a:lnTo>
                  <a:lnTo>
                    <a:pt x="107" y="167"/>
                  </a:lnTo>
                  <a:lnTo>
                    <a:pt x="108" y="170"/>
                  </a:lnTo>
                  <a:lnTo>
                    <a:pt x="110" y="171"/>
                  </a:lnTo>
                  <a:lnTo>
                    <a:pt x="113" y="174"/>
                  </a:lnTo>
                  <a:lnTo>
                    <a:pt x="114" y="176"/>
                  </a:lnTo>
                  <a:lnTo>
                    <a:pt x="117" y="179"/>
                  </a:lnTo>
                  <a:lnTo>
                    <a:pt x="119" y="182"/>
                  </a:lnTo>
                  <a:lnTo>
                    <a:pt x="122" y="185"/>
                  </a:lnTo>
                  <a:lnTo>
                    <a:pt x="123" y="188"/>
                  </a:lnTo>
                  <a:lnTo>
                    <a:pt x="126" y="191"/>
                  </a:lnTo>
                  <a:lnTo>
                    <a:pt x="128" y="192"/>
                  </a:lnTo>
                  <a:lnTo>
                    <a:pt x="129" y="195"/>
                  </a:lnTo>
                  <a:lnTo>
                    <a:pt x="132" y="198"/>
                  </a:lnTo>
                  <a:lnTo>
                    <a:pt x="134" y="201"/>
                  </a:lnTo>
                  <a:lnTo>
                    <a:pt x="137" y="204"/>
                  </a:lnTo>
                  <a:lnTo>
                    <a:pt x="138" y="209"/>
                  </a:lnTo>
                  <a:lnTo>
                    <a:pt x="141" y="212"/>
                  </a:lnTo>
                  <a:lnTo>
                    <a:pt x="143" y="215"/>
                  </a:lnTo>
                  <a:lnTo>
                    <a:pt x="146" y="218"/>
                  </a:lnTo>
                  <a:lnTo>
                    <a:pt x="147" y="221"/>
                  </a:lnTo>
                  <a:lnTo>
                    <a:pt x="150" y="225"/>
                  </a:lnTo>
                  <a:lnTo>
                    <a:pt x="153" y="228"/>
                  </a:lnTo>
                  <a:lnTo>
                    <a:pt x="155" y="233"/>
                  </a:lnTo>
                  <a:lnTo>
                    <a:pt x="158" y="236"/>
                  </a:lnTo>
                  <a:lnTo>
                    <a:pt x="159" y="236"/>
                  </a:lnTo>
                  <a:lnTo>
                    <a:pt x="164" y="237"/>
                  </a:lnTo>
                  <a:lnTo>
                    <a:pt x="165" y="237"/>
                  </a:lnTo>
                  <a:lnTo>
                    <a:pt x="168" y="237"/>
                  </a:lnTo>
                  <a:lnTo>
                    <a:pt x="171" y="237"/>
                  </a:lnTo>
                  <a:lnTo>
                    <a:pt x="173" y="239"/>
                  </a:lnTo>
                  <a:lnTo>
                    <a:pt x="176" y="239"/>
                  </a:lnTo>
                  <a:lnTo>
                    <a:pt x="179" y="240"/>
                  </a:lnTo>
                  <a:lnTo>
                    <a:pt x="180" y="240"/>
                  </a:lnTo>
                  <a:lnTo>
                    <a:pt x="183" y="240"/>
                  </a:lnTo>
                  <a:lnTo>
                    <a:pt x="186" y="242"/>
                  </a:lnTo>
                  <a:lnTo>
                    <a:pt x="189" y="243"/>
                  </a:lnTo>
                  <a:lnTo>
                    <a:pt x="185" y="242"/>
                  </a:lnTo>
                  <a:lnTo>
                    <a:pt x="182" y="242"/>
                  </a:lnTo>
                  <a:lnTo>
                    <a:pt x="177" y="242"/>
                  </a:lnTo>
                  <a:lnTo>
                    <a:pt x="174" y="242"/>
                  </a:lnTo>
                  <a:lnTo>
                    <a:pt x="182" y="243"/>
                  </a:lnTo>
                  <a:lnTo>
                    <a:pt x="180" y="243"/>
                  </a:lnTo>
                  <a:lnTo>
                    <a:pt x="177" y="243"/>
                  </a:lnTo>
                  <a:lnTo>
                    <a:pt x="176" y="245"/>
                  </a:lnTo>
                  <a:lnTo>
                    <a:pt x="173" y="245"/>
                  </a:lnTo>
                  <a:lnTo>
                    <a:pt x="170" y="246"/>
                  </a:lnTo>
                  <a:lnTo>
                    <a:pt x="165" y="248"/>
                  </a:lnTo>
                  <a:lnTo>
                    <a:pt x="165" y="252"/>
                  </a:lnTo>
                  <a:lnTo>
                    <a:pt x="167" y="257"/>
                  </a:lnTo>
                  <a:lnTo>
                    <a:pt x="168" y="260"/>
                  </a:lnTo>
                  <a:lnTo>
                    <a:pt x="170" y="264"/>
                  </a:lnTo>
                  <a:lnTo>
                    <a:pt x="170" y="269"/>
                  </a:lnTo>
                  <a:lnTo>
                    <a:pt x="171" y="272"/>
                  </a:lnTo>
                  <a:lnTo>
                    <a:pt x="173" y="275"/>
                  </a:lnTo>
                  <a:lnTo>
                    <a:pt x="174" y="278"/>
                  </a:lnTo>
                  <a:lnTo>
                    <a:pt x="174" y="281"/>
                  </a:lnTo>
                  <a:lnTo>
                    <a:pt x="176" y="284"/>
                  </a:lnTo>
                  <a:lnTo>
                    <a:pt x="177" y="287"/>
                  </a:lnTo>
                  <a:lnTo>
                    <a:pt x="177" y="290"/>
                  </a:lnTo>
                  <a:lnTo>
                    <a:pt x="179" y="291"/>
                  </a:lnTo>
                  <a:lnTo>
                    <a:pt x="180" y="294"/>
                  </a:lnTo>
                  <a:lnTo>
                    <a:pt x="182" y="296"/>
                  </a:lnTo>
                  <a:lnTo>
                    <a:pt x="182" y="299"/>
                  </a:lnTo>
                  <a:lnTo>
                    <a:pt x="185" y="303"/>
                  </a:lnTo>
                  <a:lnTo>
                    <a:pt x="188" y="306"/>
                  </a:lnTo>
                  <a:lnTo>
                    <a:pt x="189" y="309"/>
                  </a:lnTo>
                  <a:lnTo>
                    <a:pt x="192" y="314"/>
                  </a:lnTo>
                  <a:lnTo>
                    <a:pt x="195" y="317"/>
                  </a:lnTo>
                  <a:lnTo>
                    <a:pt x="200" y="320"/>
                  </a:lnTo>
                  <a:lnTo>
                    <a:pt x="201" y="321"/>
                  </a:lnTo>
                  <a:lnTo>
                    <a:pt x="203" y="323"/>
                  </a:lnTo>
                  <a:lnTo>
                    <a:pt x="206" y="324"/>
                  </a:lnTo>
                  <a:lnTo>
                    <a:pt x="209" y="326"/>
                  </a:lnTo>
                  <a:lnTo>
                    <a:pt x="216" y="332"/>
                  </a:lnTo>
                  <a:lnTo>
                    <a:pt x="192" y="330"/>
                  </a:lnTo>
                  <a:lnTo>
                    <a:pt x="192" y="332"/>
                  </a:lnTo>
                  <a:lnTo>
                    <a:pt x="194" y="335"/>
                  </a:lnTo>
                  <a:lnTo>
                    <a:pt x="195" y="338"/>
                  </a:lnTo>
                  <a:lnTo>
                    <a:pt x="195" y="339"/>
                  </a:lnTo>
                  <a:lnTo>
                    <a:pt x="197" y="342"/>
                  </a:lnTo>
                  <a:lnTo>
                    <a:pt x="198" y="344"/>
                  </a:lnTo>
                  <a:lnTo>
                    <a:pt x="200" y="347"/>
                  </a:lnTo>
                  <a:lnTo>
                    <a:pt x="201" y="348"/>
                  </a:lnTo>
                  <a:lnTo>
                    <a:pt x="203" y="353"/>
                  </a:lnTo>
                  <a:lnTo>
                    <a:pt x="206" y="357"/>
                  </a:lnTo>
                  <a:lnTo>
                    <a:pt x="207" y="359"/>
                  </a:lnTo>
                  <a:lnTo>
                    <a:pt x="209" y="362"/>
                  </a:lnTo>
                  <a:lnTo>
                    <a:pt x="210" y="363"/>
                  </a:lnTo>
                  <a:lnTo>
                    <a:pt x="212" y="366"/>
                  </a:lnTo>
                  <a:lnTo>
                    <a:pt x="215" y="369"/>
                  </a:lnTo>
                  <a:lnTo>
                    <a:pt x="218" y="372"/>
                  </a:lnTo>
                  <a:lnTo>
                    <a:pt x="221" y="377"/>
                  </a:lnTo>
                  <a:lnTo>
                    <a:pt x="224" y="380"/>
                  </a:lnTo>
                  <a:lnTo>
                    <a:pt x="227" y="383"/>
                  </a:lnTo>
                  <a:lnTo>
                    <a:pt x="231" y="386"/>
                  </a:lnTo>
                  <a:lnTo>
                    <a:pt x="234" y="389"/>
                  </a:lnTo>
                  <a:lnTo>
                    <a:pt x="239" y="392"/>
                  </a:lnTo>
                  <a:lnTo>
                    <a:pt x="242" y="395"/>
                  </a:lnTo>
                  <a:lnTo>
                    <a:pt x="245" y="398"/>
                  </a:lnTo>
                  <a:lnTo>
                    <a:pt x="249" y="399"/>
                  </a:lnTo>
                  <a:lnTo>
                    <a:pt x="254" y="402"/>
                  </a:lnTo>
                  <a:lnTo>
                    <a:pt x="255" y="404"/>
                  </a:lnTo>
                  <a:lnTo>
                    <a:pt x="258" y="404"/>
                  </a:lnTo>
                  <a:lnTo>
                    <a:pt x="260" y="405"/>
                  </a:lnTo>
                  <a:lnTo>
                    <a:pt x="263" y="407"/>
                  </a:lnTo>
                  <a:lnTo>
                    <a:pt x="264" y="408"/>
                  </a:lnTo>
                  <a:lnTo>
                    <a:pt x="267" y="408"/>
                  </a:lnTo>
                  <a:lnTo>
                    <a:pt x="269" y="410"/>
                  </a:lnTo>
                  <a:lnTo>
                    <a:pt x="272" y="411"/>
                  </a:lnTo>
                  <a:lnTo>
                    <a:pt x="273" y="411"/>
                  </a:lnTo>
                  <a:lnTo>
                    <a:pt x="276" y="413"/>
                  </a:lnTo>
                  <a:lnTo>
                    <a:pt x="279" y="413"/>
                  </a:lnTo>
                  <a:lnTo>
                    <a:pt x="281" y="414"/>
                  </a:lnTo>
                  <a:lnTo>
                    <a:pt x="284" y="416"/>
                  </a:lnTo>
                  <a:lnTo>
                    <a:pt x="287" y="416"/>
                  </a:lnTo>
                  <a:lnTo>
                    <a:pt x="288" y="417"/>
                  </a:lnTo>
                  <a:lnTo>
                    <a:pt x="291" y="419"/>
                  </a:lnTo>
                  <a:lnTo>
                    <a:pt x="294" y="419"/>
                  </a:lnTo>
                  <a:lnTo>
                    <a:pt x="297" y="419"/>
                  </a:lnTo>
                  <a:lnTo>
                    <a:pt x="299" y="420"/>
                  </a:lnTo>
                  <a:lnTo>
                    <a:pt x="302" y="420"/>
                  </a:lnTo>
                  <a:lnTo>
                    <a:pt x="305" y="422"/>
                  </a:lnTo>
                  <a:lnTo>
                    <a:pt x="308" y="422"/>
                  </a:lnTo>
                  <a:lnTo>
                    <a:pt x="311" y="423"/>
                  </a:lnTo>
                  <a:lnTo>
                    <a:pt x="314" y="423"/>
                  </a:lnTo>
                  <a:lnTo>
                    <a:pt x="314" y="423"/>
                  </a:lnTo>
                  <a:lnTo>
                    <a:pt x="311" y="422"/>
                  </a:lnTo>
                  <a:lnTo>
                    <a:pt x="308" y="420"/>
                  </a:lnTo>
                  <a:lnTo>
                    <a:pt x="305" y="420"/>
                  </a:lnTo>
                  <a:lnTo>
                    <a:pt x="302" y="419"/>
                  </a:lnTo>
                  <a:lnTo>
                    <a:pt x="299" y="417"/>
                  </a:lnTo>
                  <a:lnTo>
                    <a:pt x="294" y="416"/>
                  </a:lnTo>
                  <a:lnTo>
                    <a:pt x="291" y="414"/>
                  </a:lnTo>
                  <a:lnTo>
                    <a:pt x="287" y="413"/>
                  </a:lnTo>
                  <a:lnTo>
                    <a:pt x="284" y="413"/>
                  </a:lnTo>
                  <a:lnTo>
                    <a:pt x="279" y="411"/>
                  </a:lnTo>
                  <a:lnTo>
                    <a:pt x="276" y="410"/>
                  </a:lnTo>
                  <a:lnTo>
                    <a:pt x="273" y="408"/>
                  </a:lnTo>
                  <a:lnTo>
                    <a:pt x="270" y="408"/>
                  </a:lnTo>
                  <a:lnTo>
                    <a:pt x="267" y="407"/>
                  </a:lnTo>
                  <a:lnTo>
                    <a:pt x="263" y="404"/>
                  </a:lnTo>
                  <a:lnTo>
                    <a:pt x="260" y="402"/>
                  </a:lnTo>
                  <a:lnTo>
                    <a:pt x="257" y="401"/>
                  </a:lnTo>
                  <a:lnTo>
                    <a:pt x="252" y="399"/>
                  </a:lnTo>
                  <a:lnTo>
                    <a:pt x="251" y="398"/>
                  </a:lnTo>
                  <a:lnTo>
                    <a:pt x="246" y="395"/>
                  </a:lnTo>
                  <a:lnTo>
                    <a:pt x="245" y="393"/>
                  </a:lnTo>
                  <a:lnTo>
                    <a:pt x="242" y="392"/>
                  </a:lnTo>
                  <a:lnTo>
                    <a:pt x="239" y="389"/>
                  </a:lnTo>
                  <a:lnTo>
                    <a:pt x="236" y="387"/>
                  </a:lnTo>
                  <a:lnTo>
                    <a:pt x="234" y="386"/>
                  </a:lnTo>
                  <a:lnTo>
                    <a:pt x="231" y="383"/>
                  </a:lnTo>
                  <a:lnTo>
                    <a:pt x="230" y="381"/>
                  </a:lnTo>
                  <a:lnTo>
                    <a:pt x="227" y="380"/>
                  </a:lnTo>
                  <a:lnTo>
                    <a:pt x="225" y="377"/>
                  </a:lnTo>
                  <a:lnTo>
                    <a:pt x="222" y="375"/>
                  </a:lnTo>
                  <a:lnTo>
                    <a:pt x="221" y="372"/>
                  </a:lnTo>
                  <a:lnTo>
                    <a:pt x="218" y="371"/>
                  </a:lnTo>
                  <a:lnTo>
                    <a:pt x="216" y="368"/>
                  </a:lnTo>
                  <a:lnTo>
                    <a:pt x="215" y="365"/>
                  </a:lnTo>
                  <a:lnTo>
                    <a:pt x="213" y="362"/>
                  </a:lnTo>
                  <a:lnTo>
                    <a:pt x="210" y="360"/>
                  </a:lnTo>
                  <a:lnTo>
                    <a:pt x="209" y="357"/>
                  </a:lnTo>
                  <a:lnTo>
                    <a:pt x="207" y="354"/>
                  </a:lnTo>
                  <a:lnTo>
                    <a:pt x="206" y="351"/>
                  </a:lnTo>
                  <a:lnTo>
                    <a:pt x="203" y="348"/>
                  </a:lnTo>
                  <a:lnTo>
                    <a:pt x="201" y="345"/>
                  </a:lnTo>
                  <a:lnTo>
                    <a:pt x="200" y="342"/>
                  </a:lnTo>
                  <a:lnTo>
                    <a:pt x="198" y="339"/>
                  </a:lnTo>
                  <a:lnTo>
                    <a:pt x="197" y="336"/>
                  </a:lnTo>
                  <a:lnTo>
                    <a:pt x="195" y="333"/>
                  </a:lnTo>
                  <a:lnTo>
                    <a:pt x="197" y="333"/>
                  </a:lnTo>
                  <a:lnTo>
                    <a:pt x="200" y="333"/>
                  </a:lnTo>
                  <a:lnTo>
                    <a:pt x="203" y="333"/>
                  </a:lnTo>
                  <a:lnTo>
                    <a:pt x="206" y="333"/>
                  </a:lnTo>
                  <a:lnTo>
                    <a:pt x="207" y="333"/>
                  </a:lnTo>
                  <a:lnTo>
                    <a:pt x="210" y="333"/>
                  </a:lnTo>
                  <a:lnTo>
                    <a:pt x="213" y="333"/>
                  </a:lnTo>
                  <a:lnTo>
                    <a:pt x="216" y="333"/>
                  </a:lnTo>
                  <a:lnTo>
                    <a:pt x="218" y="333"/>
                  </a:lnTo>
                  <a:lnTo>
                    <a:pt x="221" y="333"/>
                  </a:lnTo>
                  <a:lnTo>
                    <a:pt x="222" y="333"/>
                  </a:lnTo>
                  <a:lnTo>
                    <a:pt x="224" y="333"/>
                  </a:lnTo>
                  <a:lnTo>
                    <a:pt x="225" y="335"/>
                  </a:lnTo>
                  <a:lnTo>
                    <a:pt x="225" y="335"/>
                  </a:lnTo>
                  <a:lnTo>
                    <a:pt x="222" y="335"/>
                  </a:lnTo>
                  <a:lnTo>
                    <a:pt x="218" y="335"/>
                  </a:lnTo>
                  <a:lnTo>
                    <a:pt x="215" y="335"/>
                  </a:lnTo>
                  <a:lnTo>
                    <a:pt x="212" y="335"/>
                  </a:lnTo>
                  <a:lnTo>
                    <a:pt x="209" y="335"/>
                  </a:lnTo>
                  <a:lnTo>
                    <a:pt x="204" y="335"/>
                  </a:lnTo>
                  <a:lnTo>
                    <a:pt x="201" y="335"/>
                  </a:lnTo>
                  <a:lnTo>
                    <a:pt x="197" y="335"/>
                  </a:lnTo>
                  <a:lnTo>
                    <a:pt x="198" y="338"/>
                  </a:lnTo>
                  <a:lnTo>
                    <a:pt x="201" y="341"/>
                  </a:lnTo>
                  <a:lnTo>
                    <a:pt x="203" y="344"/>
                  </a:lnTo>
                  <a:lnTo>
                    <a:pt x="204" y="348"/>
                  </a:lnTo>
                  <a:lnTo>
                    <a:pt x="206" y="351"/>
                  </a:lnTo>
                  <a:lnTo>
                    <a:pt x="207" y="354"/>
                  </a:lnTo>
                  <a:lnTo>
                    <a:pt x="210" y="357"/>
                  </a:lnTo>
                  <a:lnTo>
                    <a:pt x="212" y="360"/>
                  </a:lnTo>
                  <a:lnTo>
                    <a:pt x="215" y="363"/>
                  </a:lnTo>
                  <a:lnTo>
                    <a:pt x="216" y="366"/>
                  </a:lnTo>
                  <a:lnTo>
                    <a:pt x="219" y="369"/>
                  </a:lnTo>
                  <a:lnTo>
                    <a:pt x="222" y="372"/>
                  </a:lnTo>
                  <a:lnTo>
                    <a:pt x="224" y="375"/>
                  </a:lnTo>
                  <a:lnTo>
                    <a:pt x="227" y="378"/>
                  </a:lnTo>
                  <a:lnTo>
                    <a:pt x="230" y="380"/>
                  </a:lnTo>
                  <a:lnTo>
                    <a:pt x="233" y="383"/>
                  </a:lnTo>
                  <a:lnTo>
                    <a:pt x="236" y="384"/>
                  </a:lnTo>
                  <a:lnTo>
                    <a:pt x="236" y="386"/>
                  </a:lnTo>
                  <a:lnTo>
                    <a:pt x="236" y="384"/>
                  </a:lnTo>
                  <a:lnTo>
                    <a:pt x="234" y="383"/>
                  </a:lnTo>
                  <a:lnTo>
                    <a:pt x="233" y="381"/>
                  </a:lnTo>
                  <a:lnTo>
                    <a:pt x="230" y="378"/>
                  </a:lnTo>
                  <a:lnTo>
                    <a:pt x="228" y="377"/>
                  </a:lnTo>
                  <a:lnTo>
                    <a:pt x="227" y="377"/>
                  </a:lnTo>
                  <a:lnTo>
                    <a:pt x="225" y="374"/>
                  </a:lnTo>
                  <a:lnTo>
                    <a:pt x="222" y="372"/>
                  </a:lnTo>
                  <a:lnTo>
                    <a:pt x="221" y="369"/>
                  </a:lnTo>
                  <a:lnTo>
                    <a:pt x="219" y="366"/>
                  </a:lnTo>
                  <a:lnTo>
                    <a:pt x="216" y="365"/>
                  </a:lnTo>
                  <a:lnTo>
                    <a:pt x="215" y="362"/>
                  </a:lnTo>
                  <a:lnTo>
                    <a:pt x="213" y="360"/>
                  </a:lnTo>
                  <a:lnTo>
                    <a:pt x="212" y="357"/>
                  </a:lnTo>
                  <a:lnTo>
                    <a:pt x="210" y="354"/>
                  </a:lnTo>
                  <a:lnTo>
                    <a:pt x="209" y="351"/>
                  </a:lnTo>
                  <a:lnTo>
                    <a:pt x="207" y="350"/>
                  </a:lnTo>
                  <a:lnTo>
                    <a:pt x="206" y="347"/>
                  </a:lnTo>
                  <a:lnTo>
                    <a:pt x="204" y="344"/>
                  </a:lnTo>
                  <a:lnTo>
                    <a:pt x="203" y="342"/>
                  </a:lnTo>
                  <a:lnTo>
                    <a:pt x="201" y="339"/>
                  </a:lnTo>
                  <a:lnTo>
                    <a:pt x="201" y="336"/>
                  </a:lnTo>
                  <a:lnTo>
                    <a:pt x="204" y="336"/>
                  </a:lnTo>
                  <a:lnTo>
                    <a:pt x="209" y="338"/>
                  </a:lnTo>
                  <a:lnTo>
                    <a:pt x="210" y="338"/>
                  </a:lnTo>
                  <a:lnTo>
                    <a:pt x="213" y="338"/>
                  </a:lnTo>
                  <a:lnTo>
                    <a:pt x="215" y="338"/>
                  </a:lnTo>
                  <a:lnTo>
                    <a:pt x="218" y="338"/>
                  </a:lnTo>
                  <a:lnTo>
                    <a:pt x="222" y="336"/>
                  </a:lnTo>
                  <a:lnTo>
                    <a:pt x="225" y="336"/>
                  </a:lnTo>
                  <a:lnTo>
                    <a:pt x="230" y="336"/>
                  </a:lnTo>
                  <a:lnTo>
                    <a:pt x="234" y="335"/>
                  </a:lnTo>
                  <a:lnTo>
                    <a:pt x="230" y="333"/>
                  </a:lnTo>
                  <a:lnTo>
                    <a:pt x="227" y="330"/>
                  </a:lnTo>
                  <a:lnTo>
                    <a:pt x="224" y="327"/>
                  </a:lnTo>
                  <a:lnTo>
                    <a:pt x="221" y="326"/>
                  </a:lnTo>
                  <a:lnTo>
                    <a:pt x="216" y="323"/>
                  </a:lnTo>
                  <a:lnTo>
                    <a:pt x="215" y="321"/>
                  </a:lnTo>
                  <a:lnTo>
                    <a:pt x="212" y="318"/>
                  </a:lnTo>
                  <a:lnTo>
                    <a:pt x="210" y="318"/>
                  </a:lnTo>
                  <a:lnTo>
                    <a:pt x="212" y="318"/>
                  </a:lnTo>
                  <a:lnTo>
                    <a:pt x="215" y="320"/>
                  </a:lnTo>
                  <a:lnTo>
                    <a:pt x="216" y="321"/>
                  </a:lnTo>
                  <a:lnTo>
                    <a:pt x="219" y="323"/>
                  </a:lnTo>
                  <a:lnTo>
                    <a:pt x="221" y="324"/>
                  </a:lnTo>
                  <a:lnTo>
                    <a:pt x="224" y="326"/>
                  </a:lnTo>
                  <a:lnTo>
                    <a:pt x="227" y="327"/>
                  </a:lnTo>
                  <a:lnTo>
                    <a:pt x="230" y="329"/>
                  </a:lnTo>
                  <a:lnTo>
                    <a:pt x="233" y="330"/>
                  </a:lnTo>
                  <a:lnTo>
                    <a:pt x="236" y="333"/>
                  </a:lnTo>
                  <a:lnTo>
                    <a:pt x="237" y="335"/>
                  </a:lnTo>
                  <a:lnTo>
                    <a:pt x="239" y="336"/>
                  </a:lnTo>
                  <a:lnTo>
                    <a:pt x="242" y="338"/>
                  </a:lnTo>
                  <a:lnTo>
                    <a:pt x="243" y="338"/>
                  </a:lnTo>
                  <a:lnTo>
                    <a:pt x="240" y="338"/>
                  </a:lnTo>
                  <a:lnTo>
                    <a:pt x="237" y="339"/>
                  </a:lnTo>
                  <a:lnTo>
                    <a:pt x="236" y="339"/>
                  </a:lnTo>
                  <a:lnTo>
                    <a:pt x="233" y="339"/>
                  </a:lnTo>
                  <a:lnTo>
                    <a:pt x="230" y="339"/>
                  </a:lnTo>
                  <a:lnTo>
                    <a:pt x="228" y="339"/>
                  </a:lnTo>
                  <a:lnTo>
                    <a:pt x="225" y="339"/>
                  </a:lnTo>
                  <a:lnTo>
                    <a:pt x="224" y="339"/>
                  </a:lnTo>
                  <a:lnTo>
                    <a:pt x="221" y="339"/>
                  </a:lnTo>
                  <a:lnTo>
                    <a:pt x="218" y="339"/>
                  </a:lnTo>
                  <a:lnTo>
                    <a:pt x="215" y="339"/>
                  </a:lnTo>
                  <a:lnTo>
                    <a:pt x="213" y="339"/>
                  </a:lnTo>
                  <a:lnTo>
                    <a:pt x="210" y="339"/>
                  </a:lnTo>
                  <a:lnTo>
                    <a:pt x="207" y="339"/>
                  </a:lnTo>
                  <a:lnTo>
                    <a:pt x="206" y="338"/>
                  </a:lnTo>
                  <a:lnTo>
                    <a:pt x="203" y="338"/>
                  </a:lnTo>
                  <a:lnTo>
                    <a:pt x="204" y="341"/>
                  </a:lnTo>
                  <a:lnTo>
                    <a:pt x="206" y="342"/>
                  </a:lnTo>
                  <a:lnTo>
                    <a:pt x="206" y="345"/>
                  </a:lnTo>
                  <a:lnTo>
                    <a:pt x="207" y="348"/>
                  </a:lnTo>
                  <a:lnTo>
                    <a:pt x="209" y="350"/>
                  </a:lnTo>
                  <a:lnTo>
                    <a:pt x="210" y="353"/>
                  </a:lnTo>
                  <a:lnTo>
                    <a:pt x="212" y="354"/>
                  </a:lnTo>
                  <a:lnTo>
                    <a:pt x="215" y="357"/>
                  </a:lnTo>
                  <a:lnTo>
                    <a:pt x="216" y="362"/>
                  </a:lnTo>
                  <a:lnTo>
                    <a:pt x="221" y="366"/>
                  </a:lnTo>
                  <a:lnTo>
                    <a:pt x="224" y="369"/>
                  </a:lnTo>
                  <a:lnTo>
                    <a:pt x="227" y="374"/>
                  </a:lnTo>
                  <a:lnTo>
                    <a:pt x="231" y="377"/>
                  </a:lnTo>
                  <a:lnTo>
                    <a:pt x="234" y="380"/>
                  </a:lnTo>
                  <a:lnTo>
                    <a:pt x="239" y="384"/>
                  </a:lnTo>
                  <a:lnTo>
                    <a:pt x="242" y="387"/>
                  </a:lnTo>
                  <a:lnTo>
                    <a:pt x="246" y="389"/>
                  </a:lnTo>
                  <a:lnTo>
                    <a:pt x="251" y="393"/>
                  </a:lnTo>
                  <a:lnTo>
                    <a:pt x="252" y="393"/>
                  </a:lnTo>
                  <a:lnTo>
                    <a:pt x="255" y="395"/>
                  </a:lnTo>
                  <a:lnTo>
                    <a:pt x="257" y="396"/>
                  </a:lnTo>
                  <a:lnTo>
                    <a:pt x="260" y="398"/>
                  </a:lnTo>
                  <a:lnTo>
                    <a:pt x="263" y="399"/>
                  </a:lnTo>
                  <a:lnTo>
                    <a:pt x="267" y="402"/>
                  </a:lnTo>
                  <a:lnTo>
                    <a:pt x="270" y="402"/>
                  </a:lnTo>
                  <a:lnTo>
                    <a:pt x="272" y="404"/>
                  </a:lnTo>
                  <a:lnTo>
                    <a:pt x="275" y="405"/>
                  </a:lnTo>
                  <a:lnTo>
                    <a:pt x="276" y="405"/>
                  </a:lnTo>
                  <a:lnTo>
                    <a:pt x="279" y="407"/>
                  </a:lnTo>
                  <a:lnTo>
                    <a:pt x="282" y="408"/>
                  </a:lnTo>
                  <a:lnTo>
                    <a:pt x="284" y="408"/>
                  </a:lnTo>
                  <a:lnTo>
                    <a:pt x="287" y="410"/>
                  </a:lnTo>
                  <a:lnTo>
                    <a:pt x="288" y="410"/>
                  </a:lnTo>
                  <a:lnTo>
                    <a:pt x="291" y="411"/>
                  </a:lnTo>
                  <a:lnTo>
                    <a:pt x="294" y="411"/>
                  </a:lnTo>
                  <a:lnTo>
                    <a:pt x="297" y="413"/>
                  </a:lnTo>
                  <a:lnTo>
                    <a:pt x="299" y="413"/>
                  </a:lnTo>
                  <a:lnTo>
                    <a:pt x="302" y="414"/>
                  </a:lnTo>
                  <a:lnTo>
                    <a:pt x="305" y="414"/>
                  </a:lnTo>
                  <a:lnTo>
                    <a:pt x="308" y="414"/>
                  </a:lnTo>
                  <a:lnTo>
                    <a:pt x="309" y="416"/>
                  </a:lnTo>
                  <a:lnTo>
                    <a:pt x="312" y="416"/>
                  </a:lnTo>
                  <a:lnTo>
                    <a:pt x="315" y="417"/>
                  </a:lnTo>
                  <a:lnTo>
                    <a:pt x="318" y="417"/>
                  </a:lnTo>
                  <a:lnTo>
                    <a:pt x="320" y="417"/>
                  </a:lnTo>
                  <a:lnTo>
                    <a:pt x="323" y="419"/>
                  </a:lnTo>
                  <a:lnTo>
                    <a:pt x="326" y="419"/>
                  </a:lnTo>
                  <a:lnTo>
                    <a:pt x="329" y="419"/>
                  </a:lnTo>
                  <a:lnTo>
                    <a:pt x="332" y="420"/>
                  </a:lnTo>
                  <a:lnTo>
                    <a:pt x="335" y="420"/>
                  </a:lnTo>
                  <a:lnTo>
                    <a:pt x="338" y="420"/>
                  </a:lnTo>
                  <a:lnTo>
                    <a:pt x="341" y="422"/>
                  </a:lnTo>
                  <a:lnTo>
                    <a:pt x="342" y="422"/>
                  </a:lnTo>
                  <a:lnTo>
                    <a:pt x="344" y="422"/>
                  </a:lnTo>
                  <a:lnTo>
                    <a:pt x="347" y="422"/>
                  </a:lnTo>
                  <a:lnTo>
                    <a:pt x="350" y="422"/>
                  </a:lnTo>
                  <a:lnTo>
                    <a:pt x="353" y="422"/>
                  </a:lnTo>
                  <a:lnTo>
                    <a:pt x="356" y="422"/>
                  </a:lnTo>
                  <a:lnTo>
                    <a:pt x="357" y="422"/>
                  </a:lnTo>
                  <a:lnTo>
                    <a:pt x="360" y="422"/>
                  </a:lnTo>
                  <a:lnTo>
                    <a:pt x="356" y="422"/>
                  </a:lnTo>
                  <a:lnTo>
                    <a:pt x="353" y="420"/>
                  </a:lnTo>
                  <a:lnTo>
                    <a:pt x="350" y="420"/>
                  </a:lnTo>
                  <a:lnTo>
                    <a:pt x="347" y="419"/>
                  </a:lnTo>
                  <a:lnTo>
                    <a:pt x="345" y="419"/>
                  </a:lnTo>
                  <a:lnTo>
                    <a:pt x="342" y="419"/>
                  </a:lnTo>
                  <a:lnTo>
                    <a:pt x="341" y="417"/>
                  </a:lnTo>
                  <a:lnTo>
                    <a:pt x="338" y="417"/>
                  </a:lnTo>
                  <a:lnTo>
                    <a:pt x="335" y="417"/>
                  </a:lnTo>
                  <a:lnTo>
                    <a:pt x="333" y="416"/>
                  </a:lnTo>
                  <a:lnTo>
                    <a:pt x="330" y="414"/>
                  </a:lnTo>
                  <a:lnTo>
                    <a:pt x="327" y="414"/>
                  </a:lnTo>
                  <a:lnTo>
                    <a:pt x="326" y="414"/>
                  </a:lnTo>
                  <a:lnTo>
                    <a:pt x="323" y="413"/>
                  </a:lnTo>
                  <a:lnTo>
                    <a:pt x="320" y="413"/>
                  </a:lnTo>
                  <a:lnTo>
                    <a:pt x="317" y="411"/>
                  </a:lnTo>
                  <a:lnTo>
                    <a:pt x="315" y="411"/>
                  </a:lnTo>
                  <a:lnTo>
                    <a:pt x="312" y="410"/>
                  </a:lnTo>
                  <a:lnTo>
                    <a:pt x="309" y="410"/>
                  </a:lnTo>
                  <a:lnTo>
                    <a:pt x="306" y="408"/>
                  </a:lnTo>
                  <a:lnTo>
                    <a:pt x="305" y="408"/>
                  </a:lnTo>
                  <a:lnTo>
                    <a:pt x="302" y="408"/>
                  </a:lnTo>
                  <a:lnTo>
                    <a:pt x="299" y="407"/>
                  </a:lnTo>
                  <a:lnTo>
                    <a:pt x="297" y="405"/>
                  </a:lnTo>
                  <a:lnTo>
                    <a:pt x="294" y="405"/>
                  </a:lnTo>
                  <a:lnTo>
                    <a:pt x="291" y="404"/>
                  </a:lnTo>
                  <a:lnTo>
                    <a:pt x="288" y="404"/>
                  </a:lnTo>
                  <a:lnTo>
                    <a:pt x="287" y="402"/>
                  </a:lnTo>
                  <a:lnTo>
                    <a:pt x="284" y="402"/>
                  </a:lnTo>
                  <a:lnTo>
                    <a:pt x="281" y="401"/>
                  </a:lnTo>
                  <a:lnTo>
                    <a:pt x="279" y="401"/>
                  </a:lnTo>
                  <a:lnTo>
                    <a:pt x="276" y="399"/>
                  </a:lnTo>
                  <a:lnTo>
                    <a:pt x="275" y="399"/>
                  </a:lnTo>
                  <a:lnTo>
                    <a:pt x="272" y="398"/>
                  </a:lnTo>
                  <a:lnTo>
                    <a:pt x="269" y="396"/>
                  </a:lnTo>
                  <a:lnTo>
                    <a:pt x="266" y="395"/>
                  </a:lnTo>
                  <a:lnTo>
                    <a:pt x="264" y="393"/>
                  </a:lnTo>
                  <a:lnTo>
                    <a:pt x="261" y="393"/>
                  </a:lnTo>
                  <a:lnTo>
                    <a:pt x="260" y="392"/>
                  </a:lnTo>
                  <a:lnTo>
                    <a:pt x="257" y="390"/>
                  </a:lnTo>
                  <a:lnTo>
                    <a:pt x="255" y="389"/>
                  </a:lnTo>
                  <a:lnTo>
                    <a:pt x="252" y="387"/>
                  </a:lnTo>
                  <a:lnTo>
                    <a:pt x="251" y="386"/>
                  </a:lnTo>
                  <a:lnTo>
                    <a:pt x="248" y="384"/>
                  </a:lnTo>
                  <a:lnTo>
                    <a:pt x="246" y="383"/>
                  </a:lnTo>
                  <a:lnTo>
                    <a:pt x="242" y="380"/>
                  </a:lnTo>
                  <a:lnTo>
                    <a:pt x="239" y="377"/>
                  </a:lnTo>
                  <a:lnTo>
                    <a:pt x="234" y="374"/>
                  </a:lnTo>
                  <a:lnTo>
                    <a:pt x="230" y="371"/>
                  </a:lnTo>
                  <a:lnTo>
                    <a:pt x="227" y="366"/>
                  </a:lnTo>
                  <a:lnTo>
                    <a:pt x="224" y="363"/>
                  </a:lnTo>
                  <a:lnTo>
                    <a:pt x="221" y="359"/>
                  </a:lnTo>
                  <a:lnTo>
                    <a:pt x="218" y="354"/>
                  </a:lnTo>
                  <a:lnTo>
                    <a:pt x="216" y="353"/>
                  </a:lnTo>
                  <a:lnTo>
                    <a:pt x="215" y="350"/>
                  </a:lnTo>
                  <a:lnTo>
                    <a:pt x="213" y="348"/>
                  </a:lnTo>
                  <a:lnTo>
                    <a:pt x="213" y="345"/>
                  </a:lnTo>
                  <a:lnTo>
                    <a:pt x="213" y="345"/>
                  </a:lnTo>
                  <a:lnTo>
                    <a:pt x="215" y="345"/>
                  </a:lnTo>
                  <a:lnTo>
                    <a:pt x="216" y="345"/>
                  </a:lnTo>
                  <a:lnTo>
                    <a:pt x="219" y="345"/>
                  </a:lnTo>
                  <a:lnTo>
                    <a:pt x="221" y="344"/>
                  </a:lnTo>
                  <a:lnTo>
                    <a:pt x="224" y="344"/>
                  </a:lnTo>
                  <a:lnTo>
                    <a:pt x="227" y="344"/>
                  </a:lnTo>
                  <a:lnTo>
                    <a:pt x="230" y="344"/>
                  </a:lnTo>
                  <a:lnTo>
                    <a:pt x="234" y="344"/>
                  </a:lnTo>
                  <a:lnTo>
                    <a:pt x="237" y="342"/>
                  </a:lnTo>
                  <a:lnTo>
                    <a:pt x="240" y="342"/>
                  </a:lnTo>
                  <a:lnTo>
                    <a:pt x="243" y="342"/>
                  </a:lnTo>
                  <a:lnTo>
                    <a:pt x="245" y="342"/>
                  </a:lnTo>
                  <a:lnTo>
                    <a:pt x="248" y="342"/>
                  </a:lnTo>
                  <a:lnTo>
                    <a:pt x="251" y="342"/>
                  </a:lnTo>
                  <a:lnTo>
                    <a:pt x="252" y="342"/>
                  </a:lnTo>
                  <a:lnTo>
                    <a:pt x="251" y="341"/>
                  </a:lnTo>
                  <a:lnTo>
                    <a:pt x="248" y="339"/>
                  </a:lnTo>
                  <a:lnTo>
                    <a:pt x="246" y="338"/>
                  </a:lnTo>
                  <a:lnTo>
                    <a:pt x="243" y="336"/>
                  </a:lnTo>
                  <a:lnTo>
                    <a:pt x="240" y="335"/>
                  </a:lnTo>
                  <a:lnTo>
                    <a:pt x="239" y="333"/>
                  </a:lnTo>
                  <a:lnTo>
                    <a:pt x="236" y="330"/>
                  </a:lnTo>
                  <a:lnTo>
                    <a:pt x="233" y="329"/>
                  </a:lnTo>
                  <a:lnTo>
                    <a:pt x="230" y="327"/>
                  </a:lnTo>
                  <a:lnTo>
                    <a:pt x="228" y="324"/>
                  </a:lnTo>
                  <a:lnTo>
                    <a:pt x="225" y="323"/>
                  </a:lnTo>
                  <a:lnTo>
                    <a:pt x="224" y="321"/>
                  </a:lnTo>
                  <a:lnTo>
                    <a:pt x="219" y="317"/>
                  </a:lnTo>
                  <a:lnTo>
                    <a:pt x="218" y="314"/>
                  </a:lnTo>
                  <a:lnTo>
                    <a:pt x="218" y="314"/>
                  </a:lnTo>
                  <a:lnTo>
                    <a:pt x="221" y="315"/>
                  </a:lnTo>
                  <a:lnTo>
                    <a:pt x="222" y="317"/>
                  </a:lnTo>
                  <a:lnTo>
                    <a:pt x="225" y="318"/>
                  </a:lnTo>
                  <a:lnTo>
                    <a:pt x="228" y="320"/>
                  </a:lnTo>
                  <a:lnTo>
                    <a:pt x="231" y="323"/>
                  </a:lnTo>
                  <a:lnTo>
                    <a:pt x="234" y="324"/>
                  </a:lnTo>
                  <a:lnTo>
                    <a:pt x="239" y="327"/>
                  </a:lnTo>
                  <a:lnTo>
                    <a:pt x="242" y="329"/>
                  </a:lnTo>
                  <a:lnTo>
                    <a:pt x="245" y="332"/>
                  </a:lnTo>
                  <a:lnTo>
                    <a:pt x="248" y="333"/>
                  </a:lnTo>
                  <a:lnTo>
                    <a:pt x="251" y="335"/>
                  </a:lnTo>
                  <a:lnTo>
                    <a:pt x="252" y="338"/>
                  </a:lnTo>
                  <a:lnTo>
                    <a:pt x="254" y="339"/>
                  </a:lnTo>
                  <a:lnTo>
                    <a:pt x="255" y="341"/>
                  </a:lnTo>
                  <a:lnTo>
                    <a:pt x="257" y="342"/>
                  </a:lnTo>
                  <a:lnTo>
                    <a:pt x="258" y="344"/>
                  </a:lnTo>
                  <a:lnTo>
                    <a:pt x="257" y="345"/>
                  </a:lnTo>
                  <a:lnTo>
                    <a:pt x="254" y="345"/>
                  </a:lnTo>
                  <a:lnTo>
                    <a:pt x="252" y="345"/>
                  </a:lnTo>
                  <a:lnTo>
                    <a:pt x="249" y="345"/>
                  </a:lnTo>
                  <a:lnTo>
                    <a:pt x="246" y="345"/>
                  </a:lnTo>
                  <a:lnTo>
                    <a:pt x="243" y="345"/>
                  </a:lnTo>
                  <a:lnTo>
                    <a:pt x="242" y="347"/>
                  </a:lnTo>
                  <a:lnTo>
                    <a:pt x="239" y="347"/>
                  </a:lnTo>
                  <a:lnTo>
                    <a:pt x="236" y="347"/>
                  </a:lnTo>
                  <a:lnTo>
                    <a:pt x="234" y="347"/>
                  </a:lnTo>
                  <a:lnTo>
                    <a:pt x="231" y="347"/>
                  </a:lnTo>
                  <a:lnTo>
                    <a:pt x="228" y="347"/>
                  </a:lnTo>
                  <a:lnTo>
                    <a:pt x="227" y="347"/>
                  </a:lnTo>
                  <a:lnTo>
                    <a:pt x="224" y="347"/>
                  </a:lnTo>
                  <a:lnTo>
                    <a:pt x="221" y="347"/>
                  </a:lnTo>
                  <a:lnTo>
                    <a:pt x="219" y="347"/>
                  </a:lnTo>
                  <a:lnTo>
                    <a:pt x="216" y="348"/>
                  </a:lnTo>
                  <a:lnTo>
                    <a:pt x="216" y="348"/>
                  </a:lnTo>
                  <a:lnTo>
                    <a:pt x="218" y="351"/>
                  </a:lnTo>
                  <a:lnTo>
                    <a:pt x="219" y="354"/>
                  </a:lnTo>
                  <a:lnTo>
                    <a:pt x="224" y="359"/>
                  </a:lnTo>
                  <a:lnTo>
                    <a:pt x="225" y="360"/>
                  </a:lnTo>
                  <a:lnTo>
                    <a:pt x="227" y="362"/>
                  </a:lnTo>
                  <a:lnTo>
                    <a:pt x="230" y="365"/>
                  </a:lnTo>
                  <a:lnTo>
                    <a:pt x="233" y="366"/>
                  </a:lnTo>
                  <a:lnTo>
                    <a:pt x="234" y="369"/>
                  </a:lnTo>
                  <a:lnTo>
                    <a:pt x="237" y="372"/>
                  </a:lnTo>
                  <a:lnTo>
                    <a:pt x="242" y="374"/>
                  </a:lnTo>
                  <a:lnTo>
                    <a:pt x="245" y="377"/>
                  </a:lnTo>
                  <a:lnTo>
                    <a:pt x="248" y="380"/>
                  </a:lnTo>
                  <a:lnTo>
                    <a:pt x="251" y="381"/>
                  </a:lnTo>
                  <a:lnTo>
                    <a:pt x="255" y="384"/>
                  </a:lnTo>
                  <a:lnTo>
                    <a:pt x="260" y="387"/>
                  </a:lnTo>
                  <a:lnTo>
                    <a:pt x="261" y="387"/>
                  </a:lnTo>
                  <a:lnTo>
                    <a:pt x="263" y="389"/>
                  </a:lnTo>
                  <a:lnTo>
                    <a:pt x="266" y="390"/>
                  </a:lnTo>
                  <a:lnTo>
                    <a:pt x="269" y="392"/>
                  </a:lnTo>
                  <a:lnTo>
                    <a:pt x="270" y="393"/>
                  </a:lnTo>
                  <a:lnTo>
                    <a:pt x="273" y="393"/>
                  </a:lnTo>
                  <a:lnTo>
                    <a:pt x="275" y="395"/>
                  </a:lnTo>
                  <a:lnTo>
                    <a:pt x="278" y="396"/>
                  </a:lnTo>
                  <a:lnTo>
                    <a:pt x="281" y="396"/>
                  </a:lnTo>
                  <a:lnTo>
                    <a:pt x="282" y="398"/>
                  </a:lnTo>
                  <a:lnTo>
                    <a:pt x="285" y="399"/>
                  </a:lnTo>
                  <a:lnTo>
                    <a:pt x="288" y="401"/>
                  </a:lnTo>
                  <a:lnTo>
                    <a:pt x="291" y="401"/>
                  </a:lnTo>
                  <a:lnTo>
                    <a:pt x="294" y="402"/>
                  </a:lnTo>
                  <a:lnTo>
                    <a:pt x="297" y="402"/>
                  </a:lnTo>
                  <a:lnTo>
                    <a:pt x="300" y="404"/>
                  </a:lnTo>
                  <a:lnTo>
                    <a:pt x="302" y="404"/>
                  </a:lnTo>
                  <a:lnTo>
                    <a:pt x="306" y="405"/>
                  </a:lnTo>
                  <a:lnTo>
                    <a:pt x="308" y="405"/>
                  </a:lnTo>
                  <a:lnTo>
                    <a:pt x="311" y="407"/>
                  </a:lnTo>
                  <a:lnTo>
                    <a:pt x="315" y="407"/>
                  </a:lnTo>
                  <a:lnTo>
                    <a:pt x="318" y="408"/>
                  </a:lnTo>
                  <a:lnTo>
                    <a:pt x="321" y="408"/>
                  </a:lnTo>
                  <a:lnTo>
                    <a:pt x="324" y="410"/>
                  </a:lnTo>
                  <a:lnTo>
                    <a:pt x="324" y="408"/>
                  </a:lnTo>
                  <a:lnTo>
                    <a:pt x="323" y="408"/>
                  </a:lnTo>
                  <a:lnTo>
                    <a:pt x="318" y="407"/>
                  </a:lnTo>
                  <a:lnTo>
                    <a:pt x="315" y="405"/>
                  </a:lnTo>
                  <a:lnTo>
                    <a:pt x="311" y="404"/>
                  </a:lnTo>
                  <a:lnTo>
                    <a:pt x="308" y="402"/>
                  </a:lnTo>
                  <a:lnTo>
                    <a:pt x="305" y="402"/>
                  </a:lnTo>
                  <a:lnTo>
                    <a:pt x="303" y="402"/>
                  </a:lnTo>
                  <a:lnTo>
                    <a:pt x="300" y="401"/>
                  </a:lnTo>
                  <a:lnTo>
                    <a:pt x="297" y="399"/>
                  </a:lnTo>
                  <a:lnTo>
                    <a:pt x="294" y="399"/>
                  </a:lnTo>
                  <a:lnTo>
                    <a:pt x="291" y="398"/>
                  </a:lnTo>
                  <a:lnTo>
                    <a:pt x="290" y="396"/>
                  </a:lnTo>
                  <a:lnTo>
                    <a:pt x="287" y="396"/>
                  </a:lnTo>
                  <a:lnTo>
                    <a:pt x="284" y="395"/>
                  </a:lnTo>
                  <a:lnTo>
                    <a:pt x="281" y="393"/>
                  </a:lnTo>
                  <a:lnTo>
                    <a:pt x="278" y="393"/>
                  </a:lnTo>
                  <a:lnTo>
                    <a:pt x="275" y="392"/>
                  </a:lnTo>
                  <a:lnTo>
                    <a:pt x="273" y="390"/>
                  </a:lnTo>
                  <a:lnTo>
                    <a:pt x="270" y="389"/>
                  </a:lnTo>
                  <a:lnTo>
                    <a:pt x="267" y="387"/>
                  </a:lnTo>
                  <a:lnTo>
                    <a:pt x="266" y="386"/>
                  </a:lnTo>
                  <a:lnTo>
                    <a:pt x="263" y="386"/>
                  </a:lnTo>
                  <a:lnTo>
                    <a:pt x="261" y="384"/>
                  </a:lnTo>
                  <a:lnTo>
                    <a:pt x="258" y="383"/>
                  </a:lnTo>
                  <a:lnTo>
                    <a:pt x="255" y="381"/>
                  </a:lnTo>
                  <a:lnTo>
                    <a:pt x="254" y="378"/>
                  </a:lnTo>
                  <a:lnTo>
                    <a:pt x="251" y="378"/>
                  </a:lnTo>
                  <a:lnTo>
                    <a:pt x="249" y="375"/>
                  </a:lnTo>
                  <a:lnTo>
                    <a:pt x="246" y="374"/>
                  </a:lnTo>
                  <a:lnTo>
                    <a:pt x="243" y="372"/>
                  </a:lnTo>
                  <a:lnTo>
                    <a:pt x="242" y="371"/>
                  </a:lnTo>
                  <a:lnTo>
                    <a:pt x="239" y="368"/>
                  </a:lnTo>
                  <a:lnTo>
                    <a:pt x="237" y="366"/>
                  </a:lnTo>
                  <a:lnTo>
                    <a:pt x="236" y="365"/>
                  </a:lnTo>
                  <a:lnTo>
                    <a:pt x="234" y="362"/>
                  </a:lnTo>
                  <a:lnTo>
                    <a:pt x="231" y="360"/>
                  </a:lnTo>
                  <a:lnTo>
                    <a:pt x="230" y="357"/>
                  </a:lnTo>
                  <a:lnTo>
                    <a:pt x="228" y="356"/>
                  </a:lnTo>
                  <a:lnTo>
                    <a:pt x="227" y="353"/>
                  </a:lnTo>
                  <a:lnTo>
                    <a:pt x="228" y="353"/>
                  </a:lnTo>
                  <a:lnTo>
                    <a:pt x="230" y="353"/>
                  </a:lnTo>
                  <a:lnTo>
                    <a:pt x="233" y="353"/>
                  </a:lnTo>
                  <a:lnTo>
                    <a:pt x="236" y="353"/>
                  </a:lnTo>
                  <a:lnTo>
                    <a:pt x="237" y="353"/>
                  </a:lnTo>
                  <a:lnTo>
                    <a:pt x="240" y="353"/>
                  </a:lnTo>
                  <a:lnTo>
                    <a:pt x="243" y="351"/>
                  </a:lnTo>
                  <a:lnTo>
                    <a:pt x="246" y="351"/>
                  </a:lnTo>
                  <a:lnTo>
                    <a:pt x="248" y="351"/>
                  </a:lnTo>
                  <a:lnTo>
                    <a:pt x="251" y="351"/>
                  </a:lnTo>
                  <a:lnTo>
                    <a:pt x="252" y="350"/>
                  </a:lnTo>
                  <a:lnTo>
                    <a:pt x="255" y="350"/>
                  </a:lnTo>
                  <a:lnTo>
                    <a:pt x="257" y="348"/>
                  </a:lnTo>
                  <a:lnTo>
                    <a:pt x="260" y="348"/>
                  </a:lnTo>
                  <a:lnTo>
                    <a:pt x="261" y="347"/>
                  </a:lnTo>
                  <a:lnTo>
                    <a:pt x="263" y="347"/>
                  </a:lnTo>
                  <a:lnTo>
                    <a:pt x="261" y="341"/>
                  </a:lnTo>
                  <a:lnTo>
                    <a:pt x="258" y="338"/>
                  </a:lnTo>
                  <a:lnTo>
                    <a:pt x="255" y="335"/>
                  </a:lnTo>
                  <a:lnTo>
                    <a:pt x="251" y="332"/>
                  </a:lnTo>
                  <a:lnTo>
                    <a:pt x="248" y="329"/>
                  </a:lnTo>
                  <a:lnTo>
                    <a:pt x="245" y="326"/>
                  </a:lnTo>
                  <a:lnTo>
                    <a:pt x="242" y="323"/>
                  </a:lnTo>
                  <a:lnTo>
                    <a:pt x="237" y="321"/>
                  </a:lnTo>
                  <a:lnTo>
                    <a:pt x="234" y="318"/>
                  </a:lnTo>
                  <a:lnTo>
                    <a:pt x="230" y="315"/>
                  </a:lnTo>
                  <a:lnTo>
                    <a:pt x="227" y="312"/>
                  </a:lnTo>
                  <a:lnTo>
                    <a:pt x="222" y="309"/>
                  </a:lnTo>
                  <a:lnTo>
                    <a:pt x="219" y="308"/>
                  </a:lnTo>
                  <a:lnTo>
                    <a:pt x="215" y="305"/>
                  </a:lnTo>
                  <a:lnTo>
                    <a:pt x="212" y="303"/>
                  </a:lnTo>
                  <a:lnTo>
                    <a:pt x="209" y="300"/>
                  </a:lnTo>
                  <a:lnTo>
                    <a:pt x="204" y="297"/>
                  </a:lnTo>
                  <a:lnTo>
                    <a:pt x="201" y="296"/>
                  </a:lnTo>
                  <a:lnTo>
                    <a:pt x="200" y="293"/>
                  </a:lnTo>
                  <a:lnTo>
                    <a:pt x="198" y="291"/>
                  </a:lnTo>
                  <a:lnTo>
                    <a:pt x="198" y="291"/>
                  </a:lnTo>
                  <a:lnTo>
                    <a:pt x="195" y="288"/>
                  </a:lnTo>
                  <a:lnTo>
                    <a:pt x="195" y="284"/>
                  </a:lnTo>
                  <a:lnTo>
                    <a:pt x="194" y="281"/>
                  </a:lnTo>
                  <a:lnTo>
                    <a:pt x="192" y="278"/>
                  </a:lnTo>
                  <a:lnTo>
                    <a:pt x="191" y="273"/>
                  </a:lnTo>
                  <a:lnTo>
                    <a:pt x="191" y="270"/>
                  </a:lnTo>
                  <a:lnTo>
                    <a:pt x="189" y="266"/>
                  </a:lnTo>
                  <a:lnTo>
                    <a:pt x="189" y="263"/>
                  </a:lnTo>
                  <a:lnTo>
                    <a:pt x="192" y="261"/>
                  </a:lnTo>
                  <a:lnTo>
                    <a:pt x="197" y="260"/>
                  </a:lnTo>
                  <a:lnTo>
                    <a:pt x="201" y="258"/>
                  </a:lnTo>
                  <a:lnTo>
                    <a:pt x="206" y="257"/>
                  </a:lnTo>
                  <a:lnTo>
                    <a:pt x="209" y="255"/>
                  </a:lnTo>
                  <a:lnTo>
                    <a:pt x="213" y="255"/>
                  </a:lnTo>
                  <a:lnTo>
                    <a:pt x="216" y="254"/>
                  </a:lnTo>
                  <a:lnTo>
                    <a:pt x="221" y="252"/>
                  </a:lnTo>
                  <a:lnTo>
                    <a:pt x="225" y="251"/>
                  </a:lnTo>
                  <a:lnTo>
                    <a:pt x="228" y="251"/>
                  </a:lnTo>
                  <a:lnTo>
                    <a:pt x="231" y="249"/>
                  </a:lnTo>
                  <a:lnTo>
                    <a:pt x="234" y="249"/>
                  </a:lnTo>
                  <a:lnTo>
                    <a:pt x="236" y="248"/>
                  </a:lnTo>
                  <a:lnTo>
                    <a:pt x="237" y="248"/>
                  </a:lnTo>
                  <a:lnTo>
                    <a:pt x="239" y="246"/>
                  </a:lnTo>
                  <a:lnTo>
                    <a:pt x="240" y="246"/>
                  </a:lnTo>
                  <a:lnTo>
                    <a:pt x="242" y="245"/>
                  </a:lnTo>
                  <a:lnTo>
                    <a:pt x="242" y="242"/>
                  </a:lnTo>
                  <a:lnTo>
                    <a:pt x="242" y="239"/>
                  </a:lnTo>
                  <a:lnTo>
                    <a:pt x="242" y="236"/>
                  </a:lnTo>
                  <a:lnTo>
                    <a:pt x="240" y="233"/>
                  </a:lnTo>
                  <a:lnTo>
                    <a:pt x="240" y="228"/>
                  </a:lnTo>
                  <a:lnTo>
                    <a:pt x="168" y="219"/>
                  </a:lnTo>
                  <a:lnTo>
                    <a:pt x="168" y="218"/>
                  </a:lnTo>
                  <a:lnTo>
                    <a:pt x="165" y="216"/>
                  </a:lnTo>
                  <a:lnTo>
                    <a:pt x="165" y="215"/>
                  </a:lnTo>
                  <a:lnTo>
                    <a:pt x="164" y="213"/>
                  </a:lnTo>
                  <a:lnTo>
                    <a:pt x="162" y="210"/>
                  </a:lnTo>
                  <a:lnTo>
                    <a:pt x="161" y="209"/>
                  </a:lnTo>
                  <a:lnTo>
                    <a:pt x="158" y="206"/>
                  </a:lnTo>
                  <a:lnTo>
                    <a:pt x="155" y="201"/>
                  </a:lnTo>
                  <a:lnTo>
                    <a:pt x="153" y="198"/>
                  </a:lnTo>
                  <a:lnTo>
                    <a:pt x="150" y="195"/>
                  </a:lnTo>
                  <a:lnTo>
                    <a:pt x="147" y="191"/>
                  </a:lnTo>
                  <a:lnTo>
                    <a:pt x="144" y="186"/>
                  </a:lnTo>
                  <a:lnTo>
                    <a:pt x="141" y="183"/>
                  </a:lnTo>
                  <a:lnTo>
                    <a:pt x="138" y="179"/>
                  </a:lnTo>
                  <a:lnTo>
                    <a:pt x="137" y="177"/>
                  </a:lnTo>
                  <a:lnTo>
                    <a:pt x="135" y="174"/>
                  </a:lnTo>
                  <a:lnTo>
                    <a:pt x="134" y="173"/>
                  </a:lnTo>
                  <a:lnTo>
                    <a:pt x="132" y="170"/>
                  </a:lnTo>
                  <a:lnTo>
                    <a:pt x="129" y="168"/>
                  </a:lnTo>
                  <a:lnTo>
                    <a:pt x="128" y="165"/>
                  </a:lnTo>
                  <a:lnTo>
                    <a:pt x="126" y="164"/>
                  </a:lnTo>
                  <a:lnTo>
                    <a:pt x="125" y="161"/>
                  </a:lnTo>
                  <a:lnTo>
                    <a:pt x="123" y="159"/>
                  </a:lnTo>
                  <a:lnTo>
                    <a:pt x="122" y="156"/>
                  </a:lnTo>
                  <a:lnTo>
                    <a:pt x="119" y="155"/>
                  </a:lnTo>
                  <a:lnTo>
                    <a:pt x="117" y="152"/>
                  </a:lnTo>
                  <a:lnTo>
                    <a:pt x="116" y="149"/>
                  </a:lnTo>
                  <a:lnTo>
                    <a:pt x="114" y="147"/>
                  </a:lnTo>
                  <a:lnTo>
                    <a:pt x="113" y="146"/>
                  </a:lnTo>
                  <a:lnTo>
                    <a:pt x="111" y="143"/>
                  </a:lnTo>
                  <a:lnTo>
                    <a:pt x="108" y="141"/>
                  </a:lnTo>
                  <a:lnTo>
                    <a:pt x="107" y="138"/>
                  </a:lnTo>
                  <a:lnTo>
                    <a:pt x="105" y="137"/>
                  </a:lnTo>
                  <a:lnTo>
                    <a:pt x="104" y="134"/>
                  </a:lnTo>
                  <a:lnTo>
                    <a:pt x="99" y="129"/>
                  </a:lnTo>
                  <a:lnTo>
                    <a:pt x="96" y="126"/>
                  </a:lnTo>
                  <a:lnTo>
                    <a:pt x="93" y="122"/>
                  </a:lnTo>
                  <a:lnTo>
                    <a:pt x="90" y="119"/>
                  </a:lnTo>
                  <a:lnTo>
                    <a:pt x="87" y="114"/>
                  </a:lnTo>
                  <a:lnTo>
                    <a:pt x="84" y="113"/>
                  </a:lnTo>
                  <a:lnTo>
                    <a:pt x="81" y="108"/>
                  </a:lnTo>
                  <a:lnTo>
                    <a:pt x="77" y="105"/>
                  </a:lnTo>
                  <a:lnTo>
                    <a:pt x="74" y="102"/>
                  </a:lnTo>
                  <a:lnTo>
                    <a:pt x="69" y="98"/>
                  </a:lnTo>
                  <a:lnTo>
                    <a:pt x="66" y="95"/>
                  </a:lnTo>
                  <a:lnTo>
                    <a:pt x="65" y="93"/>
                  </a:lnTo>
                  <a:lnTo>
                    <a:pt x="62" y="92"/>
                  </a:lnTo>
                  <a:lnTo>
                    <a:pt x="60" y="89"/>
                  </a:lnTo>
                  <a:lnTo>
                    <a:pt x="57" y="87"/>
                  </a:lnTo>
                  <a:lnTo>
                    <a:pt x="56" y="86"/>
                  </a:lnTo>
                  <a:lnTo>
                    <a:pt x="54" y="83"/>
                  </a:lnTo>
                  <a:lnTo>
                    <a:pt x="51" y="81"/>
                  </a:lnTo>
                  <a:lnTo>
                    <a:pt x="50" y="78"/>
                  </a:lnTo>
                  <a:lnTo>
                    <a:pt x="47" y="77"/>
                  </a:lnTo>
                  <a:lnTo>
                    <a:pt x="45" y="74"/>
                  </a:lnTo>
                  <a:lnTo>
                    <a:pt x="42" y="72"/>
                  </a:lnTo>
                  <a:lnTo>
                    <a:pt x="39" y="68"/>
                  </a:lnTo>
                  <a:lnTo>
                    <a:pt x="35" y="63"/>
                  </a:lnTo>
                  <a:lnTo>
                    <a:pt x="32" y="59"/>
                  </a:lnTo>
                  <a:lnTo>
                    <a:pt x="29" y="56"/>
                  </a:lnTo>
                  <a:lnTo>
                    <a:pt x="26" y="51"/>
                  </a:lnTo>
                  <a:lnTo>
                    <a:pt x="24" y="48"/>
                  </a:lnTo>
                  <a:lnTo>
                    <a:pt x="23" y="45"/>
                  </a:lnTo>
                  <a:lnTo>
                    <a:pt x="21" y="42"/>
                  </a:lnTo>
                  <a:lnTo>
                    <a:pt x="21" y="39"/>
                  </a:lnTo>
                  <a:lnTo>
                    <a:pt x="20" y="35"/>
                  </a:lnTo>
                  <a:lnTo>
                    <a:pt x="20" y="30"/>
                  </a:lnTo>
                  <a:lnTo>
                    <a:pt x="20" y="27"/>
                  </a:lnTo>
                  <a:lnTo>
                    <a:pt x="20" y="24"/>
                  </a:lnTo>
                  <a:lnTo>
                    <a:pt x="21" y="21"/>
                  </a:lnTo>
                  <a:lnTo>
                    <a:pt x="21" y="20"/>
                  </a:lnTo>
                  <a:lnTo>
                    <a:pt x="24" y="20"/>
                  </a:lnTo>
                  <a:lnTo>
                    <a:pt x="26" y="20"/>
                  </a:lnTo>
                  <a:lnTo>
                    <a:pt x="29" y="20"/>
                  </a:lnTo>
                  <a:lnTo>
                    <a:pt x="30" y="20"/>
                  </a:lnTo>
                  <a:lnTo>
                    <a:pt x="33" y="21"/>
                  </a:lnTo>
                  <a:lnTo>
                    <a:pt x="38" y="21"/>
                  </a:lnTo>
                  <a:lnTo>
                    <a:pt x="41" y="23"/>
                  </a:lnTo>
                  <a:lnTo>
                    <a:pt x="44" y="24"/>
                  </a:lnTo>
                  <a:lnTo>
                    <a:pt x="47" y="24"/>
                  </a:lnTo>
                  <a:lnTo>
                    <a:pt x="48" y="26"/>
                  </a:lnTo>
                  <a:lnTo>
                    <a:pt x="53" y="27"/>
                  </a:lnTo>
                  <a:lnTo>
                    <a:pt x="54" y="27"/>
                  </a:lnTo>
                  <a:lnTo>
                    <a:pt x="57" y="29"/>
                  </a:lnTo>
                  <a:lnTo>
                    <a:pt x="59" y="29"/>
                  </a:lnTo>
                  <a:lnTo>
                    <a:pt x="62" y="30"/>
                  </a:lnTo>
                  <a:lnTo>
                    <a:pt x="65" y="30"/>
                  </a:lnTo>
                  <a:lnTo>
                    <a:pt x="69" y="32"/>
                  </a:lnTo>
                  <a:lnTo>
                    <a:pt x="74" y="33"/>
                  </a:lnTo>
                  <a:lnTo>
                    <a:pt x="77" y="35"/>
                  </a:lnTo>
                  <a:lnTo>
                    <a:pt x="81" y="36"/>
                  </a:lnTo>
                  <a:lnTo>
                    <a:pt x="86" y="38"/>
                  </a:lnTo>
                  <a:lnTo>
                    <a:pt x="90" y="39"/>
                  </a:lnTo>
                  <a:lnTo>
                    <a:pt x="95" y="41"/>
                  </a:lnTo>
                  <a:lnTo>
                    <a:pt x="98" y="42"/>
                  </a:lnTo>
                  <a:lnTo>
                    <a:pt x="102" y="44"/>
                  </a:lnTo>
                  <a:lnTo>
                    <a:pt x="107" y="45"/>
                  </a:lnTo>
                  <a:lnTo>
                    <a:pt x="111" y="47"/>
                  </a:lnTo>
                  <a:lnTo>
                    <a:pt x="116" y="48"/>
                  </a:lnTo>
                  <a:lnTo>
                    <a:pt x="120" y="50"/>
                  </a:lnTo>
                  <a:lnTo>
                    <a:pt x="125" y="51"/>
                  </a:lnTo>
                  <a:lnTo>
                    <a:pt x="129" y="54"/>
                  </a:lnTo>
                  <a:lnTo>
                    <a:pt x="134" y="56"/>
                  </a:lnTo>
                  <a:lnTo>
                    <a:pt x="138" y="57"/>
                  </a:lnTo>
                  <a:lnTo>
                    <a:pt x="143" y="59"/>
                  </a:lnTo>
                  <a:lnTo>
                    <a:pt x="147" y="60"/>
                  </a:lnTo>
                  <a:lnTo>
                    <a:pt x="152" y="62"/>
                  </a:lnTo>
                  <a:lnTo>
                    <a:pt x="156" y="65"/>
                  </a:lnTo>
                  <a:lnTo>
                    <a:pt x="161" y="66"/>
                  </a:lnTo>
                  <a:lnTo>
                    <a:pt x="165" y="69"/>
                  </a:lnTo>
                  <a:lnTo>
                    <a:pt x="170" y="71"/>
                  </a:lnTo>
                  <a:lnTo>
                    <a:pt x="174" y="72"/>
                  </a:lnTo>
                  <a:lnTo>
                    <a:pt x="179" y="75"/>
                  </a:lnTo>
                  <a:lnTo>
                    <a:pt x="183" y="77"/>
                  </a:lnTo>
                  <a:lnTo>
                    <a:pt x="188" y="78"/>
                  </a:lnTo>
                  <a:lnTo>
                    <a:pt x="192" y="81"/>
                  </a:lnTo>
                  <a:lnTo>
                    <a:pt x="195" y="84"/>
                  </a:lnTo>
                  <a:lnTo>
                    <a:pt x="201" y="86"/>
                  </a:lnTo>
                  <a:lnTo>
                    <a:pt x="204" y="87"/>
                  </a:lnTo>
                  <a:lnTo>
                    <a:pt x="209" y="90"/>
                  </a:lnTo>
                  <a:lnTo>
                    <a:pt x="213" y="92"/>
                  </a:lnTo>
                  <a:lnTo>
                    <a:pt x="218" y="95"/>
                  </a:lnTo>
                  <a:lnTo>
                    <a:pt x="222" y="96"/>
                  </a:lnTo>
                  <a:lnTo>
                    <a:pt x="227" y="99"/>
                  </a:lnTo>
                  <a:lnTo>
                    <a:pt x="230" y="102"/>
                  </a:lnTo>
                  <a:lnTo>
                    <a:pt x="236" y="104"/>
                  </a:lnTo>
                  <a:lnTo>
                    <a:pt x="239" y="107"/>
                  </a:lnTo>
                  <a:lnTo>
                    <a:pt x="243" y="108"/>
                  </a:lnTo>
                  <a:lnTo>
                    <a:pt x="246" y="111"/>
                  </a:lnTo>
                  <a:lnTo>
                    <a:pt x="251" y="113"/>
                  </a:lnTo>
                  <a:lnTo>
                    <a:pt x="255" y="116"/>
                  </a:lnTo>
                  <a:lnTo>
                    <a:pt x="260" y="119"/>
                  </a:lnTo>
                  <a:lnTo>
                    <a:pt x="263" y="120"/>
                  </a:lnTo>
                  <a:lnTo>
                    <a:pt x="267" y="123"/>
                  </a:lnTo>
                  <a:lnTo>
                    <a:pt x="270" y="126"/>
                  </a:lnTo>
                  <a:lnTo>
                    <a:pt x="275" y="128"/>
                  </a:lnTo>
                  <a:lnTo>
                    <a:pt x="278" y="131"/>
                  </a:lnTo>
                  <a:lnTo>
                    <a:pt x="282" y="134"/>
                  </a:lnTo>
                  <a:lnTo>
                    <a:pt x="285" y="135"/>
                  </a:lnTo>
                  <a:lnTo>
                    <a:pt x="290" y="138"/>
                  </a:lnTo>
                  <a:lnTo>
                    <a:pt x="293" y="141"/>
                  </a:lnTo>
                  <a:lnTo>
                    <a:pt x="297" y="143"/>
                  </a:lnTo>
                  <a:lnTo>
                    <a:pt x="300" y="146"/>
                  </a:lnTo>
                  <a:lnTo>
                    <a:pt x="303" y="149"/>
                  </a:lnTo>
                  <a:lnTo>
                    <a:pt x="306" y="152"/>
                  </a:lnTo>
                  <a:lnTo>
                    <a:pt x="309" y="155"/>
                  </a:lnTo>
                  <a:lnTo>
                    <a:pt x="312" y="156"/>
                  </a:lnTo>
                  <a:lnTo>
                    <a:pt x="315" y="159"/>
                  </a:lnTo>
                  <a:lnTo>
                    <a:pt x="318" y="162"/>
                  </a:lnTo>
                  <a:lnTo>
                    <a:pt x="323" y="165"/>
                  </a:lnTo>
                  <a:lnTo>
                    <a:pt x="323" y="165"/>
                  </a:lnTo>
                  <a:lnTo>
                    <a:pt x="326" y="167"/>
                  </a:lnTo>
                  <a:lnTo>
                    <a:pt x="329" y="170"/>
                  </a:lnTo>
                  <a:lnTo>
                    <a:pt x="332" y="173"/>
                  </a:lnTo>
                  <a:lnTo>
                    <a:pt x="333" y="176"/>
                  </a:lnTo>
                  <a:lnTo>
                    <a:pt x="336" y="177"/>
                  </a:lnTo>
                  <a:lnTo>
                    <a:pt x="339" y="180"/>
                  </a:lnTo>
                  <a:lnTo>
                    <a:pt x="339" y="182"/>
                  </a:lnTo>
                  <a:lnTo>
                    <a:pt x="341" y="183"/>
                  </a:lnTo>
                  <a:lnTo>
                    <a:pt x="341" y="186"/>
                  </a:lnTo>
                  <a:lnTo>
                    <a:pt x="342" y="188"/>
                  </a:lnTo>
                  <a:lnTo>
                    <a:pt x="342" y="191"/>
                  </a:lnTo>
                  <a:lnTo>
                    <a:pt x="344" y="192"/>
                  </a:lnTo>
                  <a:lnTo>
                    <a:pt x="344" y="194"/>
                  </a:lnTo>
                  <a:lnTo>
                    <a:pt x="345" y="197"/>
                  </a:lnTo>
                  <a:lnTo>
                    <a:pt x="345" y="200"/>
                  </a:lnTo>
                  <a:lnTo>
                    <a:pt x="347" y="203"/>
                  </a:lnTo>
                  <a:lnTo>
                    <a:pt x="348" y="207"/>
                  </a:lnTo>
                  <a:lnTo>
                    <a:pt x="350" y="212"/>
                  </a:lnTo>
                  <a:lnTo>
                    <a:pt x="350" y="216"/>
                  </a:lnTo>
                  <a:lnTo>
                    <a:pt x="351" y="219"/>
                  </a:lnTo>
                  <a:lnTo>
                    <a:pt x="351" y="224"/>
                  </a:lnTo>
                  <a:lnTo>
                    <a:pt x="351" y="227"/>
                  </a:lnTo>
                  <a:lnTo>
                    <a:pt x="353" y="231"/>
                  </a:lnTo>
                  <a:lnTo>
                    <a:pt x="353" y="236"/>
                  </a:lnTo>
                  <a:lnTo>
                    <a:pt x="353" y="240"/>
                  </a:lnTo>
                  <a:lnTo>
                    <a:pt x="353" y="243"/>
                  </a:lnTo>
                  <a:lnTo>
                    <a:pt x="354" y="248"/>
                  </a:lnTo>
                  <a:lnTo>
                    <a:pt x="353" y="251"/>
                  </a:lnTo>
                  <a:lnTo>
                    <a:pt x="353" y="255"/>
                  </a:lnTo>
                  <a:lnTo>
                    <a:pt x="353" y="260"/>
                  </a:lnTo>
                  <a:lnTo>
                    <a:pt x="353" y="264"/>
                  </a:lnTo>
                  <a:lnTo>
                    <a:pt x="353" y="267"/>
                  </a:lnTo>
                  <a:lnTo>
                    <a:pt x="353" y="272"/>
                  </a:lnTo>
                  <a:lnTo>
                    <a:pt x="353" y="276"/>
                  </a:lnTo>
                  <a:lnTo>
                    <a:pt x="353" y="281"/>
                  </a:lnTo>
                  <a:lnTo>
                    <a:pt x="351" y="284"/>
                  </a:lnTo>
                  <a:lnTo>
                    <a:pt x="351" y="288"/>
                  </a:lnTo>
                  <a:lnTo>
                    <a:pt x="351" y="290"/>
                  </a:lnTo>
                  <a:lnTo>
                    <a:pt x="350" y="293"/>
                  </a:lnTo>
                  <a:lnTo>
                    <a:pt x="350" y="296"/>
                  </a:lnTo>
                  <a:lnTo>
                    <a:pt x="350" y="297"/>
                  </a:lnTo>
                  <a:lnTo>
                    <a:pt x="350" y="299"/>
                  </a:lnTo>
                  <a:lnTo>
                    <a:pt x="350" y="302"/>
                  </a:lnTo>
                  <a:lnTo>
                    <a:pt x="348" y="305"/>
                  </a:lnTo>
                  <a:lnTo>
                    <a:pt x="348" y="306"/>
                  </a:lnTo>
                  <a:lnTo>
                    <a:pt x="348" y="309"/>
                  </a:lnTo>
                  <a:lnTo>
                    <a:pt x="348" y="311"/>
                  </a:lnTo>
                  <a:lnTo>
                    <a:pt x="348" y="314"/>
                  </a:lnTo>
                  <a:lnTo>
                    <a:pt x="348" y="317"/>
                  </a:lnTo>
                  <a:lnTo>
                    <a:pt x="350" y="314"/>
                  </a:lnTo>
                  <a:lnTo>
                    <a:pt x="351" y="312"/>
                  </a:lnTo>
                  <a:lnTo>
                    <a:pt x="354" y="311"/>
                  </a:lnTo>
                  <a:lnTo>
                    <a:pt x="357" y="309"/>
                  </a:lnTo>
                  <a:lnTo>
                    <a:pt x="360" y="308"/>
                  </a:lnTo>
                  <a:lnTo>
                    <a:pt x="363" y="306"/>
                  </a:lnTo>
                  <a:lnTo>
                    <a:pt x="366" y="303"/>
                  </a:lnTo>
                  <a:lnTo>
                    <a:pt x="369" y="302"/>
                  </a:lnTo>
                  <a:lnTo>
                    <a:pt x="372" y="300"/>
                  </a:lnTo>
                  <a:lnTo>
                    <a:pt x="375" y="297"/>
                  </a:lnTo>
                  <a:lnTo>
                    <a:pt x="378" y="296"/>
                  </a:lnTo>
                  <a:lnTo>
                    <a:pt x="381" y="294"/>
                  </a:lnTo>
                  <a:lnTo>
                    <a:pt x="384" y="291"/>
                  </a:lnTo>
                  <a:lnTo>
                    <a:pt x="387" y="290"/>
                  </a:lnTo>
                  <a:lnTo>
                    <a:pt x="390" y="288"/>
                  </a:lnTo>
                  <a:lnTo>
                    <a:pt x="392" y="287"/>
                  </a:lnTo>
                  <a:lnTo>
                    <a:pt x="392" y="287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80" name="Freeform 80"/>
            <p:cNvSpPr>
              <a:spLocks/>
            </p:cNvSpPr>
            <p:nvPr/>
          </p:nvSpPr>
          <p:spPr bwMode="auto">
            <a:xfrm>
              <a:off x="4701" y="1961"/>
              <a:ext cx="23" cy="7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0" y="0"/>
                </a:cxn>
                <a:cxn ang="0">
                  <a:pos x="18" y="1"/>
                </a:cxn>
                <a:cxn ang="0">
                  <a:pos x="15" y="1"/>
                </a:cxn>
                <a:cxn ang="0">
                  <a:pos x="12" y="3"/>
                </a:cxn>
                <a:cxn ang="0">
                  <a:pos x="9" y="3"/>
                </a:cxn>
                <a:cxn ang="0">
                  <a:pos x="6" y="4"/>
                </a:cxn>
                <a:cxn ang="0">
                  <a:pos x="3" y="6"/>
                </a:cxn>
                <a:cxn ang="0">
                  <a:pos x="0" y="7"/>
                </a:cxn>
                <a:cxn ang="0">
                  <a:pos x="3" y="6"/>
                </a:cxn>
                <a:cxn ang="0">
                  <a:pos x="6" y="6"/>
                </a:cxn>
                <a:cxn ang="0">
                  <a:pos x="9" y="4"/>
                </a:cxn>
                <a:cxn ang="0">
                  <a:pos x="12" y="4"/>
                </a:cxn>
                <a:cxn ang="0">
                  <a:pos x="15" y="3"/>
                </a:cxn>
                <a:cxn ang="0">
                  <a:pos x="18" y="3"/>
                </a:cxn>
                <a:cxn ang="0">
                  <a:pos x="21" y="1"/>
                </a:cxn>
                <a:cxn ang="0">
                  <a:pos x="23" y="0"/>
                </a:cxn>
                <a:cxn ang="0">
                  <a:pos x="23" y="0"/>
                </a:cxn>
              </a:cxnLst>
              <a:rect l="0" t="0" r="r" b="b"/>
              <a:pathLst>
                <a:path w="23" h="7">
                  <a:moveTo>
                    <a:pt x="23" y="0"/>
                  </a:moveTo>
                  <a:lnTo>
                    <a:pt x="20" y="0"/>
                  </a:lnTo>
                  <a:lnTo>
                    <a:pt x="18" y="1"/>
                  </a:lnTo>
                  <a:lnTo>
                    <a:pt x="15" y="1"/>
                  </a:lnTo>
                  <a:lnTo>
                    <a:pt x="12" y="3"/>
                  </a:lnTo>
                  <a:lnTo>
                    <a:pt x="9" y="3"/>
                  </a:lnTo>
                  <a:lnTo>
                    <a:pt x="6" y="4"/>
                  </a:lnTo>
                  <a:lnTo>
                    <a:pt x="3" y="6"/>
                  </a:lnTo>
                  <a:lnTo>
                    <a:pt x="0" y="7"/>
                  </a:lnTo>
                  <a:lnTo>
                    <a:pt x="3" y="6"/>
                  </a:lnTo>
                  <a:lnTo>
                    <a:pt x="6" y="6"/>
                  </a:lnTo>
                  <a:lnTo>
                    <a:pt x="9" y="4"/>
                  </a:lnTo>
                  <a:lnTo>
                    <a:pt x="12" y="4"/>
                  </a:lnTo>
                  <a:lnTo>
                    <a:pt x="15" y="3"/>
                  </a:lnTo>
                  <a:lnTo>
                    <a:pt x="18" y="3"/>
                  </a:lnTo>
                  <a:lnTo>
                    <a:pt x="21" y="1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81" name="Freeform 81"/>
            <p:cNvSpPr>
              <a:spLocks/>
            </p:cNvSpPr>
            <p:nvPr/>
          </p:nvSpPr>
          <p:spPr bwMode="auto">
            <a:xfrm>
              <a:off x="4640" y="1895"/>
              <a:ext cx="21" cy="27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6" y="22"/>
                </a:cxn>
                <a:cxn ang="0">
                  <a:pos x="18" y="24"/>
                </a:cxn>
                <a:cxn ang="0">
                  <a:pos x="19" y="25"/>
                </a:cxn>
                <a:cxn ang="0">
                  <a:pos x="21" y="27"/>
                </a:cxn>
                <a:cxn ang="0">
                  <a:pos x="18" y="22"/>
                </a:cxn>
                <a:cxn ang="0">
                  <a:pos x="16" y="19"/>
                </a:cxn>
                <a:cxn ang="0">
                  <a:pos x="13" y="16"/>
                </a:cxn>
                <a:cxn ang="0">
                  <a:pos x="10" y="13"/>
                </a:cxn>
                <a:cxn ang="0">
                  <a:pos x="7" y="9"/>
                </a:cxn>
                <a:cxn ang="0">
                  <a:pos x="6" y="6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3" y="4"/>
                </a:cxn>
                <a:cxn ang="0">
                  <a:pos x="6" y="7"/>
                </a:cxn>
                <a:cxn ang="0">
                  <a:pos x="7" y="10"/>
                </a:cxn>
                <a:cxn ang="0">
                  <a:pos x="10" y="13"/>
                </a:cxn>
                <a:cxn ang="0">
                  <a:pos x="13" y="16"/>
                </a:cxn>
                <a:cxn ang="0">
                  <a:pos x="15" y="21"/>
                </a:cxn>
                <a:cxn ang="0">
                  <a:pos x="15" y="21"/>
                </a:cxn>
              </a:cxnLst>
              <a:rect l="0" t="0" r="r" b="b"/>
              <a:pathLst>
                <a:path w="21" h="27">
                  <a:moveTo>
                    <a:pt x="15" y="21"/>
                  </a:moveTo>
                  <a:lnTo>
                    <a:pt x="16" y="22"/>
                  </a:lnTo>
                  <a:lnTo>
                    <a:pt x="18" y="24"/>
                  </a:lnTo>
                  <a:lnTo>
                    <a:pt x="19" y="25"/>
                  </a:lnTo>
                  <a:lnTo>
                    <a:pt x="21" y="27"/>
                  </a:lnTo>
                  <a:lnTo>
                    <a:pt x="18" y="22"/>
                  </a:lnTo>
                  <a:lnTo>
                    <a:pt x="16" y="19"/>
                  </a:lnTo>
                  <a:lnTo>
                    <a:pt x="13" y="16"/>
                  </a:lnTo>
                  <a:lnTo>
                    <a:pt x="10" y="13"/>
                  </a:lnTo>
                  <a:lnTo>
                    <a:pt x="7" y="9"/>
                  </a:lnTo>
                  <a:lnTo>
                    <a:pt x="6" y="6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3" y="4"/>
                  </a:lnTo>
                  <a:lnTo>
                    <a:pt x="6" y="7"/>
                  </a:lnTo>
                  <a:lnTo>
                    <a:pt x="7" y="10"/>
                  </a:lnTo>
                  <a:lnTo>
                    <a:pt x="10" y="13"/>
                  </a:lnTo>
                  <a:lnTo>
                    <a:pt x="13" y="16"/>
                  </a:lnTo>
                  <a:lnTo>
                    <a:pt x="15" y="21"/>
                  </a:lnTo>
                  <a:lnTo>
                    <a:pt x="15" y="21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82" name="Freeform 82"/>
            <p:cNvSpPr>
              <a:spLocks/>
            </p:cNvSpPr>
            <p:nvPr/>
          </p:nvSpPr>
          <p:spPr bwMode="auto">
            <a:xfrm>
              <a:off x="4664" y="1926"/>
              <a:ext cx="27" cy="24"/>
            </a:xfrm>
            <a:custGeom>
              <a:avLst/>
              <a:gdLst/>
              <a:ahLst/>
              <a:cxnLst>
                <a:cxn ang="0">
                  <a:pos x="13" y="23"/>
                </a:cxn>
                <a:cxn ang="0">
                  <a:pos x="16" y="24"/>
                </a:cxn>
                <a:cxn ang="0">
                  <a:pos x="19" y="24"/>
                </a:cxn>
                <a:cxn ang="0">
                  <a:pos x="24" y="24"/>
                </a:cxn>
                <a:cxn ang="0">
                  <a:pos x="27" y="24"/>
                </a:cxn>
                <a:cxn ang="0">
                  <a:pos x="24" y="24"/>
                </a:cxn>
                <a:cxn ang="0">
                  <a:pos x="21" y="23"/>
                </a:cxn>
                <a:cxn ang="0">
                  <a:pos x="16" y="21"/>
                </a:cxn>
                <a:cxn ang="0">
                  <a:pos x="13" y="21"/>
                </a:cxn>
                <a:cxn ang="0">
                  <a:pos x="0" y="0"/>
                </a:cxn>
                <a:cxn ang="0">
                  <a:pos x="13" y="23"/>
                </a:cxn>
                <a:cxn ang="0">
                  <a:pos x="13" y="23"/>
                </a:cxn>
              </a:cxnLst>
              <a:rect l="0" t="0" r="r" b="b"/>
              <a:pathLst>
                <a:path w="27" h="24">
                  <a:moveTo>
                    <a:pt x="13" y="23"/>
                  </a:moveTo>
                  <a:lnTo>
                    <a:pt x="16" y="24"/>
                  </a:lnTo>
                  <a:lnTo>
                    <a:pt x="19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24" y="24"/>
                  </a:lnTo>
                  <a:lnTo>
                    <a:pt x="21" y="23"/>
                  </a:lnTo>
                  <a:lnTo>
                    <a:pt x="16" y="21"/>
                  </a:lnTo>
                  <a:lnTo>
                    <a:pt x="13" y="21"/>
                  </a:lnTo>
                  <a:lnTo>
                    <a:pt x="0" y="0"/>
                  </a:lnTo>
                  <a:lnTo>
                    <a:pt x="13" y="23"/>
                  </a:lnTo>
                  <a:lnTo>
                    <a:pt x="13" y="23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83" name="Freeform 83"/>
            <p:cNvSpPr>
              <a:spLocks/>
            </p:cNvSpPr>
            <p:nvPr/>
          </p:nvSpPr>
          <p:spPr bwMode="auto">
            <a:xfrm>
              <a:off x="4847" y="2247"/>
              <a:ext cx="48" cy="2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2"/>
                </a:cxn>
                <a:cxn ang="0">
                  <a:pos x="6" y="3"/>
                </a:cxn>
                <a:cxn ang="0">
                  <a:pos x="9" y="5"/>
                </a:cxn>
                <a:cxn ang="0">
                  <a:pos x="12" y="6"/>
                </a:cxn>
                <a:cxn ang="0">
                  <a:pos x="15" y="8"/>
                </a:cxn>
                <a:cxn ang="0">
                  <a:pos x="18" y="8"/>
                </a:cxn>
                <a:cxn ang="0">
                  <a:pos x="21" y="9"/>
                </a:cxn>
                <a:cxn ang="0">
                  <a:pos x="24" y="9"/>
                </a:cxn>
                <a:cxn ang="0">
                  <a:pos x="27" y="9"/>
                </a:cxn>
                <a:cxn ang="0">
                  <a:pos x="30" y="11"/>
                </a:cxn>
                <a:cxn ang="0">
                  <a:pos x="34" y="11"/>
                </a:cxn>
                <a:cxn ang="0">
                  <a:pos x="37" y="12"/>
                </a:cxn>
                <a:cxn ang="0">
                  <a:pos x="40" y="14"/>
                </a:cxn>
                <a:cxn ang="0">
                  <a:pos x="43" y="15"/>
                </a:cxn>
                <a:cxn ang="0">
                  <a:pos x="45" y="17"/>
                </a:cxn>
                <a:cxn ang="0">
                  <a:pos x="48" y="20"/>
                </a:cxn>
                <a:cxn ang="0">
                  <a:pos x="45" y="21"/>
                </a:cxn>
                <a:cxn ang="0">
                  <a:pos x="42" y="21"/>
                </a:cxn>
                <a:cxn ang="0">
                  <a:pos x="37" y="21"/>
                </a:cxn>
                <a:cxn ang="0">
                  <a:pos x="34" y="21"/>
                </a:cxn>
                <a:cxn ang="0">
                  <a:pos x="30" y="21"/>
                </a:cxn>
                <a:cxn ang="0">
                  <a:pos x="25" y="20"/>
                </a:cxn>
                <a:cxn ang="0">
                  <a:pos x="21" y="20"/>
                </a:cxn>
                <a:cxn ang="0">
                  <a:pos x="18" y="18"/>
                </a:cxn>
                <a:cxn ang="0">
                  <a:pos x="13" y="17"/>
                </a:cxn>
                <a:cxn ang="0">
                  <a:pos x="10" y="15"/>
                </a:cxn>
                <a:cxn ang="0">
                  <a:pos x="7" y="14"/>
                </a:cxn>
                <a:cxn ang="0">
                  <a:pos x="4" y="12"/>
                </a:cxn>
                <a:cxn ang="0">
                  <a:pos x="3" y="9"/>
                </a:cxn>
                <a:cxn ang="0">
                  <a:pos x="1" y="6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48" h="21">
                  <a:moveTo>
                    <a:pt x="1" y="0"/>
                  </a:moveTo>
                  <a:lnTo>
                    <a:pt x="3" y="2"/>
                  </a:lnTo>
                  <a:lnTo>
                    <a:pt x="6" y="3"/>
                  </a:lnTo>
                  <a:lnTo>
                    <a:pt x="9" y="5"/>
                  </a:lnTo>
                  <a:lnTo>
                    <a:pt x="12" y="6"/>
                  </a:lnTo>
                  <a:lnTo>
                    <a:pt x="15" y="8"/>
                  </a:lnTo>
                  <a:lnTo>
                    <a:pt x="18" y="8"/>
                  </a:lnTo>
                  <a:lnTo>
                    <a:pt x="21" y="9"/>
                  </a:lnTo>
                  <a:lnTo>
                    <a:pt x="24" y="9"/>
                  </a:lnTo>
                  <a:lnTo>
                    <a:pt x="27" y="9"/>
                  </a:lnTo>
                  <a:lnTo>
                    <a:pt x="30" y="11"/>
                  </a:lnTo>
                  <a:lnTo>
                    <a:pt x="34" y="11"/>
                  </a:lnTo>
                  <a:lnTo>
                    <a:pt x="37" y="12"/>
                  </a:lnTo>
                  <a:lnTo>
                    <a:pt x="40" y="14"/>
                  </a:lnTo>
                  <a:lnTo>
                    <a:pt x="43" y="15"/>
                  </a:lnTo>
                  <a:lnTo>
                    <a:pt x="45" y="17"/>
                  </a:lnTo>
                  <a:lnTo>
                    <a:pt x="48" y="20"/>
                  </a:lnTo>
                  <a:lnTo>
                    <a:pt x="45" y="21"/>
                  </a:lnTo>
                  <a:lnTo>
                    <a:pt x="42" y="21"/>
                  </a:lnTo>
                  <a:lnTo>
                    <a:pt x="37" y="21"/>
                  </a:lnTo>
                  <a:lnTo>
                    <a:pt x="34" y="21"/>
                  </a:lnTo>
                  <a:lnTo>
                    <a:pt x="30" y="21"/>
                  </a:lnTo>
                  <a:lnTo>
                    <a:pt x="25" y="20"/>
                  </a:lnTo>
                  <a:lnTo>
                    <a:pt x="21" y="20"/>
                  </a:lnTo>
                  <a:lnTo>
                    <a:pt x="18" y="18"/>
                  </a:lnTo>
                  <a:lnTo>
                    <a:pt x="13" y="17"/>
                  </a:lnTo>
                  <a:lnTo>
                    <a:pt x="10" y="15"/>
                  </a:lnTo>
                  <a:lnTo>
                    <a:pt x="7" y="14"/>
                  </a:lnTo>
                  <a:lnTo>
                    <a:pt x="4" y="12"/>
                  </a:lnTo>
                  <a:lnTo>
                    <a:pt x="3" y="9"/>
                  </a:lnTo>
                  <a:lnTo>
                    <a:pt x="1" y="6"/>
                  </a:lnTo>
                  <a:lnTo>
                    <a:pt x="0" y="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84" name="Freeform 84"/>
            <p:cNvSpPr>
              <a:spLocks/>
            </p:cNvSpPr>
            <p:nvPr/>
          </p:nvSpPr>
          <p:spPr bwMode="auto">
            <a:xfrm>
              <a:off x="4842" y="2268"/>
              <a:ext cx="42" cy="1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8" y="2"/>
                </a:cxn>
                <a:cxn ang="0">
                  <a:pos x="11" y="2"/>
                </a:cxn>
                <a:cxn ang="0">
                  <a:pos x="12" y="3"/>
                </a:cxn>
                <a:cxn ang="0">
                  <a:pos x="15" y="3"/>
                </a:cxn>
                <a:cxn ang="0">
                  <a:pos x="18" y="3"/>
                </a:cxn>
                <a:cxn ang="0">
                  <a:pos x="20" y="3"/>
                </a:cxn>
                <a:cxn ang="0">
                  <a:pos x="23" y="5"/>
                </a:cxn>
                <a:cxn ang="0">
                  <a:pos x="26" y="5"/>
                </a:cxn>
                <a:cxn ang="0">
                  <a:pos x="27" y="5"/>
                </a:cxn>
                <a:cxn ang="0">
                  <a:pos x="30" y="6"/>
                </a:cxn>
                <a:cxn ang="0">
                  <a:pos x="33" y="8"/>
                </a:cxn>
                <a:cxn ang="0">
                  <a:pos x="35" y="8"/>
                </a:cxn>
                <a:cxn ang="0">
                  <a:pos x="38" y="9"/>
                </a:cxn>
                <a:cxn ang="0">
                  <a:pos x="39" y="11"/>
                </a:cxn>
                <a:cxn ang="0">
                  <a:pos x="42" y="12"/>
                </a:cxn>
                <a:cxn ang="0">
                  <a:pos x="39" y="14"/>
                </a:cxn>
                <a:cxn ang="0">
                  <a:pos x="36" y="15"/>
                </a:cxn>
                <a:cxn ang="0">
                  <a:pos x="35" y="17"/>
                </a:cxn>
                <a:cxn ang="0">
                  <a:pos x="32" y="17"/>
                </a:cxn>
                <a:cxn ang="0">
                  <a:pos x="29" y="17"/>
                </a:cxn>
                <a:cxn ang="0">
                  <a:pos x="26" y="17"/>
                </a:cxn>
                <a:cxn ang="0">
                  <a:pos x="23" y="15"/>
                </a:cxn>
                <a:cxn ang="0">
                  <a:pos x="21" y="15"/>
                </a:cxn>
                <a:cxn ang="0">
                  <a:pos x="18" y="14"/>
                </a:cxn>
                <a:cxn ang="0">
                  <a:pos x="15" y="12"/>
                </a:cxn>
                <a:cxn ang="0">
                  <a:pos x="12" y="12"/>
                </a:cxn>
                <a:cxn ang="0">
                  <a:pos x="9" y="11"/>
                </a:cxn>
                <a:cxn ang="0">
                  <a:pos x="6" y="9"/>
                </a:cxn>
                <a:cxn ang="0">
                  <a:pos x="5" y="8"/>
                </a:cxn>
                <a:cxn ang="0">
                  <a:pos x="2" y="6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42" h="17">
                  <a:moveTo>
                    <a:pt x="3" y="0"/>
                  </a:moveTo>
                  <a:lnTo>
                    <a:pt x="5" y="0"/>
                  </a:lnTo>
                  <a:lnTo>
                    <a:pt x="8" y="2"/>
                  </a:lnTo>
                  <a:lnTo>
                    <a:pt x="11" y="2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8" y="3"/>
                  </a:lnTo>
                  <a:lnTo>
                    <a:pt x="20" y="3"/>
                  </a:lnTo>
                  <a:lnTo>
                    <a:pt x="23" y="5"/>
                  </a:lnTo>
                  <a:lnTo>
                    <a:pt x="26" y="5"/>
                  </a:lnTo>
                  <a:lnTo>
                    <a:pt x="27" y="5"/>
                  </a:lnTo>
                  <a:lnTo>
                    <a:pt x="30" y="6"/>
                  </a:lnTo>
                  <a:lnTo>
                    <a:pt x="33" y="8"/>
                  </a:lnTo>
                  <a:lnTo>
                    <a:pt x="35" y="8"/>
                  </a:lnTo>
                  <a:lnTo>
                    <a:pt x="38" y="9"/>
                  </a:lnTo>
                  <a:lnTo>
                    <a:pt x="39" y="11"/>
                  </a:lnTo>
                  <a:lnTo>
                    <a:pt x="42" y="12"/>
                  </a:lnTo>
                  <a:lnTo>
                    <a:pt x="39" y="14"/>
                  </a:lnTo>
                  <a:lnTo>
                    <a:pt x="36" y="15"/>
                  </a:lnTo>
                  <a:lnTo>
                    <a:pt x="35" y="17"/>
                  </a:lnTo>
                  <a:lnTo>
                    <a:pt x="32" y="17"/>
                  </a:lnTo>
                  <a:lnTo>
                    <a:pt x="29" y="17"/>
                  </a:lnTo>
                  <a:lnTo>
                    <a:pt x="26" y="17"/>
                  </a:lnTo>
                  <a:lnTo>
                    <a:pt x="23" y="15"/>
                  </a:lnTo>
                  <a:lnTo>
                    <a:pt x="21" y="15"/>
                  </a:lnTo>
                  <a:lnTo>
                    <a:pt x="18" y="14"/>
                  </a:lnTo>
                  <a:lnTo>
                    <a:pt x="15" y="12"/>
                  </a:lnTo>
                  <a:lnTo>
                    <a:pt x="12" y="12"/>
                  </a:lnTo>
                  <a:lnTo>
                    <a:pt x="9" y="11"/>
                  </a:lnTo>
                  <a:lnTo>
                    <a:pt x="6" y="9"/>
                  </a:lnTo>
                  <a:lnTo>
                    <a:pt x="5" y="8"/>
                  </a:lnTo>
                  <a:lnTo>
                    <a:pt x="2" y="6"/>
                  </a:lnTo>
                  <a:lnTo>
                    <a:pt x="0" y="5"/>
                  </a:lnTo>
                  <a:lnTo>
                    <a:pt x="2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85" name="Freeform 85"/>
            <p:cNvSpPr>
              <a:spLocks/>
            </p:cNvSpPr>
            <p:nvPr/>
          </p:nvSpPr>
          <p:spPr bwMode="auto">
            <a:xfrm>
              <a:off x="4850" y="2289"/>
              <a:ext cx="30" cy="1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0"/>
                </a:cxn>
                <a:cxn ang="0">
                  <a:pos x="4" y="2"/>
                </a:cxn>
                <a:cxn ang="0">
                  <a:pos x="6" y="2"/>
                </a:cxn>
                <a:cxn ang="0">
                  <a:pos x="10" y="3"/>
                </a:cxn>
                <a:cxn ang="0">
                  <a:pos x="12" y="3"/>
                </a:cxn>
                <a:cxn ang="0">
                  <a:pos x="15" y="5"/>
                </a:cxn>
                <a:cxn ang="0">
                  <a:pos x="18" y="5"/>
                </a:cxn>
                <a:cxn ang="0">
                  <a:pos x="21" y="5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28" y="8"/>
                </a:cxn>
                <a:cxn ang="0">
                  <a:pos x="30" y="9"/>
                </a:cxn>
                <a:cxn ang="0">
                  <a:pos x="30" y="9"/>
                </a:cxn>
                <a:cxn ang="0">
                  <a:pos x="30" y="12"/>
                </a:cxn>
                <a:cxn ang="0">
                  <a:pos x="30" y="14"/>
                </a:cxn>
                <a:cxn ang="0">
                  <a:pos x="28" y="17"/>
                </a:cxn>
                <a:cxn ang="0">
                  <a:pos x="25" y="15"/>
                </a:cxn>
                <a:cxn ang="0">
                  <a:pos x="24" y="15"/>
                </a:cxn>
                <a:cxn ang="0">
                  <a:pos x="22" y="15"/>
                </a:cxn>
                <a:cxn ang="0">
                  <a:pos x="19" y="15"/>
                </a:cxn>
                <a:cxn ang="0">
                  <a:pos x="16" y="14"/>
                </a:cxn>
                <a:cxn ang="0">
                  <a:pos x="15" y="14"/>
                </a:cxn>
                <a:cxn ang="0">
                  <a:pos x="12" y="14"/>
                </a:cxn>
                <a:cxn ang="0">
                  <a:pos x="9" y="12"/>
                </a:cxn>
                <a:cxn ang="0">
                  <a:pos x="6" y="11"/>
                </a:cxn>
                <a:cxn ang="0">
                  <a:pos x="4" y="11"/>
                </a:cxn>
                <a:cxn ang="0">
                  <a:pos x="3" y="9"/>
                </a:cxn>
                <a:cxn ang="0">
                  <a:pos x="1" y="8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0" h="17">
                  <a:moveTo>
                    <a:pt x="1" y="0"/>
                  </a:moveTo>
                  <a:lnTo>
                    <a:pt x="3" y="0"/>
                  </a:lnTo>
                  <a:lnTo>
                    <a:pt x="4" y="2"/>
                  </a:lnTo>
                  <a:lnTo>
                    <a:pt x="6" y="2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5" y="5"/>
                  </a:lnTo>
                  <a:lnTo>
                    <a:pt x="18" y="5"/>
                  </a:lnTo>
                  <a:lnTo>
                    <a:pt x="21" y="5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9"/>
                  </a:lnTo>
                  <a:lnTo>
                    <a:pt x="30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8" y="17"/>
                  </a:lnTo>
                  <a:lnTo>
                    <a:pt x="25" y="15"/>
                  </a:lnTo>
                  <a:lnTo>
                    <a:pt x="24" y="15"/>
                  </a:lnTo>
                  <a:lnTo>
                    <a:pt x="22" y="15"/>
                  </a:lnTo>
                  <a:lnTo>
                    <a:pt x="19" y="15"/>
                  </a:lnTo>
                  <a:lnTo>
                    <a:pt x="16" y="14"/>
                  </a:lnTo>
                  <a:lnTo>
                    <a:pt x="15" y="14"/>
                  </a:lnTo>
                  <a:lnTo>
                    <a:pt x="12" y="14"/>
                  </a:lnTo>
                  <a:lnTo>
                    <a:pt x="9" y="12"/>
                  </a:lnTo>
                  <a:lnTo>
                    <a:pt x="6" y="11"/>
                  </a:lnTo>
                  <a:lnTo>
                    <a:pt x="4" y="11"/>
                  </a:lnTo>
                  <a:lnTo>
                    <a:pt x="3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51286" name="Picture 86" descr="megil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7813" y="1196975"/>
            <a:ext cx="1646237" cy="2435225"/>
          </a:xfrm>
          <a:prstGeom prst="rect">
            <a:avLst/>
          </a:prstGeom>
          <a:noFill/>
        </p:spPr>
      </p:pic>
      <p:pic>
        <p:nvPicPr>
          <p:cNvPr id="51287" name="Picture 87" descr="свод исландских законов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B9ECEB"/>
              </a:clrFrom>
              <a:clrTo>
                <a:srgbClr val="B9ECE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5963" y="1412875"/>
            <a:ext cx="2665412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8" name="Picture 88" descr="натюрморт с книгами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86163" y="3429000"/>
            <a:ext cx="1970087" cy="330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/>
          <p:cNvGrpSpPr>
            <a:grpSpLocks/>
          </p:cNvGrpSpPr>
          <p:nvPr/>
        </p:nvGrpSpPr>
        <p:grpSpPr bwMode="auto">
          <a:xfrm>
            <a:off x="684213" y="260350"/>
            <a:ext cx="7689850" cy="1187450"/>
            <a:chOff x="431" y="164"/>
            <a:chExt cx="4844" cy="748"/>
          </a:xfrm>
        </p:grpSpPr>
        <p:sp>
          <p:nvSpPr>
            <p:cNvPr id="52227" name="Text Box 3"/>
            <p:cNvSpPr txBox="1">
              <a:spLocks noChangeArrowheads="1"/>
            </p:cNvSpPr>
            <p:nvPr/>
          </p:nvSpPr>
          <p:spPr bwMode="auto">
            <a:xfrm>
              <a:off x="431" y="164"/>
              <a:ext cx="4102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400">
                  <a:latin typeface="Times New Roman" pitchFamily="18" charset="0"/>
                </a:rPr>
                <a:t> Так около 4 тыс. лет назад возникла наука </a:t>
              </a:r>
            </a:p>
            <a:p>
              <a:pPr algn="ctr"/>
              <a:r>
                <a:rPr lang="ru-RU" sz="2400">
                  <a:latin typeface="Times New Roman" pitchFamily="18" charset="0"/>
                </a:rPr>
                <a:t>об измерении расстояний, площадей и объёмов, </a:t>
              </a:r>
            </a:p>
            <a:p>
              <a:pPr algn="ctr"/>
              <a:r>
                <a:rPr lang="ru-RU" sz="2400">
                  <a:latin typeface="Times New Roman" pitchFamily="18" charset="0"/>
                </a:rPr>
                <a:t>о свойствах различных фигур.</a:t>
              </a:r>
            </a:p>
          </p:txBody>
        </p:sp>
        <p:pic>
          <p:nvPicPr>
            <p:cNvPr id="370694" name="Picture 6" descr="j0088510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604" y="164"/>
              <a:ext cx="671" cy="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2229" name="WordArt 5"/>
          <p:cNvSpPr>
            <a:spLocks noChangeArrowheads="1" noChangeShapeType="1" noTextEdit="1"/>
          </p:cNvSpPr>
          <p:nvPr/>
        </p:nvSpPr>
        <p:spPr bwMode="auto">
          <a:xfrm>
            <a:off x="1439863" y="2060575"/>
            <a:ext cx="6553200" cy="847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180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ГЕОМЕТРИЯ</a:t>
            </a:r>
          </a:p>
        </p:txBody>
      </p:sp>
      <p:grpSp>
        <p:nvGrpSpPr>
          <p:cNvPr id="52230" name="Group 6"/>
          <p:cNvGrpSpPr>
            <a:grpSpLocks/>
          </p:cNvGrpSpPr>
          <p:nvPr/>
        </p:nvGrpSpPr>
        <p:grpSpPr bwMode="auto">
          <a:xfrm>
            <a:off x="1116013" y="1916113"/>
            <a:ext cx="3240087" cy="2768600"/>
            <a:chOff x="703" y="1207"/>
            <a:chExt cx="2041" cy="1744"/>
          </a:xfrm>
        </p:grpSpPr>
        <p:sp>
          <p:nvSpPr>
            <p:cNvPr id="52231" name="Text Box 7"/>
            <p:cNvSpPr txBox="1">
              <a:spLocks noChangeArrowheads="1"/>
            </p:cNvSpPr>
            <p:nvPr/>
          </p:nvSpPr>
          <p:spPr bwMode="auto">
            <a:xfrm>
              <a:off x="1111" y="2432"/>
              <a:ext cx="1633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800" b="1" i="1">
                  <a:solidFill>
                    <a:srgbClr val="FF0000"/>
                  </a:solidFill>
                  <a:latin typeface="Bookman Old Style" pitchFamily="18" charset="0"/>
                </a:rPr>
                <a:t>ЗЕМЛЯ</a:t>
              </a:r>
            </a:p>
          </p:txBody>
        </p:sp>
        <p:sp>
          <p:nvSpPr>
            <p:cNvPr id="52232" name="AutoShape 8"/>
            <p:cNvSpPr>
              <a:spLocks noChangeArrowheads="1"/>
            </p:cNvSpPr>
            <p:nvPr/>
          </p:nvSpPr>
          <p:spPr bwMode="auto">
            <a:xfrm>
              <a:off x="703" y="1207"/>
              <a:ext cx="1406" cy="771"/>
            </a:xfrm>
            <a:prstGeom prst="wedgeRoundRectCallout">
              <a:avLst>
                <a:gd name="adj1" fmla="val 49431"/>
                <a:gd name="adj2" fmla="val 110569"/>
                <a:gd name="adj3" fmla="val 16667"/>
              </a:avLst>
            </a:prstGeom>
            <a:noFill/>
            <a:ln w="508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</p:grpSp>
      <p:grpSp>
        <p:nvGrpSpPr>
          <p:cNvPr id="52233" name="Group 9"/>
          <p:cNvGrpSpPr>
            <a:grpSpLocks/>
          </p:cNvGrpSpPr>
          <p:nvPr/>
        </p:nvGrpSpPr>
        <p:grpSpPr bwMode="auto">
          <a:xfrm>
            <a:off x="3421063" y="1916113"/>
            <a:ext cx="5003800" cy="2752725"/>
            <a:chOff x="2155" y="1207"/>
            <a:chExt cx="3152" cy="1734"/>
          </a:xfrm>
        </p:grpSpPr>
        <p:sp>
          <p:nvSpPr>
            <p:cNvPr id="52234" name="Text Box 10"/>
            <p:cNvSpPr txBox="1">
              <a:spLocks noChangeArrowheads="1"/>
            </p:cNvSpPr>
            <p:nvPr/>
          </p:nvSpPr>
          <p:spPr bwMode="auto">
            <a:xfrm>
              <a:off x="2903" y="2422"/>
              <a:ext cx="240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800" b="1" i="1">
                  <a:solidFill>
                    <a:srgbClr val="00FF00"/>
                  </a:solidFill>
                  <a:latin typeface="Bookman Old Style" pitchFamily="18" charset="0"/>
                </a:rPr>
                <a:t>ИЗМЕРЯЮ</a:t>
              </a:r>
            </a:p>
          </p:txBody>
        </p:sp>
        <p:sp>
          <p:nvSpPr>
            <p:cNvPr id="52235" name="AutoShape 11"/>
            <p:cNvSpPr>
              <a:spLocks noChangeArrowheads="1"/>
            </p:cNvSpPr>
            <p:nvPr/>
          </p:nvSpPr>
          <p:spPr bwMode="auto">
            <a:xfrm>
              <a:off x="2155" y="1207"/>
              <a:ext cx="3129" cy="771"/>
            </a:xfrm>
            <a:prstGeom prst="wedgeRoundRectCallout">
              <a:avLst>
                <a:gd name="adj1" fmla="val 3116"/>
                <a:gd name="adj2" fmla="val 110051"/>
                <a:gd name="adj3" fmla="val 16667"/>
              </a:avLst>
            </a:prstGeom>
            <a:noFill/>
            <a:ln w="50800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</p:grpSp>
      <p:grpSp>
        <p:nvGrpSpPr>
          <p:cNvPr id="52236" name="Group 12"/>
          <p:cNvGrpSpPr>
            <a:grpSpLocks/>
          </p:cNvGrpSpPr>
          <p:nvPr/>
        </p:nvGrpSpPr>
        <p:grpSpPr bwMode="auto">
          <a:xfrm>
            <a:off x="2268538" y="4579938"/>
            <a:ext cx="4895850" cy="1255712"/>
            <a:chOff x="1429" y="2885"/>
            <a:chExt cx="3084" cy="791"/>
          </a:xfrm>
        </p:grpSpPr>
        <p:sp>
          <p:nvSpPr>
            <p:cNvPr id="52237" name="Text Box 13"/>
            <p:cNvSpPr txBox="1">
              <a:spLocks noChangeArrowheads="1"/>
            </p:cNvSpPr>
            <p:nvPr/>
          </p:nvSpPr>
          <p:spPr bwMode="auto">
            <a:xfrm>
              <a:off x="1429" y="3157"/>
              <a:ext cx="30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800" b="1" i="1">
                  <a:solidFill>
                    <a:srgbClr val="06E5F0"/>
                  </a:solidFill>
                  <a:latin typeface="Bookman Old Style" pitchFamily="18" charset="0"/>
                </a:rPr>
                <a:t>ЗЕМЛЕМЕРИЕ</a:t>
              </a:r>
            </a:p>
          </p:txBody>
        </p:sp>
        <p:sp>
          <p:nvSpPr>
            <p:cNvPr id="52238" name="Line 14"/>
            <p:cNvSpPr>
              <a:spLocks noChangeShapeType="1"/>
            </p:cNvSpPr>
            <p:nvPr/>
          </p:nvSpPr>
          <p:spPr bwMode="auto">
            <a:xfrm>
              <a:off x="1837" y="2885"/>
              <a:ext cx="499" cy="318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2239" name="Line 15"/>
            <p:cNvSpPr>
              <a:spLocks noChangeShapeType="1"/>
            </p:cNvSpPr>
            <p:nvPr/>
          </p:nvSpPr>
          <p:spPr bwMode="auto">
            <a:xfrm flipH="1">
              <a:off x="3470" y="2885"/>
              <a:ext cx="499" cy="318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1398588" y="260350"/>
            <a:ext cx="63468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</a:rPr>
              <a:t> </a:t>
            </a:r>
            <a:r>
              <a:rPr lang="ru-RU" sz="2400">
                <a:solidFill>
                  <a:srgbClr val="06E5F0"/>
                </a:solidFill>
                <a:latin typeface="Times New Roman" pitchFamily="18" charset="0"/>
              </a:rPr>
              <a:t>Появление и развитие геометрических знаний </a:t>
            </a:r>
          </a:p>
          <a:p>
            <a:pPr algn="ctr"/>
            <a:r>
              <a:rPr lang="ru-RU" sz="2400">
                <a:solidFill>
                  <a:srgbClr val="06E5F0"/>
                </a:solidFill>
                <a:latin typeface="Times New Roman" pitchFamily="18" charset="0"/>
              </a:rPr>
              <a:t>связано с практической деятельностью людей.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490538" y="1196975"/>
            <a:ext cx="8162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</a:rPr>
              <a:t> Это отразилось и в названиях многих геометрических фигур</a:t>
            </a:r>
          </a:p>
        </p:txBody>
      </p:sp>
      <p:grpSp>
        <p:nvGrpSpPr>
          <p:cNvPr id="53252" name="Group 4"/>
          <p:cNvGrpSpPr>
            <a:grpSpLocks/>
          </p:cNvGrpSpPr>
          <p:nvPr/>
        </p:nvGrpSpPr>
        <p:grpSpPr bwMode="auto">
          <a:xfrm>
            <a:off x="1116013" y="1916113"/>
            <a:ext cx="6972300" cy="2316162"/>
            <a:chOff x="703" y="1207"/>
            <a:chExt cx="4392" cy="1459"/>
          </a:xfrm>
        </p:grpSpPr>
        <p:pic>
          <p:nvPicPr>
            <p:cNvPr id="53253" name="Picture 5" descr="TOG_011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703" y="1253"/>
              <a:ext cx="1769" cy="1413"/>
            </a:xfrm>
            <a:prstGeom prst="rect">
              <a:avLst/>
            </a:prstGeom>
            <a:noFill/>
          </p:spPr>
        </p:pic>
        <p:sp>
          <p:nvSpPr>
            <p:cNvPr id="53254" name="Text Box 6"/>
            <p:cNvSpPr txBox="1">
              <a:spLocks noChangeArrowheads="1"/>
            </p:cNvSpPr>
            <p:nvPr/>
          </p:nvSpPr>
          <p:spPr bwMode="auto">
            <a:xfrm>
              <a:off x="2744" y="1207"/>
              <a:ext cx="2351" cy="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400">
                  <a:latin typeface="Times New Roman" pitchFamily="18" charset="0"/>
                </a:rPr>
                <a:t> </a:t>
              </a:r>
              <a:r>
                <a:rPr lang="ru-RU" sz="2400"/>
                <a:t>Название фигуры </a:t>
              </a:r>
            </a:p>
            <a:p>
              <a:pPr algn="ctr"/>
              <a:r>
                <a:rPr lang="ru-RU" sz="2400" b="1" u="sng">
                  <a:solidFill>
                    <a:srgbClr val="FFFF00"/>
                  </a:solidFill>
                </a:rPr>
                <a:t>трапеция</a:t>
              </a:r>
              <a:r>
                <a:rPr lang="ru-RU" sz="2400"/>
                <a:t> происходит </a:t>
              </a:r>
            </a:p>
            <a:p>
              <a:pPr algn="ctr"/>
              <a:r>
                <a:rPr lang="ru-RU" sz="2400"/>
                <a:t>от греческого  слова</a:t>
              </a:r>
              <a:r>
                <a:rPr lang="en-US" sz="2400"/>
                <a:t> </a:t>
              </a:r>
              <a:endParaRPr lang="ru-RU" sz="2400"/>
            </a:p>
            <a:p>
              <a:pPr algn="ctr"/>
              <a:r>
                <a:rPr lang="en-US" sz="2400" b="1" i="1">
                  <a:solidFill>
                    <a:srgbClr val="FF5050"/>
                  </a:solidFill>
                </a:rPr>
                <a:t>trapezion</a:t>
              </a:r>
              <a:r>
                <a:rPr lang="en-US" sz="2400" i="1"/>
                <a:t> </a:t>
              </a:r>
              <a:r>
                <a:rPr lang="en-US" sz="2400" b="1" i="1"/>
                <a:t>- </a:t>
              </a:r>
              <a:r>
                <a:rPr lang="ru-RU" sz="2400" b="1" i="1">
                  <a:solidFill>
                    <a:srgbClr val="FFFF66"/>
                  </a:solidFill>
                </a:rPr>
                <a:t>«столик»,</a:t>
              </a:r>
              <a:r>
                <a:rPr lang="ru-RU" sz="2400"/>
                <a:t> </a:t>
              </a:r>
            </a:p>
            <a:p>
              <a:pPr algn="ctr"/>
              <a:r>
                <a:rPr lang="ru-RU" sz="2400"/>
                <a:t>от которого произошло </a:t>
              </a:r>
            </a:p>
            <a:p>
              <a:pPr algn="ctr"/>
              <a:r>
                <a:rPr lang="ru-RU" sz="2400"/>
                <a:t>также слово </a:t>
              </a:r>
              <a:r>
                <a:rPr lang="ru-RU" sz="2400" b="1" i="1">
                  <a:solidFill>
                    <a:srgbClr val="FFFF00"/>
                  </a:solidFill>
                </a:rPr>
                <a:t>«трапеза».</a:t>
              </a:r>
            </a:p>
          </p:txBody>
        </p:sp>
      </p:grpSp>
      <p:grpSp>
        <p:nvGrpSpPr>
          <p:cNvPr id="53255" name="Group 7"/>
          <p:cNvGrpSpPr>
            <a:grpSpLocks/>
          </p:cNvGrpSpPr>
          <p:nvPr/>
        </p:nvGrpSpPr>
        <p:grpSpPr bwMode="auto">
          <a:xfrm>
            <a:off x="1692275" y="4581525"/>
            <a:ext cx="7200900" cy="2016125"/>
            <a:chOff x="1066" y="2886"/>
            <a:chExt cx="4536" cy="1270"/>
          </a:xfrm>
        </p:grpSpPr>
        <p:pic>
          <p:nvPicPr>
            <p:cNvPr id="53256" name="Picture 8" descr="10prama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379" y="2886"/>
              <a:ext cx="2087" cy="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257" name="Line 9"/>
            <p:cNvSpPr>
              <a:spLocks noChangeShapeType="1"/>
            </p:cNvSpPr>
            <p:nvPr/>
          </p:nvSpPr>
          <p:spPr bwMode="auto">
            <a:xfrm flipV="1">
              <a:off x="3470" y="3566"/>
              <a:ext cx="2132" cy="590"/>
            </a:xfrm>
            <a:prstGeom prst="line">
              <a:avLst/>
            </a:prstGeom>
            <a:noFill/>
            <a:ln w="57150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3258" name="Text Box 10"/>
            <p:cNvSpPr txBox="1">
              <a:spLocks noChangeArrowheads="1"/>
            </p:cNvSpPr>
            <p:nvPr/>
          </p:nvSpPr>
          <p:spPr bwMode="auto">
            <a:xfrm>
              <a:off x="1066" y="2976"/>
              <a:ext cx="2200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400">
                  <a:latin typeface="Times New Roman" pitchFamily="18" charset="0"/>
                </a:rPr>
                <a:t> </a:t>
              </a:r>
              <a:r>
                <a:rPr lang="ru-RU" sz="2400"/>
                <a:t>Термин </a:t>
              </a:r>
              <a:r>
                <a:rPr lang="ru-RU" sz="2400" b="1" u="sng">
                  <a:solidFill>
                    <a:srgbClr val="FFFF00"/>
                  </a:solidFill>
                </a:rPr>
                <a:t>линия</a:t>
              </a:r>
              <a:r>
                <a:rPr lang="ru-RU" sz="2400"/>
                <a:t> возник</a:t>
              </a:r>
            </a:p>
            <a:p>
              <a:pPr algn="ctr"/>
              <a:r>
                <a:rPr lang="ru-RU" sz="2400"/>
                <a:t> от латинского </a:t>
              </a:r>
              <a:r>
                <a:rPr lang="en-US" sz="2400" b="1" i="1">
                  <a:solidFill>
                    <a:srgbClr val="FF5050"/>
                  </a:solidFill>
                </a:rPr>
                <a:t>linum</a:t>
              </a:r>
              <a:r>
                <a:rPr lang="ru-RU" sz="2400" i="1"/>
                <a:t> – </a:t>
              </a:r>
            </a:p>
            <a:p>
              <a:pPr algn="ctr"/>
              <a:r>
                <a:rPr lang="ru-RU" sz="2400" b="1" i="1">
                  <a:solidFill>
                    <a:srgbClr val="FFFF66"/>
                  </a:solidFill>
                </a:rPr>
                <a:t>«лён, льняная нить».</a:t>
              </a:r>
              <a:endParaRPr lang="ru-RU" sz="2400" b="1" i="1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1206500" y="260350"/>
            <a:ext cx="67833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</a:rPr>
              <a:t> </a:t>
            </a:r>
            <a:r>
              <a:rPr lang="ru-RU" sz="2400">
                <a:solidFill>
                  <a:srgbClr val="06E5F0"/>
                </a:solidFill>
                <a:latin typeface="Times New Roman" pitchFamily="18" charset="0"/>
              </a:rPr>
              <a:t>Но не только в процессе работы</a:t>
            </a:r>
          </a:p>
          <a:p>
            <a:pPr algn="ctr"/>
            <a:r>
              <a:rPr lang="ru-RU" sz="2400">
                <a:solidFill>
                  <a:srgbClr val="06E5F0"/>
                </a:solidFill>
                <a:latin typeface="Times New Roman" pitchFamily="18" charset="0"/>
              </a:rPr>
              <a:t> знакомились  люди с геометрическими фигурами.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541338" y="1196975"/>
            <a:ext cx="8067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</a:rPr>
              <a:t> Издавна они любили украшать себя, свою одежду, жилище.</a:t>
            </a:r>
          </a:p>
        </p:txBody>
      </p:sp>
      <p:grpSp>
        <p:nvGrpSpPr>
          <p:cNvPr id="54276" name="Group 4"/>
          <p:cNvGrpSpPr>
            <a:grpSpLocks/>
          </p:cNvGrpSpPr>
          <p:nvPr/>
        </p:nvGrpSpPr>
        <p:grpSpPr bwMode="auto">
          <a:xfrm>
            <a:off x="395288" y="1773238"/>
            <a:ext cx="8177212" cy="4835525"/>
            <a:chOff x="249" y="1117"/>
            <a:chExt cx="5151" cy="3046"/>
          </a:xfrm>
        </p:grpSpPr>
        <p:pic>
          <p:nvPicPr>
            <p:cNvPr id="54277" name="Picture 5" descr="images5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694" y="2976"/>
              <a:ext cx="706" cy="953"/>
            </a:xfrm>
            <a:prstGeom prst="rect">
              <a:avLst/>
            </a:prstGeom>
            <a:noFill/>
          </p:spPr>
        </p:pic>
        <p:pic>
          <p:nvPicPr>
            <p:cNvPr id="54278" name="Picture 6" descr="pic1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49" y="2771"/>
              <a:ext cx="2177" cy="1392"/>
            </a:xfrm>
            <a:prstGeom prst="rect">
              <a:avLst/>
            </a:prstGeom>
            <a:noFill/>
          </p:spPr>
        </p:pic>
        <p:pic>
          <p:nvPicPr>
            <p:cNvPr id="54279" name="Picture 7" descr="images1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606" y="2931"/>
              <a:ext cx="622" cy="1214"/>
            </a:xfrm>
            <a:prstGeom prst="rect">
              <a:avLst/>
            </a:prstGeom>
            <a:noFill/>
          </p:spPr>
        </p:pic>
        <p:pic>
          <p:nvPicPr>
            <p:cNvPr id="54280" name="Picture 8" descr="3504613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49" y="1162"/>
              <a:ext cx="2041" cy="1330"/>
            </a:xfrm>
            <a:prstGeom prst="rect">
              <a:avLst/>
            </a:prstGeom>
            <a:noFill/>
          </p:spPr>
        </p:pic>
        <p:pic>
          <p:nvPicPr>
            <p:cNvPr id="54281" name="Picture 9" descr="pic1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608" y="2387"/>
              <a:ext cx="814" cy="862"/>
            </a:xfrm>
            <a:prstGeom prst="rect">
              <a:avLst/>
            </a:prstGeom>
            <a:noFill/>
          </p:spPr>
        </p:pic>
        <p:pic>
          <p:nvPicPr>
            <p:cNvPr id="54282" name="Picture 10" descr="280412155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2880" y="1150"/>
              <a:ext cx="932" cy="1010"/>
            </a:xfrm>
            <a:prstGeom prst="rect">
              <a:avLst/>
            </a:prstGeom>
            <a:noFill/>
          </p:spPr>
        </p:pic>
        <p:pic>
          <p:nvPicPr>
            <p:cNvPr id="54283" name="Picture 11" descr="28673383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4195" y="1117"/>
              <a:ext cx="1200" cy="168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2"/>
          <p:cNvGrpSpPr>
            <a:grpSpLocks/>
          </p:cNvGrpSpPr>
          <p:nvPr/>
        </p:nvGrpSpPr>
        <p:grpSpPr bwMode="auto">
          <a:xfrm>
            <a:off x="400050" y="404813"/>
            <a:ext cx="8275638" cy="5886450"/>
            <a:chOff x="252" y="255"/>
            <a:chExt cx="5213" cy="3708"/>
          </a:xfrm>
        </p:grpSpPr>
        <p:pic>
          <p:nvPicPr>
            <p:cNvPr id="55299" name="Picture 3" descr="59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rot="-852837">
              <a:off x="657" y="2568"/>
              <a:ext cx="1859" cy="1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300" name="Text Box 4"/>
            <p:cNvSpPr txBox="1">
              <a:spLocks noChangeArrowheads="1"/>
            </p:cNvSpPr>
            <p:nvPr/>
          </p:nvSpPr>
          <p:spPr bwMode="auto">
            <a:xfrm>
              <a:off x="759" y="255"/>
              <a:ext cx="4267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i="1">
                  <a:solidFill>
                    <a:srgbClr val="06E5F0"/>
                  </a:solidFill>
                </a:rPr>
                <a:t>Без математических знаний невозможно</a:t>
              </a:r>
            </a:p>
            <a:p>
              <a:pPr algn="ctr"/>
              <a:r>
                <a:rPr lang="ru-RU" sz="2400" b="1" i="1">
                  <a:solidFill>
                    <a:srgbClr val="06E5F0"/>
                  </a:solidFill>
                </a:rPr>
                <a:t>было бы построить все эти сооружения.</a:t>
              </a:r>
            </a:p>
          </p:txBody>
        </p:sp>
        <p:pic>
          <p:nvPicPr>
            <p:cNvPr id="55301" name="Picture 5" descr="images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596932">
              <a:off x="3696" y="1071"/>
              <a:ext cx="1769" cy="1230"/>
            </a:xfrm>
            <a:prstGeom prst="rect">
              <a:avLst/>
            </a:prstGeom>
            <a:noFill/>
          </p:spPr>
        </p:pic>
        <p:pic>
          <p:nvPicPr>
            <p:cNvPr id="55302" name="Picture 6" descr="Копия History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 rot="-777543">
              <a:off x="252" y="1121"/>
              <a:ext cx="1906" cy="1178"/>
            </a:xfrm>
            <a:prstGeom prst="rect">
              <a:avLst/>
            </a:prstGeom>
            <a:noFill/>
          </p:spPr>
        </p:pic>
        <p:pic>
          <p:nvPicPr>
            <p:cNvPr id="55303" name="Picture 7" descr="70807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rot="651237">
              <a:off x="3243" y="2614"/>
              <a:ext cx="1950" cy="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04" name="Picture 8" descr="untitled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222" y="1600"/>
              <a:ext cx="1406" cy="112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463" y="274638"/>
            <a:ext cx="4176712" cy="6107112"/>
          </a:xfrm>
        </p:spPr>
        <p:txBody>
          <a:bodyPr/>
          <a:lstStyle/>
          <a:p>
            <a:r>
              <a:rPr lang="ru-RU" sz="2800" b="1">
                <a:solidFill>
                  <a:srgbClr val="FFCC00"/>
                </a:solidFill>
                <a:effectLst/>
              </a:rPr>
              <a:t>Почти все великие ученые древности и средних веков были выдающимися геометрами. </a:t>
            </a:r>
            <a:br>
              <a:rPr lang="ru-RU" sz="2800" b="1">
                <a:solidFill>
                  <a:srgbClr val="FFCC00"/>
                </a:solidFill>
                <a:effectLst/>
              </a:rPr>
            </a:br>
            <a:r>
              <a:rPr lang="ru-RU" sz="2800" b="1">
                <a:solidFill>
                  <a:srgbClr val="06E5F0"/>
                </a:solidFill>
                <a:effectLst/>
              </a:rPr>
              <a:t>Девиз академии Платона был:</a:t>
            </a:r>
            <a:br>
              <a:rPr lang="ru-RU" sz="2800" b="1">
                <a:solidFill>
                  <a:srgbClr val="06E5F0"/>
                </a:solidFill>
                <a:effectLst/>
              </a:rPr>
            </a:br>
            <a:r>
              <a:rPr lang="ru-RU" sz="2800" b="1" i="1">
                <a:solidFill>
                  <a:srgbClr val="00CC00"/>
                </a:solidFill>
                <a:effectLst/>
              </a:rPr>
              <a:t>"Не знающие геометрии не допускаются!"</a:t>
            </a:r>
          </a:p>
        </p:txBody>
      </p:sp>
      <p:pic>
        <p:nvPicPr>
          <p:cNvPr id="56323" name="Picture 3" descr="docu0007"/>
          <p:cNvPicPr>
            <a:picLocks noChangeAspect="1" noChangeArrowheads="1"/>
          </p:cNvPicPr>
          <p:nvPr>
            <p:ph idx="1"/>
          </p:nvPr>
        </p:nvPicPr>
        <p:blipFill>
          <a:blip r:embed="rId2" cstate="email">
            <a:lum bright="12000" contrast="24000"/>
          </a:blip>
          <a:srcRect/>
          <a:stretch>
            <a:fillRect/>
          </a:stretch>
        </p:blipFill>
        <p:spPr>
          <a:xfrm>
            <a:off x="468313" y="561975"/>
            <a:ext cx="3703637" cy="5732463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thales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550" y="1125538"/>
            <a:ext cx="3168650" cy="3816350"/>
          </a:xfrm>
          <a:prstGeom prst="rect">
            <a:avLst/>
          </a:prstGeom>
          <a:noFill/>
        </p:spPr>
      </p:pic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1187450" y="5157788"/>
            <a:ext cx="2808288" cy="366712"/>
          </a:xfrm>
          <a:prstGeom prst="rect">
            <a:avLst/>
          </a:prstGeom>
          <a:noFill/>
          <a:ln w="9525">
            <a:noFill/>
            <a:prstDash val="lgDashDot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CCFF"/>
                </a:solidFill>
              </a:rPr>
              <a:t>VI </a:t>
            </a:r>
            <a:r>
              <a:rPr lang="ru-RU" b="1">
                <a:solidFill>
                  <a:srgbClr val="FFCCFF"/>
                </a:solidFill>
              </a:rPr>
              <a:t>век до нашей эры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4284663" y="549275"/>
            <a:ext cx="4572000" cy="496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06E5F0"/>
                </a:solidFill>
              </a:rPr>
              <a:t>Великий ученый</a:t>
            </a:r>
            <a:r>
              <a:rPr lang="ru-RU" sz="2400"/>
              <a:t>  </a:t>
            </a:r>
          </a:p>
          <a:p>
            <a:pPr algn="ctr"/>
            <a:r>
              <a:rPr lang="ru-RU" sz="2400"/>
              <a:t> </a:t>
            </a:r>
            <a:r>
              <a:rPr lang="ru-RU" sz="3200" b="1">
                <a:solidFill>
                  <a:srgbClr val="CC0000"/>
                </a:solidFill>
              </a:rPr>
              <a:t>Фалес Милетский</a:t>
            </a:r>
            <a:r>
              <a:rPr lang="ru-RU" sz="2400"/>
              <a:t>   </a:t>
            </a:r>
          </a:p>
          <a:p>
            <a:pPr algn="ctr"/>
            <a:r>
              <a:rPr lang="ru-RU" sz="2400"/>
              <a:t> </a:t>
            </a:r>
            <a:r>
              <a:rPr lang="ru-RU" sz="2400">
                <a:solidFill>
                  <a:srgbClr val="06E5F0"/>
                </a:solidFill>
              </a:rPr>
              <a:t>основал одну из</a:t>
            </a:r>
          </a:p>
          <a:p>
            <a:pPr algn="ctr"/>
            <a:r>
              <a:rPr lang="ru-RU" sz="2400">
                <a:solidFill>
                  <a:srgbClr val="06E5F0"/>
                </a:solidFill>
              </a:rPr>
              <a:t> прекраснейших наук –</a:t>
            </a:r>
            <a:r>
              <a:rPr lang="ru-RU" sz="2400"/>
              <a:t> </a:t>
            </a:r>
          </a:p>
          <a:p>
            <a:pPr algn="ctr"/>
            <a:r>
              <a:rPr lang="ru-RU" sz="2400" b="1" i="1">
                <a:solidFill>
                  <a:srgbClr val="00FF00"/>
                </a:solidFill>
              </a:rPr>
              <a:t>ГЕОМЕТРИЮ</a:t>
            </a:r>
            <a:r>
              <a:rPr lang="ru-RU" sz="2400" i="1">
                <a:solidFill>
                  <a:srgbClr val="00FF00"/>
                </a:solidFill>
              </a:rPr>
              <a:t>. </a:t>
            </a:r>
          </a:p>
          <a:p>
            <a:pPr algn="ctr"/>
            <a:endParaRPr lang="ru-RU" sz="2400" i="1">
              <a:solidFill>
                <a:srgbClr val="00FF00"/>
              </a:solidFill>
            </a:endParaRPr>
          </a:p>
          <a:p>
            <a:pPr algn="ctr"/>
            <a:r>
              <a:rPr lang="ru-RU" sz="2400">
                <a:solidFill>
                  <a:srgbClr val="06E5F0"/>
                </a:solidFill>
              </a:rPr>
              <a:t>Фалес Милетский</a:t>
            </a:r>
            <a:r>
              <a:rPr lang="ru-RU" sz="2400"/>
              <a:t> имел титул одного из семи мудрецов Греции, он был поистине первым философом, первым математиком, астрономом и вообще первым по всем наукам в Греции. 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0" y="57340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CC00"/>
                </a:solidFill>
              </a:rPr>
              <a:t>Фалес был для Греции то же, что Ломоносов для России.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16" presetClass="entr" presetSubtype="42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1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/>
      <p:bldP spid="57348" grpId="0"/>
      <p:bldP spid="5734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901700" y="188913"/>
            <a:ext cx="7340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</a:rPr>
              <a:t> </a:t>
            </a:r>
            <a:r>
              <a:rPr lang="ru-RU" sz="2400">
                <a:solidFill>
                  <a:srgbClr val="06E5F0"/>
                </a:solidFill>
                <a:latin typeface="Times New Roman" pitchFamily="18" charset="0"/>
              </a:rPr>
              <a:t>Попытки греческих учёных привести геометрические </a:t>
            </a:r>
          </a:p>
          <a:p>
            <a:pPr algn="ctr"/>
            <a:r>
              <a:rPr lang="ru-RU" sz="2400">
                <a:solidFill>
                  <a:srgbClr val="06E5F0"/>
                </a:solidFill>
                <a:latin typeface="Times New Roman" pitchFamily="18" charset="0"/>
              </a:rPr>
              <a:t>факты в систему начинаются уже с </a:t>
            </a:r>
            <a:r>
              <a:rPr lang="en-US" sz="2400">
                <a:solidFill>
                  <a:srgbClr val="06E5F0"/>
                </a:solidFill>
                <a:latin typeface="Times New Roman" pitchFamily="18" charset="0"/>
              </a:rPr>
              <a:t>V </a:t>
            </a:r>
            <a:r>
              <a:rPr lang="ru-RU" sz="2400">
                <a:solidFill>
                  <a:srgbClr val="06E5F0"/>
                </a:solidFill>
                <a:latin typeface="Times New Roman" pitchFamily="18" charset="0"/>
              </a:rPr>
              <a:t>века до н.э.</a:t>
            </a: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3851275" y="1023938"/>
            <a:ext cx="4751388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200" b="1" u="sng">
                <a:solidFill>
                  <a:srgbClr val="CC0000"/>
                </a:solidFill>
              </a:rPr>
              <a:t>Евклид</a:t>
            </a:r>
          </a:p>
          <a:p>
            <a:pPr algn="ctr"/>
            <a:r>
              <a:rPr lang="ru-RU" sz="2400">
                <a:latin typeface="Times New Roman" pitchFamily="18" charset="0"/>
              </a:rPr>
              <a:t>древнегреческий математик</a:t>
            </a:r>
          </a:p>
          <a:p>
            <a:pPr algn="ctr"/>
            <a:r>
              <a:rPr lang="ru-RU" sz="2400">
                <a:latin typeface="Times New Roman" pitchFamily="18" charset="0"/>
              </a:rPr>
              <a:t>автор первого трактата</a:t>
            </a:r>
          </a:p>
          <a:p>
            <a:pPr algn="ctr"/>
            <a:r>
              <a:rPr lang="ru-RU" sz="2400">
                <a:latin typeface="Times New Roman" pitchFamily="18" charset="0"/>
              </a:rPr>
              <a:t> по геометрии.</a:t>
            </a:r>
          </a:p>
          <a:p>
            <a:pPr algn="ctr"/>
            <a:r>
              <a:rPr lang="ru-RU" sz="2400">
                <a:latin typeface="Times New Roman" pitchFamily="18" charset="0"/>
              </a:rPr>
              <a:t>Жил в Александрии</a:t>
            </a:r>
            <a:r>
              <a:rPr lang="en-US" sz="2400">
                <a:latin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</a:rPr>
              <a:t>в </a:t>
            </a:r>
            <a:r>
              <a:rPr lang="en-US" sz="2400">
                <a:latin typeface="Times New Roman" pitchFamily="18" charset="0"/>
              </a:rPr>
              <a:t>III</a:t>
            </a:r>
            <a:r>
              <a:rPr lang="ru-RU" sz="2400">
                <a:latin typeface="Times New Roman" pitchFamily="18" charset="0"/>
              </a:rPr>
              <a:t> в. до. н. э.</a:t>
            </a:r>
          </a:p>
          <a:p>
            <a:pPr algn="ctr"/>
            <a:r>
              <a:rPr lang="ru-RU" sz="2400">
                <a:latin typeface="Times New Roman" pitchFamily="18" charset="0"/>
              </a:rPr>
              <a:t> </a:t>
            </a:r>
          </a:p>
        </p:txBody>
      </p:sp>
      <p:pic>
        <p:nvPicPr>
          <p:cNvPr id="58372" name="Picture 4" descr="ev"/>
          <p:cNvPicPr>
            <a:picLocks noChangeAspect="1" noChangeArrowheads="1"/>
          </p:cNvPicPr>
          <p:nvPr/>
        </p:nvPicPr>
        <p:blipFill>
          <a:blip r:embed="rId2" cstate="email">
            <a:lum bright="12000" contrast="8000"/>
          </a:blip>
          <a:srcRect l="12892" t="10652"/>
          <a:stretch>
            <a:fillRect/>
          </a:stretch>
        </p:blipFill>
        <p:spPr bwMode="auto">
          <a:xfrm>
            <a:off x="827088" y="1196975"/>
            <a:ext cx="2725737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3924300" y="3108325"/>
            <a:ext cx="3687763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i="1">
                <a:solidFill>
                  <a:srgbClr val="FF9900"/>
                </a:solidFill>
                <a:latin typeface="Comic Sans MS" pitchFamily="66" charset="0"/>
              </a:rPr>
              <a:t>Там, где с морем</a:t>
            </a:r>
          </a:p>
          <a:p>
            <a:r>
              <a:rPr lang="ru-RU" sz="2000" i="1">
                <a:solidFill>
                  <a:srgbClr val="FF9900"/>
                </a:solidFill>
                <a:latin typeface="Comic Sans MS" pitchFamily="66" charset="0"/>
              </a:rPr>
              <a:t>Сливается Нил,</a:t>
            </a:r>
          </a:p>
          <a:p>
            <a:r>
              <a:rPr lang="ru-RU" sz="2000" i="1">
                <a:solidFill>
                  <a:srgbClr val="FF9900"/>
                </a:solidFill>
                <a:latin typeface="Comic Sans MS" pitchFamily="66" charset="0"/>
              </a:rPr>
              <a:t>В древнем жарком краю</a:t>
            </a:r>
          </a:p>
          <a:p>
            <a:r>
              <a:rPr lang="ru-RU" sz="2000" i="1">
                <a:solidFill>
                  <a:srgbClr val="FF9900"/>
                </a:solidFill>
                <a:latin typeface="Comic Sans MS" pitchFamily="66" charset="0"/>
              </a:rPr>
              <a:t>Пирамид</a:t>
            </a:r>
          </a:p>
          <a:p>
            <a:r>
              <a:rPr lang="ru-RU" sz="2000" i="1">
                <a:solidFill>
                  <a:srgbClr val="FF9900"/>
                </a:solidFill>
                <a:latin typeface="Comic Sans MS" pitchFamily="66" charset="0"/>
              </a:rPr>
              <a:t>Математик греческий жил – </a:t>
            </a:r>
          </a:p>
          <a:p>
            <a:r>
              <a:rPr lang="ru-RU" sz="2000" i="1">
                <a:solidFill>
                  <a:srgbClr val="FF9900"/>
                </a:solidFill>
                <a:latin typeface="Comic Sans MS" pitchFamily="66" charset="0"/>
              </a:rPr>
              <a:t>Многознающий</a:t>
            </a:r>
          </a:p>
          <a:p>
            <a:r>
              <a:rPr lang="ru-RU" sz="2000" i="1">
                <a:solidFill>
                  <a:srgbClr val="FF9900"/>
                </a:solidFill>
                <a:latin typeface="Comic Sans MS" pitchFamily="66" charset="0"/>
              </a:rPr>
              <a:t>Мудрый Евклид.</a:t>
            </a:r>
          </a:p>
          <a:p>
            <a:r>
              <a:rPr lang="ru-RU" sz="2000" i="1">
                <a:solidFill>
                  <a:srgbClr val="FF9900"/>
                </a:solidFill>
                <a:latin typeface="Comic Sans MS" pitchFamily="66" charset="0"/>
              </a:rPr>
              <a:t>Геометрию он изучал,</a:t>
            </a:r>
          </a:p>
          <a:p>
            <a:r>
              <a:rPr lang="ru-RU" sz="2000" i="1">
                <a:solidFill>
                  <a:srgbClr val="FF9900"/>
                </a:solidFill>
                <a:latin typeface="Comic Sans MS" pitchFamily="66" charset="0"/>
              </a:rPr>
              <a:t>Геометрии он обучал,</a:t>
            </a:r>
          </a:p>
          <a:p>
            <a:r>
              <a:rPr lang="ru-RU" sz="2000" i="1">
                <a:solidFill>
                  <a:srgbClr val="FF9900"/>
                </a:solidFill>
                <a:latin typeface="Comic Sans MS" pitchFamily="66" charset="0"/>
              </a:rPr>
              <a:t>Написал он великий труд,</a:t>
            </a:r>
          </a:p>
          <a:p>
            <a:r>
              <a:rPr lang="ru-RU" sz="2000" i="1">
                <a:solidFill>
                  <a:srgbClr val="FF9900"/>
                </a:solidFill>
                <a:latin typeface="Comic Sans MS" pitchFamily="66" charset="0"/>
              </a:rPr>
              <a:t>Эту книгу «Начала» зовут.</a:t>
            </a:r>
          </a:p>
          <a:p>
            <a:endParaRPr lang="ru-RU" sz="2000" i="1">
              <a:solidFill>
                <a:srgbClr val="FF99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2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1" grpId="0"/>
      <p:bldP spid="5837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2"/>
          <p:cNvGrpSpPr>
            <a:grpSpLocks/>
          </p:cNvGrpSpPr>
          <p:nvPr/>
        </p:nvGrpSpPr>
        <p:grpSpPr bwMode="auto">
          <a:xfrm>
            <a:off x="179388" y="476250"/>
            <a:ext cx="4464050" cy="5256213"/>
            <a:chOff x="113" y="300"/>
            <a:chExt cx="2812" cy="3311"/>
          </a:xfrm>
        </p:grpSpPr>
        <p:pic>
          <p:nvPicPr>
            <p:cNvPr id="59395" name="Picture 3" descr="no35_12"/>
            <p:cNvPicPr>
              <a:picLocks noChangeAspect="1" noChangeArrowheads="1"/>
            </p:cNvPicPr>
            <p:nvPr/>
          </p:nvPicPr>
          <p:blipFill>
            <a:blip r:embed="rId3" cstate="email"/>
            <a:srcRect t="2559" b="4288"/>
            <a:stretch>
              <a:fillRect/>
            </a:stretch>
          </p:blipFill>
          <p:spPr bwMode="auto">
            <a:xfrm>
              <a:off x="748" y="1434"/>
              <a:ext cx="1604" cy="2177"/>
            </a:xfrm>
            <a:prstGeom prst="rect">
              <a:avLst/>
            </a:prstGeom>
            <a:noFill/>
          </p:spPr>
        </p:pic>
        <p:sp>
          <p:nvSpPr>
            <p:cNvPr id="59396" name="Text Box 4"/>
            <p:cNvSpPr txBox="1">
              <a:spLocks noChangeArrowheads="1"/>
            </p:cNvSpPr>
            <p:nvPr/>
          </p:nvSpPr>
          <p:spPr bwMode="auto">
            <a:xfrm>
              <a:off x="113" y="300"/>
              <a:ext cx="2812" cy="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b="1">
                  <a:solidFill>
                    <a:srgbClr val="FF9900"/>
                  </a:solidFill>
                </a:rPr>
                <a:t>Сочинение Евклида  «Начала» почти 2000 лет  служило основной книгой,  по которой изучали  геометрию. </a:t>
              </a:r>
            </a:p>
            <a:p>
              <a:pPr algn="ctr"/>
              <a:r>
                <a:rPr lang="ru-RU" b="1">
                  <a:solidFill>
                    <a:srgbClr val="FF9900"/>
                  </a:solidFill>
                </a:rPr>
                <a:t> Произведение состояло</a:t>
              </a:r>
            </a:p>
            <a:p>
              <a:pPr algn="ctr"/>
              <a:r>
                <a:rPr lang="ru-RU" b="1">
                  <a:solidFill>
                    <a:srgbClr val="FF9900"/>
                  </a:solidFill>
                </a:rPr>
                <a:t> из 13 томов.</a:t>
              </a:r>
              <a:r>
                <a:rPr lang="ru-RU" sz="2000" b="1">
                  <a:solidFill>
                    <a:srgbClr val="FF9900"/>
                  </a:solidFill>
                </a:rPr>
                <a:t>.</a:t>
              </a:r>
            </a:p>
          </p:txBody>
        </p:sp>
      </p:grpSp>
      <p:grpSp>
        <p:nvGrpSpPr>
          <p:cNvPr id="59397" name="Group 5"/>
          <p:cNvGrpSpPr>
            <a:grpSpLocks/>
          </p:cNvGrpSpPr>
          <p:nvPr/>
        </p:nvGrpSpPr>
        <p:grpSpPr bwMode="auto">
          <a:xfrm>
            <a:off x="4356100" y="1268413"/>
            <a:ext cx="4591050" cy="3074987"/>
            <a:chOff x="2744" y="799"/>
            <a:chExt cx="2892" cy="1937"/>
          </a:xfrm>
        </p:grpSpPr>
        <p:sp>
          <p:nvSpPr>
            <p:cNvPr id="59398" name="Text Box 6"/>
            <p:cNvSpPr txBox="1">
              <a:spLocks noChangeArrowheads="1"/>
            </p:cNvSpPr>
            <p:nvPr/>
          </p:nvSpPr>
          <p:spPr bwMode="auto">
            <a:xfrm>
              <a:off x="2744" y="1583"/>
              <a:ext cx="2892" cy="1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400">
                  <a:latin typeface="Times New Roman" pitchFamily="18" charset="0"/>
                </a:rPr>
                <a:t> </a:t>
              </a:r>
              <a:r>
                <a:rPr lang="ru-RU" b="1">
                  <a:solidFill>
                    <a:srgbClr val="06E5F0"/>
                  </a:solidFill>
                </a:rPr>
                <a:t>В «Началах» </a:t>
              </a:r>
            </a:p>
            <a:p>
              <a:pPr algn="ctr"/>
              <a:r>
                <a:rPr lang="ru-RU" b="1">
                  <a:solidFill>
                    <a:srgbClr val="06E5F0"/>
                  </a:solidFill>
                </a:rPr>
                <a:t>были  систематизированы </a:t>
              </a:r>
            </a:p>
            <a:p>
              <a:pPr algn="ctr"/>
              <a:r>
                <a:rPr lang="ru-RU" b="1">
                  <a:solidFill>
                    <a:srgbClr val="06E5F0"/>
                  </a:solidFill>
                </a:rPr>
                <a:t>известные к тому  времени </a:t>
              </a:r>
            </a:p>
            <a:p>
              <a:pPr algn="ctr"/>
              <a:r>
                <a:rPr lang="ru-RU" b="1">
                  <a:solidFill>
                    <a:srgbClr val="06E5F0"/>
                  </a:solidFill>
                </a:rPr>
                <a:t>геометрические сведения,  </a:t>
              </a:r>
            </a:p>
            <a:p>
              <a:pPr algn="ctr"/>
              <a:r>
                <a:rPr lang="ru-RU" b="1">
                  <a:solidFill>
                    <a:srgbClr val="06E5F0"/>
                  </a:solidFill>
                </a:rPr>
                <a:t>и  геометрия  впервые</a:t>
              </a:r>
            </a:p>
            <a:p>
              <a:pPr algn="ctr"/>
              <a:r>
                <a:rPr lang="ru-RU" b="1">
                  <a:solidFill>
                    <a:srgbClr val="06E5F0"/>
                  </a:solidFill>
                </a:rPr>
                <a:t> предстала  как математическая наука.</a:t>
              </a:r>
            </a:p>
          </p:txBody>
        </p:sp>
        <p:pic>
          <p:nvPicPr>
            <p:cNvPr id="370694" name="Picture 6" descr="j0088510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878" y="799"/>
              <a:ext cx="671" cy="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94" name="Group 58"/>
          <p:cNvGrpSpPr>
            <a:grpSpLocks/>
          </p:cNvGrpSpPr>
          <p:nvPr/>
        </p:nvGrpSpPr>
        <p:grpSpPr bwMode="auto">
          <a:xfrm>
            <a:off x="5795963" y="2492375"/>
            <a:ext cx="2951162" cy="1657350"/>
            <a:chOff x="3651" y="1570"/>
            <a:chExt cx="1859" cy="1044"/>
          </a:xfrm>
        </p:grpSpPr>
        <p:grpSp>
          <p:nvGrpSpPr>
            <p:cNvPr id="14379" name="Group 43"/>
            <p:cNvGrpSpPr>
              <a:grpSpLocks/>
            </p:cNvGrpSpPr>
            <p:nvPr/>
          </p:nvGrpSpPr>
          <p:grpSpPr bwMode="auto">
            <a:xfrm>
              <a:off x="3651" y="2160"/>
              <a:ext cx="1859" cy="454"/>
              <a:chOff x="431" y="2659"/>
              <a:chExt cx="1859" cy="454"/>
            </a:xfrm>
          </p:grpSpPr>
          <p:sp>
            <p:nvSpPr>
              <p:cNvPr id="14380" name="Rectangle 44"/>
              <p:cNvSpPr>
                <a:spLocks noChangeArrowheads="1"/>
              </p:cNvSpPr>
              <p:nvPr/>
            </p:nvSpPr>
            <p:spPr bwMode="auto">
              <a:xfrm>
                <a:off x="431" y="2659"/>
                <a:ext cx="1859" cy="454"/>
              </a:xfrm>
              <a:prstGeom prst="rect">
                <a:avLst/>
              </a:prstGeom>
              <a:solidFill>
                <a:schemeClr val="accent1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endParaRPr lang="ru-RU" sz="2400">
                  <a:latin typeface="Arial Narrow" pitchFamily="34" charset="0"/>
                </a:endParaRPr>
              </a:p>
            </p:txBody>
          </p:sp>
          <p:sp>
            <p:nvSpPr>
              <p:cNvPr id="14381" name="WordArt 45"/>
              <p:cNvSpPr>
                <a:spLocks noChangeArrowheads="1" noChangeShapeType="1" noTextEdit="1"/>
              </p:cNvSpPr>
              <p:nvPr/>
            </p:nvSpPr>
            <p:spPr bwMode="auto">
              <a:xfrm>
                <a:off x="521" y="2750"/>
                <a:ext cx="1679" cy="27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i="1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FF00"/>
                    </a:solidFill>
                    <a:effectLst>
                      <a:outerShdw dist="35921" dir="2700000" algn="ctr" rotWithShape="0">
                        <a:srgbClr val="808080">
                          <a:alpha val="80000"/>
                        </a:srgbClr>
                      </a:outerShdw>
                    </a:effectLst>
                    <a:latin typeface="Arial"/>
                    <a:cs typeface="Arial"/>
                  </a:rPr>
                  <a:t>ГЕОМЕТРИЯ</a:t>
                </a:r>
              </a:p>
            </p:txBody>
          </p:sp>
        </p:grpSp>
        <p:sp>
          <p:nvSpPr>
            <p:cNvPr id="14391" name="Line 55"/>
            <p:cNvSpPr>
              <a:spLocks noChangeShapeType="1"/>
            </p:cNvSpPr>
            <p:nvPr/>
          </p:nvSpPr>
          <p:spPr bwMode="auto">
            <a:xfrm>
              <a:off x="3651" y="1570"/>
              <a:ext cx="726" cy="590"/>
            </a:xfrm>
            <a:prstGeom prst="line">
              <a:avLst/>
            </a:prstGeom>
            <a:noFill/>
            <a:ln w="60325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392" name="Group 56"/>
          <p:cNvGrpSpPr>
            <a:grpSpLocks/>
          </p:cNvGrpSpPr>
          <p:nvPr/>
        </p:nvGrpSpPr>
        <p:grpSpPr bwMode="auto">
          <a:xfrm>
            <a:off x="1403350" y="2492375"/>
            <a:ext cx="3816350" cy="1657350"/>
            <a:chOff x="884" y="1570"/>
            <a:chExt cx="2404" cy="1044"/>
          </a:xfrm>
        </p:grpSpPr>
        <p:grpSp>
          <p:nvGrpSpPr>
            <p:cNvPr id="14374" name="Group 38"/>
            <p:cNvGrpSpPr>
              <a:grpSpLocks/>
            </p:cNvGrpSpPr>
            <p:nvPr/>
          </p:nvGrpSpPr>
          <p:grpSpPr bwMode="auto">
            <a:xfrm>
              <a:off x="884" y="2160"/>
              <a:ext cx="1859" cy="454"/>
              <a:chOff x="431" y="2659"/>
              <a:chExt cx="1859" cy="454"/>
            </a:xfrm>
          </p:grpSpPr>
          <p:sp>
            <p:nvSpPr>
              <p:cNvPr id="14373" name="Rectangle 37"/>
              <p:cNvSpPr>
                <a:spLocks noChangeArrowheads="1"/>
              </p:cNvSpPr>
              <p:nvPr/>
            </p:nvSpPr>
            <p:spPr bwMode="auto">
              <a:xfrm>
                <a:off x="431" y="2659"/>
                <a:ext cx="1859" cy="454"/>
              </a:xfrm>
              <a:prstGeom prst="rect">
                <a:avLst/>
              </a:prstGeom>
              <a:solidFill>
                <a:schemeClr val="accent1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endParaRPr lang="ru-RU" sz="2400">
                  <a:latin typeface="Arial Narrow" pitchFamily="34" charset="0"/>
                </a:endParaRPr>
              </a:p>
            </p:txBody>
          </p:sp>
          <p:sp>
            <p:nvSpPr>
              <p:cNvPr id="14370" name="WordArt 34"/>
              <p:cNvSpPr>
                <a:spLocks noChangeArrowheads="1" noChangeShapeType="1" noTextEdit="1"/>
              </p:cNvSpPr>
              <p:nvPr/>
            </p:nvSpPr>
            <p:spPr bwMode="auto">
              <a:xfrm>
                <a:off x="521" y="2750"/>
                <a:ext cx="1679" cy="27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i="1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FF00"/>
                    </a:solidFill>
                    <a:effectLst>
                      <a:outerShdw dist="35921" dir="2700000" algn="ctr" rotWithShape="0">
                        <a:srgbClr val="808080">
                          <a:alpha val="80000"/>
                        </a:srgbClr>
                      </a:outerShdw>
                    </a:effectLst>
                    <a:latin typeface="Arial"/>
                    <a:cs typeface="Arial"/>
                  </a:rPr>
                  <a:t>АРИФМЕТИКА</a:t>
                </a:r>
              </a:p>
            </p:txBody>
          </p:sp>
        </p:grpSp>
        <p:sp>
          <p:nvSpPr>
            <p:cNvPr id="14386" name="Line 50"/>
            <p:cNvSpPr>
              <a:spLocks noChangeShapeType="1"/>
            </p:cNvSpPr>
            <p:nvPr/>
          </p:nvSpPr>
          <p:spPr bwMode="auto">
            <a:xfrm flipH="1">
              <a:off x="1973" y="1570"/>
              <a:ext cx="1315" cy="590"/>
            </a:xfrm>
            <a:prstGeom prst="line">
              <a:avLst/>
            </a:prstGeom>
            <a:noFill/>
            <a:ln w="60325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385" name="Group 49"/>
          <p:cNvGrpSpPr>
            <a:grpSpLocks/>
          </p:cNvGrpSpPr>
          <p:nvPr/>
        </p:nvGrpSpPr>
        <p:grpSpPr bwMode="auto">
          <a:xfrm>
            <a:off x="3203575" y="1484313"/>
            <a:ext cx="5111750" cy="1079500"/>
            <a:chOff x="1701" y="1344"/>
            <a:chExt cx="3220" cy="680"/>
          </a:xfrm>
        </p:grpSpPr>
        <p:sp>
          <p:nvSpPr>
            <p:cNvPr id="14383" name="Rectangle 47"/>
            <p:cNvSpPr>
              <a:spLocks noChangeArrowheads="1"/>
            </p:cNvSpPr>
            <p:nvPr/>
          </p:nvSpPr>
          <p:spPr bwMode="auto">
            <a:xfrm>
              <a:off x="1701" y="1344"/>
              <a:ext cx="3220" cy="680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ru-RU" sz="2400">
                <a:latin typeface="Arial Narrow" pitchFamily="34" charset="0"/>
              </a:endParaRPr>
            </a:p>
          </p:txBody>
        </p:sp>
        <p:sp>
          <p:nvSpPr>
            <p:cNvPr id="14340" name="WordArt 4"/>
            <p:cNvSpPr>
              <a:spLocks noChangeArrowheads="1" noChangeShapeType="1" noTextEdit="1"/>
            </p:cNvSpPr>
            <p:nvPr/>
          </p:nvSpPr>
          <p:spPr bwMode="auto">
            <a:xfrm>
              <a:off x="1837" y="1434"/>
              <a:ext cx="2971" cy="49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noFill/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МАТЕМАТИКА</a:t>
              </a:r>
            </a:p>
          </p:txBody>
        </p:sp>
      </p:grpSp>
      <p:grpSp>
        <p:nvGrpSpPr>
          <p:cNvPr id="14361" name="Group 25"/>
          <p:cNvGrpSpPr>
            <a:grpSpLocks/>
          </p:cNvGrpSpPr>
          <p:nvPr/>
        </p:nvGrpSpPr>
        <p:grpSpPr bwMode="auto">
          <a:xfrm>
            <a:off x="0" y="0"/>
            <a:ext cx="3260725" cy="3429000"/>
            <a:chOff x="0" y="0"/>
            <a:chExt cx="2054" cy="2160"/>
          </a:xfrm>
        </p:grpSpPr>
        <p:pic>
          <p:nvPicPr>
            <p:cNvPr id="14355" name="Picture 19" descr="10664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1519" cy="1344"/>
            </a:xfrm>
            <a:prstGeom prst="rect">
              <a:avLst/>
            </a:prstGeom>
            <a:noFill/>
          </p:spPr>
        </p:pic>
        <p:pic>
          <p:nvPicPr>
            <p:cNvPr id="14354" name="Picture 18" descr="594576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1298"/>
              <a:ext cx="666" cy="862"/>
            </a:xfrm>
            <a:prstGeom prst="rect">
              <a:avLst/>
            </a:prstGeom>
            <a:noFill/>
          </p:spPr>
        </p:pic>
        <p:pic>
          <p:nvPicPr>
            <p:cNvPr id="14353" name="Picture 17" descr="594575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85" y="1071"/>
              <a:ext cx="648" cy="862"/>
            </a:xfrm>
            <a:prstGeom prst="rect">
              <a:avLst/>
            </a:prstGeom>
            <a:noFill/>
          </p:spPr>
        </p:pic>
        <p:pic>
          <p:nvPicPr>
            <p:cNvPr id="14356" name="Picture 20" descr="553757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703" y="845"/>
              <a:ext cx="632" cy="861"/>
            </a:xfrm>
            <a:prstGeom prst="rect">
              <a:avLst/>
            </a:prstGeom>
            <a:noFill/>
          </p:spPr>
        </p:pic>
        <p:pic>
          <p:nvPicPr>
            <p:cNvPr id="14357" name="Picture 21" descr="41889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975" y="527"/>
              <a:ext cx="614" cy="816"/>
            </a:xfrm>
            <a:prstGeom prst="rect">
              <a:avLst/>
            </a:prstGeom>
            <a:noFill/>
          </p:spPr>
        </p:pic>
        <p:pic>
          <p:nvPicPr>
            <p:cNvPr id="14342" name="Picture 6" descr="376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1202" y="255"/>
              <a:ext cx="625" cy="816"/>
            </a:xfrm>
            <a:prstGeom prst="rect">
              <a:avLst/>
            </a:prstGeom>
            <a:noFill/>
          </p:spPr>
        </p:pic>
        <p:pic>
          <p:nvPicPr>
            <p:cNvPr id="14358" name="Picture 22" descr="125241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1474" y="0"/>
              <a:ext cx="580" cy="771"/>
            </a:xfrm>
            <a:prstGeom prst="rect">
              <a:avLst/>
            </a:prstGeom>
            <a:noFill/>
          </p:spPr>
        </p:pic>
      </p:grpSp>
      <p:grpSp>
        <p:nvGrpSpPr>
          <p:cNvPr id="14393" name="Group 57"/>
          <p:cNvGrpSpPr>
            <a:grpSpLocks/>
          </p:cNvGrpSpPr>
          <p:nvPr/>
        </p:nvGrpSpPr>
        <p:grpSpPr bwMode="auto">
          <a:xfrm>
            <a:off x="3995738" y="2565400"/>
            <a:ext cx="2089150" cy="2736850"/>
            <a:chOff x="2517" y="1593"/>
            <a:chExt cx="1316" cy="1747"/>
          </a:xfrm>
        </p:grpSpPr>
        <p:grpSp>
          <p:nvGrpSpPr>
            <p:cNvPr id="14378" name="Group 42"/>
            <p:cNvGrpSpPr>
              <a:grpSpLocks/>
            </p:cNvGrpSpPr>
            <p:nvPr/>
          </p:nvGrpSpPr>
          <p:grpSpPr bwMode="auto">
            <a:xfrm>
              <a:off x="2517" y="2886"/>
              <a:ext cx="1316" cy="454"/>
              <a:chOff x="1383" y="3339"/>
              <a:chExt cx="1316" cy="454"/>
            </a:xfrm>
          </p:grpSpPr>
          <p:sp>
            <p:nvSpPr>
              <p:cNvPr id="14376" name="Rectangle 40"/>
              <p:cNvSpPr>
                <a:spLocks noChangeArrowheads="1"/>
              </p:cNvSpPr>
              <p:nvPr/>
            </p:nvSpPr>
            <p:spPr bwMode="auto">
              <a:xfrm>
                <a:off x="1383" y="3339"/>
                <a:ext cx="1316" cy="454"/>
              </a:xfrm>
              <a:prstGeom prst="rect">
                <a:avLst/>
              </a:prstGeom>
              <a:solidFill>
                <a:schemeClr val="accent1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endParaRPr lang="ru-RU" sz="2400">
                  <a:latin typeface="Arial Narrow" pitchFamily="34" charset="0"/>
                </a:endParaRPr>
              </a:p>
            </p:txBody>
          </p:sp>
          <p:sp>
            <p:nvSpPr>
              <p:cNvPr id="14377" name="WordArt 41"/>
              <p:cNvSpPr>
                <a:spLocks noChangeArrowheads="1" noChangeShapeType="1" noTextEdit="1"/>
              </p:cNvSpPr>
              <p:nvPr/>
            </p:nvSpPr>
            <p:spPr bwMode="auto">
              <a:xfrm>
                <a:off x="1473" y="3430"/>
                <a:ext cx="1180" cy="27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i="1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FF00"/>
                    </a:solidFill>
                    <a:effectLst>
                      <a:outerShdw dist="35921" dir="2700000" algn="ctr" rotWithShape="0">
                        <a:srgbClr val="808080">
                          <a:alpha val="80000"/>
                        </a:srgbClr>
                      </a:outerShdw>
                    </a:effectLst>
                    <a:latin typeface="Arial"/>
                    <a:cs typeface="Arial"/>
                  </a:rPr>
                  <a:t>АЛГЕБРА</a:t>
                </a:r>
              </a:p>
            </p:txBody>
          </p:sp>
        </p:grpSp>
        <p:sp>
          <p:nvSpPr>
            <p:cNvPr id="14390" name="Line 54"/>
            <p:cNvSpPr>
              <a:spLocks noChangeShapeType="1"/>
            </p:cNvSpPr>
            <p:nvPr/>
          </p:nvSpPr>
          <p:spPr bwMode="auto">
            <a:xfrm flipH="1">
              <a:off x="3288" y="1593"/>
              <a:ext cx="182" cy="1247"/>
            </a:xfrm>
            <a:prstGeom prst="line">
              <a:avLst/>
            </a:prstGeom>
            <a:noFill/>
            <a:ln w="60325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71" name="Group 7"/>
          <p:cNvGrpSpPr>
            <a:grpSpLocks/>
          </p:cNvGrpSpPr>
          <p:nvPr/>
        </p:nvGrpSpPr>
        <p:grpSpPr bwMode="auto">
          <a:xfrm>
            <a:off x="468313" y="333375"/>
            <a:ext cx="7921625" cy="4060825"/>
            <a:chOff x="295" y="210"/>
            <a:chExt cx="4990" cy="2558"/>
          </a:xfrm>
        </p:grpSpPr>
        <p:sp>
          <p:nvSpPr>
            <p:cNvPr id="62467" name="Text Box 3"/>
            <p:cNvSpPr txBox="1">
              <a:spLocks noChangeArrowheads="1"/>
            </p:cNvSpPr>
            <p:nvPr/>
          </p:nvSpPr>
          <p:spPr bwMode="auto">
            <a:xfrm>
              <a:off x="295" y="981"/>
              <a:ext cx="4990" cy="1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2400">
                  <a:latin typeface="Times New Roman" pitchFamily="18" charset="0"/>
                </a:rPr>
                <a:t> </a:t>
              </a:r>
              <a:r>
                <a:rPr lang="ru-RU" sz="2800">
                  <a:solidFill>
                    <a:srgbClr val="FF9900"/>
                  </a:solidFill>
                  <a:latin typeface="Times New Roman" pitchFamily="18" charset="0"/>
                </a:rPr>
                <a:t>Несмотря на то, что содержание геометрии</a:t>
              </a:r>
            </a:p>
            <a:p>
              <a:pPr algn="ctr"/>
              <a:r>
                <a:rPr lang="ru-RU" sz="2800">
                  <a:solidFill>
                    <a:srgbClr val="FF9900"/>
                  </a:solidFill>
                  <a:latin typeface="Times New Roman" pitchFamily="18" charset="0"/>
                </a:rPr>
                <a:t> расширилось далеко за пределы учения о земле,</a:t>
              </a:r>
            </a:p>
            <a:p>
              <a:pPr algn="ctr"/>
              <a:r>
                <a:rPr lang="ru-RU" sz="2800">
                  <a:solidFill>
                    <a:srgbClr val="FF9900"/>
                  </a:solidFill>
                  <a:latin typeface="Times New Roman" pitchFamily="18" charset="0"/>
                </a:rPr>
                <a:t> она по прежнему продолжает  называться </a:t>
              </a:r>
              <a:r>
                <a:rPr lang="ru-RU" sz="4000" b="1" i="1">
                  <a:solidFill>
                    <a:srgbClr val="FF9900"/>
                  </a:solidFill>
                  <a:latin typeface="Times New Roman" pitchFamily="18" charset="0"/>
                </a:rPr>
                <a:t>«Геометрией» </a:t>
              </a:r>
            </a:p>
            <a:p>
              <a:pPr algn="ctr"/>
              <a:r>
                <a:rPr lang="ru-RU" sz="2800">
                  <a:solidFill>
                    <a:srgbClr val="FF9900"/>
                  </a:solidFill>
                  <a:latin typeface="Times New Roman" pitchFamily="18" charset="0"/>
                </a:rPr>
                <a:t> и  занимается </a:t>
              </a:r>
            </a:p>
            <a:p>
              <a:pPr algn="ctr"/>
              <a:r>
                <a:rPr lang="ru-RU" sz="2800">
                  <a:solidFill>
                    <a:srgbClr val="FF9900"/>
                  </a:solidFill>
                  <a:latin typeface="Times New Roman" pitchFamily="18" charset="0"/>
                </a:rPr>
                <a:t>изучением свойств геометрических фигур.</a:t>
              </a:r>
            </a:p>
          </p:txBody>
        </p:sp>
        <p:pic>
          <p:nvPicPr>
            <p:cNvPr id="62468" name="Picture 4" descr="pero1"/>
            <p:cNvPicPr>
              <a:picLocks noChangeAspect="1" noChangeArrowheads="1" noCrop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5" y="210"/>
              <a:ext cx="953" cy="74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8" name="Group 6"/>
          <p:cNvGrpSpPr>
            <a:grpSpLocks/>
          </p:cNvGrpSpPr>
          <p:nvPr/>
        </p:nvGrpSpPr>
        <p:grpSpPr bwMode="auto">
          <a:xfrm>
            <a:off x="323850" y="260350"/>
            <a:ext cx="5184775" cy="865188"/>
            <a:chOff x="204" y="164"/>
            <a:chExt cx="3266" cy="545"/>
          </a:xfrm>
        </p:grpSpPr>
        <p:sp>
          <p:nvSpPr>
            <p:cNvPr id="64517" name="AutoShape 5"/>
            <p:cNvSpPr>
              <a:spLocks noChangeArrowheads="1"/>
            </p:cNvSpPr>
            <p:nvPr/>
          </p:nvSpPr>
          <p:spPr bwMode="auto">
            <a:xfrm>
              <a:off x="204" y="164"/>
              <a:ext cx="2857" cy="54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516" name="Rectangle 4"/>
            <p:cNvSpPr>
              <a:spLocks noChangeArrowheads="1"/>
            </p:cNvSpPr>
            <p:nvPr/>
          </p:nvSpPr>
          <p:spPr bwMode="auto">
            <a:xfrm>
              <a:off x="249" y="210"/>
              <a:ext cx="322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b="1" i="1">
                  <a:solidFill>
                    <a:srgbClr val="000000"/>
                  </a:solidFill>
                </a:rPr>
                <a:t>Геометрия -</a:t>
              </a:r>
              <a:r>
                <a:rPr lang="ru-RU" b="1">
                  <a:solidFill>
                    <a:srgbClr val="000000"/>
                  </a:solidFill>
                </a:rPr>
                <a:t>  занимается изучением свойств геометрических фигур.</a:t>
              </a:r>
            </a:p>
          </p:txBody>
        </p:sp>
      </p:grp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247650" y="1341438"/>
            <a:ext cx="8648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9900"/>
                </a:solidFill>
              </a:rPr>
              <a:t>Вычеркните из перечисленных слов те которые не относятся к происхождению</a:t>
            </a:r>
          </a:p>
          <a:p>
            <a:r>
              <a:rPr lang="ru-RU">
                <a:solidFill>
                  <a:srgbClr val="FF9900"/>
                </a:solidFill>
              </a:rPr>
              <a:t>слова «геометрия», и к определению чем она занимается?</a:t>
            </a:r>
          </a:p>
        </p:txBody>
      </p:sp>
      <p:grpSp>
        <p:nvGrpSpPr>
          <p:cNvPr id="64540" name="Group 28"/>
          <p:cNvGrpSpPr>
            <a:grpSpLocks/>
          </p:cNvGrpSpPr>
          <p:nvPr/>
        </p:nvGrpSpPr>
        <p:grpSpPr bwMode="auto">
          <a:xfrm>
            <a:off x="179388" y="2133600"/>
            <a:ext cx="8424862" cy="3167063"/>
            <a:chOff x="113" y="1344"/>
            <a:chExt cx="5307" cy="1995"/>
          </a:xfrm>
        </p:grpSpPr>
        <p:grpSp>
          <p:nvGrpSpPr>
            <p:cNvPr id="64523" name="Group 11"/>
            <p:cNvGrpSpPr>
              <a:grpSpLocks/>
            </p:cNvGrpSpPr>
            <p:nvPr/>
          </p:nvGrpSpPr>
          <p:grpSpPr bwMode="auto">
            <a:xfrm>
              <a:off x="1745" y="1669"/>
              <a:ext cx="2448" cy="998"/>
              <a:chOff x="1745" y="1669"/>
              <a:chExt cx="2448" cy="998"/>
            </a:xfrm>
          </p:grpSpPr>
          <p:sp>
            <p:nvSpPr>
              <p:cNvPr id="64520" name="AutoShape 8"/>
              <p:cNvSpPr>
                <a:spLocks noChangeArrowheads="1"/>
              </p:cNvSpPr>
              <p:nvPr/>
            </p:nvSpPr>
            <p:spPr bwMode="auto">
              <a:xfrm rot="353582">
                <a:off x="1745" y="1669"/>
                <a:ext cx="2448" cy="998"/>
              </a:xfrm>
              <a:prstGeom prst="irregularSeal2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64522" name="Text Box 10"/>
              <p:cNvSpPr txBox="1">
                <a:spLocks noChangeArrowheads="1"/>
              </p:cNvSpPr>
              <p:nvPr/>
            </p:nvSpPr>
            <p:spPr bwMode="auto">
              <a:xfrm>
                <a:off x="2154" y="2016"/>
                <a:ext cx="145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>
                    <a:solidFill>
                      <a:srgbClr val="000000"/>
                    </a:solidFill>
                    <a:latin typeface="Arial Black" pitchFamily="34" charset="0"/>
                  </a:rPr>
                  <a:t>ГЕОМЕТРИЯ</a:t>
                </a:r>
              </a:p>
            </p:txBody>
          </p:sp>
        </p:grpSp>
        <p:sp>
          <p:nvSpPr>
            <p:cNvPr id="64524" name="AutoShape 12"/>
            <p:cNvSpPr>
              <a:spLocks noChangeArrowheads="1"/>
            </p:cNvSpPr>
            <p:nvPr/>
          </p:nvSpPr>
          <p:spPr bwMode="auto">
            <a:xfrm>
              <a:off x="158" y="1978"/>
              <a:ext cx="1406" cy="363"/>
            </a:xfrm>
            <a:prstGeom prst="wedgeEllipseCallout">
              <a:avLst>
                <a:gd name="adj1" fmla="val 73829"/>
                <a:gd name="adj2" fmla="val -54685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2400" b="1">
                  <a:solidFill>
                    <a:schemeClr val="bg2"/>
                  </a:solidFill>
                </a:rPr>
                <a:t>свойства</a:t>
              </a:r>
            </a:p>
          </p:txBody>
        </p:sp>
        <p:sp>
          <p:nvSpPr>
            <p:cNvPr id="64526" name="AutoShape 14"/>
            <p:cNvSpPr>
              <a:spLocks noChangeArrowheads="1"/>
            </p:cNvSpPr>
            <p:nvPr/>
          </p:nvSpPr>
          <p:spPr bwMode="auto">
            <a:xfrm>
              <a:off x="1882" y="2976"/>
              <a:ext cx="1406" cy="363"/>
            </a:xfrm>
            <a:prstGeom prst="wedgeEllipseCallout">
              <a:avLst>
                <a:gd name="adj1" fmla="val 30866"/>
                <a:gd name="adj2" fmla="val -161296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2400" b="1">
                  <a:solidFill>
                    <a:schemeClr val="bg2"/>
                  </a:solidFill>
                </a:rPr>
                <a:t>фигуры</a:t>
              </a:r>
            </a:p>
          </p:txBody>
        </p:sp>
        <p:sp>
          <p:nvSpPr>
            <p:cNvPr id="64527" name="AutoShape 15"/>
            <p:cNvSpPr>
              <a:spLocks noChangeArrowheads="1"/>
            </p:cNvSpPr>
            <p:nvPr/>
          </p:nvSpPr>
          <p:spPr bwMode="auto">
            <a:xfrm>
              <a:off x="113" y="2750"/>
              <a:ext cx="1791" cy="363"/>
            </a:xfrm>
            <a:prstGeom prst="wedgeEllipseCallout">
              <a:avLst>
                <a:gd name="adj1" fmla="val 68481"/>
                <a:gd name="adj2" fmla="val -90222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2400" b="1">
                  <a:solidFill>
                    <a:schemeClr val="bg2"/>
                  </a:solidFill>
                </a:rPr>
                <a:t>землемерие</a:t>
              </a:r>
            </a:p>
          </p:txBody>
        </p:sp>
        <p:sp>
          <p:nvSpPr>
            <p:cNvPr id="64528" name="AutoShape 16"/>
            <p:cNvSpPr>
              <a:spLocks noChangeArrowheads="1"/>
            </p:cNvSpPr>
            <p:nvPr/>
          </p:nvSpPr>
          <p:spPr bwMode="auto">
            <a:xfrm>
              <a:off x="4377" y="2160"/>
              <a:ext cx="1043" cy="363"/>
            </a:xfrm>
            <a:prstGeom prst="wedgeEllipseCallout">
              <a:avLst>
                <a:gd name="adj1" fmla="val -106856"/>
                <a:gd name="adj2" fmla="val -23278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2400" b="1">
                  <a:solidFill>
                    <a:schemeClr val="bg2"/>
                  </a:solidFill>
                </a:rPr>
                <a:t>земля</a:t>
              </a:r>
            </a:p>
          </p:txBody>
        </p:sp>
        <p:sp>
          <p:nvSpPr>
            <p:cNvPr id="64530" name="AutoShape 18"/>
            <p:cNvSpPr>
              <a:spLocks noChangeArrowheads="1"/>
            </p:cNvSpPr>
            <p:nvPr/>
          </p:nvSpPr>
          <p:spPr bwMode="auto">
            <a:xfrm>
              <a:off x="113" y="1344"/>
              <a:ext cx="2404" cy="363"/>
            </a:xfrm>
            <a:prstGeom prst="wedgeEllipseCallout">
              <a:avLst>
                <a:gd name="adj1" fmla="val 40931"/>
                <a:gd name="adj2" fmla="val 635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2400" b="1">
                  <a:solidFill>
                    <a:schemeClr val="bg2"/>
                  </a:solidFill>
                </a:rPr>
                <a:t>геометрические</a:t>
              </a:r>
            </a:p>
          </p:txBody>
        </p:sp>
      </p:grpSp>
      <p:grpSp>
        <p:nvGrpSpPr>
          <p:cNvPr id="64541" name="Group 29"/>
          <p:cNvGrpSpPr>
            <a:grpSpLocks/>
          </p:cNvGrpSpPr>
          <p:nvPr/>
        </p:nvGrpSpPr>
        <p:grpSpPr bwMode="auto">
          <a:xfrm>
            <a:off x="4572000" y="2060575"/>
            <a:ext cx="4392613" cy="2881313"/>
            <a:chOff x="2880" y="1298"/>
            <a:chExt cx="2767" cy="1815"/>
          </a:xfrm>
        </p:grpSpPr>
        <p:sp>
          <p:nvSpPr>
            <p:cNvPr id="64536" name="AutoShape 24"/>
            <p:cNvSpPr>
              <a:spLocks noChangeArrowheads="1"/>
            </p:cNvSpPr>
            <p:nvPr/>
          </p:nvSpPr>
          <p:spPr bwMode="auto">
            <a:xfrm>
              <a:off x="3334" y="2750"/>
              <a:ext cx="2313" cy="363"/>
            </a:xfrm>
            <a:prstGeom prst="wedgeEllipseCallout">
              <a:avLst>
                <a:gd name="adj1" fmla="val -47019"/>
                <a:gd name="adj2" fmla="val -112259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2400" b="1">
                  <a:solidFill>
                    <a:schemeClr val="bg2"/>
                  </a:solidFill>
                </a:rPr>
                <a:t>алгебраические</a:t>
              </a:r>
            </a:p>
          </p:txBody>
        </p:sp>
        <p:sp>
          <p:nvSpPr>
            <p:cNvPr id="64538" name="AutoShape 26"/>
            <p:cNvSpPr>
              <a:spLocks noChangeArrowheads="1"/>
            </p:cNvSpPr>
            <p:nvPr/>
          </p:nvSpPr>
          <p:spPr bwMode="auto">
            <a:xfrm>
              <a:off x="3969" y="1434"/>
              <a:ext cx="1179" cy="363"/>
            </a:xfrm>
            <a:prstGeom prst="wedgeEllipseCallout">
              <a:avLst>
                <a:gd name="adj1" fmla="val -62046"/>
                <a:gd name="adj2" fmla="val 71764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2400" b="1">
                  <a:solidFill>
                    <a:schemeClr val="bg2"/>
                  </a:solidFill>
                </a:rPr>
                <a:t>резать</a:t>
              </a:r>
            </a:p>
          </p:txBody>
        </p:sp>
        <p:sp>
          <p:nvSpPr>
            <p:cNvPr id="64539" name="AutoShape 27"/>
            <p:cNvSpPr>
              <a:spLocks noChangeArrowheads="1"/>
            </p:cNvSpPr>
            <p:nvPr/>
          </p:nvSpPr>
          <p:spPr bwMode="auto">
            <a:xfrm>
              <a:off x="2880" y="1298"/>
              <a:ext cx="771" cy="363"/>
            </a:xfrm>
            <a:prstGeom prst="wedgeEllipseCallout">
              <a:avLst>
                <a:gd name="adj1" fmla="val -51296"/>
                <a:gd name="adj2" fmla="val 73968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2400" b="1">
                  <a:solidFill>
                    <a:schemeClr val="bg2"/>
                  </a:solidFill>
                </a:rPr>
                <a:t>миф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4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4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4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4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64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WordArt 4"/>
          <p:cNvSpPr>
            <a:spLocks noChangeArrowheads="1" noChangeShapeType="1" noTextEdit="1"/>
          </p:cNvSpPr>
          <p:nvPr/>
        </p:nvSpPr>
        <p:spPr bwMode="auto">
          <a:xfrm>
            <a:off x="827088" y="1125538"/>
            <a:ext cx="7488237" cy="1265237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Физкультминутка</a:t>
            </a:r>
          </a:p>
        </p:txBody>
      </p:sp>
      <p:pic>
        <p:nvPicPr>
          <p:cNvPr id="24582" name="Picture 6" descr="http://mail.spb.fio.ru/archive/group14/c4wu5/picture/ster.gif"/>
          <p:cNvPicPr>
            <a:picLocks noChangeAspect="1" noChangeArrowheads="1"/>
          </p:cNvPicPr>
          <p:nvPr/>
        </p:nvPicPr>
        <p:blipFill>
          <a:blip r:embed="rId2" r:link="rId3" cstate="email"/>
          <a:srcRect t="17001"/>
          <a:stretch>
            <a:fillRect/>
          </a:stretch>
        </p:blipFill>
        <p:spPr bwMode="auto">
          <a:xfrm>
            <a:off x="2619375" y="2565400"/>
            <a:ext cx="3903663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72" name="Group 48"/>
          <p:cNvGrpSpPr>
            <a:grpSpLocks/>
          </p:cNvGrpSpPr>
          <p:nvPr/>
        </p:nvGrpSpPr>
        <p:grpSpPr bwMode="auto">
          <a:xfrm>
            <a:off x="539750" y="2133600"/>
            <a:ext cx="3816350" cy="2016125"/>
            <a:chOff x="340" y="1344"/>
            <a:chExt cx="2404" cy="1270"/>
          </a:xfrm>
        </p:grpSpPr>
        <p:sp>
          <p:nvSpPr>
            <p:cNvPr id="26633" name="Rectangle 9"/>
            <p:cNvSpPr>
              <a:spLocks noChangeArrowheads="1"/>
            </p:cNvSpPr>
            <p:nvPr/>
          </p:nvSpPr>
          <p:spPr bwMode="auto">
            <a:xfrm>
              <a:off x="340" y="1934"/>
              <a:ext cx="2177" cy="680"/>
            </a:xfrm>
            <a:prstGeom prst="rect">
              <a:avLst/>
            </a:prstGeom>
            <a:solidFill>
              <a:srgbClr val="99CC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FF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ru-RU" sz="2400">
                <a:latin typeface="Arial Narrow" pitchFamily="34" charset="0"/>
              </a:endParaRPr>
            </a:p>
          </p:txBody>
        </p:sp>
        <p:sp>
          <p:nvSpPr>
            <p:cNvPr id="26634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430" y="2025"/>
              <a:ext cx="1997" cy="2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ПЛАНИМЕТРИЯ</a:t>
              </a:r>
            </a:p>
          </p:txBody>
        </p:sp>
        <p:sp>
          <p:nvSpPr>
            <p:cNvPr id="26635" name="Line 11"/>
            <p:cNvSpPr>
              <a:spLocks noChangeShapeType="1"/>
            </p:cNvSpPr>
            <p:nvPr/>
          </p:nvSpPr>
          <p:spPr bwMode="auto">
            <a:xfrm flipH="1">
              <a:off x="1429" y="1344"/>
              <a:ext cx="1315" cy="590"/>
            </a:xfrm>
            <a:prstGeom prst="line">
              <a:avLst/>
            </a:prstGeom>
            <a:noFill/>
            <a:ln w="603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59" name="Text Box 35"/>
            <p:cNvSpPr txBox="1">
              <a:spLocks noChangeArrowheads="1"/>
            </p:cNvSpPr>
            <p:nvPr/>
          </p:nvSpPr>
          <p:spPr bwMode="auto">
            <a:xfrm>
              <a:off x="431" y="2341"/>
              <a:ext cx="201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Planum (</a:t>
              </a:r>
              <a:r>
                <a:rPr lang="ru-RU">
                  <a:solidFill>
                    <a:srgbClr val="000000"/>
                  </a:solidFill>
                </a:rPr>
                <a:t>лат) – ровная часть</a:t>
              </a:r>
            </a:p>
          </p:txBody>
        </p:sp>
      </p:grpSp>
      <p:grpSp>
        <p:nvGrpSpPr>
          <p:cNvPr id="26662" name="Group 38"/>
          <p:cNvGrpSpPr>
            <a:grpSpLocks/>
          </p:cNvGrpSpPr>
          <p:nvPr/>
        </p:nvGrpSpPr>
        <p:grpSpPr bwMode="auto">
          <a:xfrm>
            <a:off x="4572000" y="2060575"/>
            <a:ext cx="4103688" cy="2232025"/>
            <a:chOff x="2880" y="1298"/>
            <a:chExt cx="2585" cy="1406"/>
          </a:xfrm>
        </p:grpSpPr>
        <p:sp>
          <p:nvSpPr>
            <p:cNvPr id="26628" name="Rectangle 4"/>
            <p:cNvSpPr>
              <a:spLocks noChangeArrowheads="1"/>
            </p:cNvSpPr>
            <p:nvPr/>
          </p:nvSpPr>
          <p:spPr bwMode="auto">
            <a:xfrm>
              <a:off x="3107" y="1933"/>
              <a:ext cx="2358" cy="771"/>
            </a:xfrm>
            <a:prstGeom prst="rect">
              <a:avLst/>
            </a:prstGeom>
            <a:solidFill>
              <a:srgbClr val="99CC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FF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ru-RU" sz="2400">
                <a:latin typeface="Arial Narrow" pitchFamily="34" charset="0"/>
              </a:endParaRPr>
            </a:p>
          </p:txBody>
        </p:sp>
        <p:sp>
          <p:nvSpPr>
            <p:cNvPr id="26629" name="WordArt 5"/>
            <p:cNvSpPr>
              <a:spLocks noChangeArrowheads="1" noChangeShapeType="1" noTextEdit="1"/>
            </p:cNvSpPr>
            <p:nvPr/>
          </p:nvSpPr>
          <p:spPr bwMode="auto">
            <a:xfrm>
              <a:off x="3198" y="2024"/>
              <a:ext cx="2131" cy="2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СТЕРЕОМЕТРИЯ</a:t>
              </a:r>
            </a:p>
          </p:txBody>
        </p:sp>
        <p:sp>
          <p:nvSpPr>
            <p:cNvPr id="26630" name="Line 6"/>
            <p:cNvSpPr>
              <a:spLocks noChangeShapeType="1"/>
            </p:cNvSpPr>
            <p:nvPr/>
          </p:nvSpPr>
          <p:spPr bwMode="auto">
            <a:xfrm>
              <a:off x="2880" y="1298"/>
              <a:ext cx="1225" cy="636"/>
            </a:xfrm>
            <a:prstGeom prst="line">
              <a:avLst/>
            </a:prstGeom>
            <a:noFill/>
            <a:ln w="603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61" name="Text Box 37"/>
            <p:cNvSpPr txBox="1">
              <a:spLocks noChangeArrowheads="1"/>
            </p:cNvSpPr>
            <p:nvPr/>
          </p:nvSpPr>
          <p:spPr bwMode="auto">
            <a:xfrm>
              <a:off x="3107" y="2296"/>
              <a:ext cx="229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Sterio (</a:t>
              </a:r>
              <a:r>
                <a:rPr lang="ru-RU">
                  <a:solidFill>
                    <a:srgbClr val="000000"/>
                  </a:solidFill>
                </a:rPr>
                <a:t>лат) – телесный,</a:t>
              </a:r>
            </a:p>
            <a:p>
              <a:r>
                <a:rPr lang="ru-RU">
                  <a:solidFill>
                    <a:srgbClr val="000000"/>
                  </a:solidFill>
                </a:rPr>
                <a:t>                       пространственный</a:t>
              </a:r>
            </a:p>
          </p:txBody>
        </p:sp>
      </p:grpSp>
      <p:grpSp>
        <p:nvGrpSpPr>
          <p:cNvPr id="26658" name="Group 34"/>
          <p:cNvGrpSpPr>
            <a:grpSpLocks/>
          </p:cNvGrpSpPr>
          <p:nvPr/>
        </p:nvGrpSpPr>
        <p:grpSpPr bwMode="auto">
          <a:xfrm>
            <a:off x="2016125" y="981075"/>
            <a:ext cx="5111750" cy="1295400"/>
            <a:chOff x="1270" y="709"/>
            <a:chExt cx="3220" cy="816"/>
          </a:xfrm>
        </p:grpSpPr>
        <p:sp>
          <p:nvSpPr>
            <p:cNvPr id="26637" name="Rectangle 13"/>
            <p:cNvSpPr>
              <a:spLocks noChangeArrowheads="1"/>
            </p:cNvSpPr>
            <p:nvPr/>
          </p:nvSpPr>
          <p:spPr bwMode="auto">
            <a:xfrm>
              <a:off x="1270" y="709"/>
              <a:ext cx="3220" cy="816"/>
            </a:xfrm>
            <a:prstGeom prst="rect">
              <a:avLst/>
            </a:prstGeom>
            <a:solidFill>
              <a:srgbClr val="99CC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FF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ru-RU" sz="2400">
                <a:latin typeface="Arial Narrow" pitchFamily="34" charset="0"/>
              </a:endParaRPr>
            </a:p>
          </p:txBody>
        </p:sp>
        <p:sp>
          <p:nvSpPr>
            <p:cNvPr id="26638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1394" y="845"/>
              <a:ext cx="2971" cy="31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80000"/>
                      </a:srgbClr>
                    </a:outerShdw>
                  </a:effectLst>
                  <a:latin typeface="Impact"/>
                </a:rPr>
                <a:t>ГЕОМЕТРИЯ</a:t>
              </a:r>
            </a:p>
          </p:txBody>
        </p:sp>
        <p:sp>
          <p:nvSpPr>
            <p:cNvPr id="26657" name="Text Box 33"/>
            <p:cNvSpPr txBox="1">
              <a:spLocks noChangeArrowheads="1"/>
            </p:cNvSpPr>
            <p:nvPr/>
          </p:nvSpPr>
          <p:spPr bwMode="auto">
            <a:xfrm>
              <a:off x="1538" y="1162"/>
              <a:ext cx="26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Metrio (</a:t>
              </a:r>
              <a:r>
                <a:rPr lang="ru-RU" sz="2800" b="1">
                  <a:solidFill>
                    <a:srgbClr val="000000"/>
                  </a:solidFill>
                </a:rPr>
                <a:t>греч) - измеряю</a:t>
              </a:r>
            </a:p>
          </p:txBody>
        </p:sp>
      </p:grpSp>
      <p:grpSp>
        <p:nvGrpSpPr>
          <p:cNvPr id="26675" name="Group 51"/>
          <p:cNvGrpSpPr>
            <a:grpSpLocks/>
          </p:cNvGrpSpPr>
          <p:nvPr/>
        </p:nvGrpSpPr>
        <p:grpSpPr bwMode="auto">
          <a:xfrm>
            <a:off x="468313" y="4149725"/>
            <a:ext cx="3384550" cy="1655763"/>
            <a:chOff x="295" y="2614"/>
            <a:chExt cx="2132" cy="1043"/>
          </a:xfrm>
        </p:grpSpPr>
        <p:grpSp>
          <p:nvGrpSpPr>
            <p:cNvPr id="26673" name="Group 49"/>
            <p:cNvGrpSpPr>
              <a:grpSpLocks/>
            </p:cNvGrpSpPr>
            <p:nvPr/>
          </p:nvGrpSpPr>
          <p:grpSpPr bwMode="auto">
            <a:xfrm>
              <a:off x="295" y="2976"/>
              <a:ext cx="2132" cy="681"/>
              <a:chOff x="295" y="2976"/>
              <a:chExt cx="2132" cy="681"/>
            </a:xfrm>
          </p:grpSpPr>
          <p:sp>
            <p:nvSpPr>
              <p:cNvPr id="26663" name="Oval 39"/>
              <p:cNvSpPr>
                <a:spLocks noChangeArrowheads="1"/>
              </p:cNvSpPr>
              <p:nvPr/>
            </p:nvSpPr>
            <p:spPr bwMode="auto">
              <a:xfrm>
                <a:off x="295" y="2976"/>
                <a:ext cx="2132" cy="681"/>
              </a:xfrm>
              <a:prstGeom prst="ellipse">
                <a:avLst/>
              </a:prstGeom>
              <a:solidFill>
                <a:srgbClr val="99CCFF"/>
              </a:solidFill>
              <a:ln w="9525">
                <a:round/>
                <a:headEnd/>
                <a:tailEnd/>
              </a:ln>
              <a:effectLst/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99CC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endParaRPr lang="ru-RU">
                  <a:latin typeface="Times New Roman" pitchFamily="18" charset="0"/>
                </a:endParaRPr>
              </a:p>
            </p:txBody>
          </p:sp>
          <p:sp>
            <p:nvSpPr>
              <p:cNvPr id="26665" name="Text Box 41"/>
              <p:cNvSpPr txBox="1">
                <a:spLocks noChangeArrowheads="1"/>
              </p:cNvSpPr>
              <p:nvPr/>
            </p:nvSpPr>
            <p:spPr bwMode="auto">
              <a:xfrm>
                <a:off x="542" y="3022"/>
                <a:ext cx="1596" cy="5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b="1">
                    <a:solidFill>
                      <a:srgbClr val="000000"/>
                    </a:solidFill>
                    <a:latin typeface="Times New Roman" pitchFamily="18" charset="0"/>
                  </a:rPr>
                  <a:t>Изучает свойства </a:t>
                </a:r>
              </a:p>
              <a:p>
                <a:pPr algn="ctr"/>
                <a:r>
                  <a:rPr lang="ru-RU" b="1">
                    <a:solidFill>
                      <a:srgbClr val="000000"/>
                    </a:solidFill>
                    <a:latin typeface="Times New Roman" pitchFamily="18" charset="0"/>
                  </a:rPr>
                  <a:t>геометрических фигур</a:t>
                </a:r>
              </a:p>
              <a:p>
                <a:pPr algn="ctr"/>
                <a:r>
                  <a:rPr lang="ru-RU" b="1">
                    <a:solidFill>
                      <a:srgbClr val="000000"/>
                    </a:solidFill>
                    <a:latin typeface="Times New Roman" pitchFamily="18" charset="0"/>
                  </a:rPr>
                  <a:t>на  плоскости.</a:t>
                </a:r>
              </a:p>
            </p:txBody>
          </p:sp>
        </p:grpSp>
        <p:sp>
          <p:nvSpPr>
            <p:cNvPr id="26668" name="Line 44"/>
            <p:cNvSpPr>
              <a:spLocks noChangeShapeType="1"/>
            </p:cNvSpPr>
            <p:nvPr/>
          </p:nvSpPr>
          <p:spPr bwMode="auto">
            <a:xfrm>
              <a:off x="1338" y="2614"/>
              <a:ext cx="0" cy="27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6676" name="Group 52"/>
          <p:cNvGrpSpPr>
            <a:grpSpLocks/>
          </p:cNvGrpSpPr>
          <p:nvPr/>
        </p:nvGrpSpPr>
        <p:grpSpPr bwMode="auto">
          <a:xfrm>
            <a:off x="4932363" y="4292600"/>
            <a:ext cx="3240087" cy="1512888"/>
            <a:chOff x="3107" y="2704"/>
            <a:chExt cx="2041" cy="953"/>
          </a:xfrm>
        </p:grpSpPr>
        <p:grpSp>
          <p:nvGrpSpPr>
            <p:cNvPr id="26674" name="Group 50"/>
            <p:cNvGrpSpPr>
              <a:grpSpLocks/>
            </p:cNvGrpSpPr>
            <p:nvPr/>
          </p:nvGrpSpPr>
          <p:grpSpPr bwMode="auto">
            <a:xfrm>
              <a:off x="3107" y="2976"/>
              <a:ext cx="2041" cy="681"/>
              <a:chOff x="3107" y="2976"/>
              <a:chExt cx="2041" cy="681"/>
            </a:xfrm>
          </p:grpSpPr>
          <p:sp>
            <p:nvSpPr>
              <p:cNvPr id="26666" name="Oval 42"/>
              <p:cNvSpPr>
                <a:spLocks noChangeArrowheads="1"/>
              </p:cNvSpPr>
              <p:nvPr/>
            </p:nvSpPr>
            <p:spPr bwMode="auto">
              <a:xfrm>
                <a:off x="3107" y="2976"/>
                <a:ext cx="2041" cy="681"/>
              </a:xfrm>
              <a:prstGeom prst="ellipse">
                <a:avLst/>
              </a:prstGeom>
              <a:solidFill>
                <a:srgbClr val="99CCFF"/>
              </a:solidFill>
              <a:ln w="9525"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99CC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endParaRPr lang="ru-RU">
                  <a:latin typeface="Times New Roman" pitchFamily="18" charset="0"/>
                </a:endParaRPr>
              </a:p>
            </p:txBody>
          </p:sp>
          <p:sp>
            <p:nvSpPr>
              <p:cNvPr id="26667" name="Text Box 43"/>
              <p:cNvSpPr txBox="1">
                <a:spLocks noChangeArrowheads="1"/>
              </p:cNvSpPr>
              <p:nvPr/>
            </p:nvSpPr>
            <p:spPr bwMode="auto">
              <a:xfrm>
                <a:off x="3311" y="3022"/>
                <a:ext cx="1596" cy="5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b="1">
                    <a:solidFill>
                      <a:srgbClr val="000000"/>
                    </a:solidFill>
                    <a:latin typeface="Times New Roman" pitchFamily="18" charset="0"/>
                  </a:rPr>
                  <a:t>Изучает свойства</a:t>
                </a:r>
              </a:p>
              <a:p>
                <a:pPr algn="ctr"/>
                <a:r>
                  <a:rPr lang="ru-RU" b="1">
                    <a:solidFill>
                      <a:srgbClr val="000000"/>
                    </a:solidFill>
                    <a:latin typeface="Times New Roman" pitchFamily="18" charset="0"/>
                  </a:rPr>
                  <a:t>геометрических фигур</a:t>
                </a:r>
              </a:p>
              <a:p>
                <a:pPr algn="ctr"/>
                <a:r>
                  <a:rPr lang="ru-RU" b="1">
                    <a:solidFill>
                      <a:srgbClr val="000000"/>
                    </a:solidFill>
                    <a:latin typeface="Times New Roman" pitchFamily="18" charset="0"/>
                  </a:rPr>
                  <a:t>в пространстве.</a:t>
                </a:r>
              </a:p>
            </p:txBody>
          </p:sp>
        </p:grpSp>
        <p:sp>
          <p:nvSpPr>
            <p:cNvPr id="26670" name="Line 46"/>
            <p:cNvSpPr>
              <a:spLocks noChangeShapeType="1"/>
            </p:cNvSpPr>
            <p:nvPr/>
          </p:nvSpPr>
          <p:spPr bwMode="auto">
            <a:xfrm>
              <a:off x="4195" y="2704"/>
              <a:ext cx="0" cy="273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2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WordArt 2"/>
          <p:cNvSpPr>
            <a:spLocks noChangeArrowheads="1" noChangeShapeType="1" noTextEdit="1"/>
          </p:cNvSpPr>
          <p:nvPr/>
        </p:nvSpPr>
        <p:spPr bwMode="auto">
          <a:xfrm>
            <a:off x="347663" y="260350"/>
            <a:ext cx="671512" cy="5238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И.Д.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1773238"/>
            <a:ext cx="4248150" cy="25796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7663" name="Picture 15" descr="Модель ромбоусеченного кубоктаэдра (VRML)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92725" y="1844675"/>
            <a:ext cx="2376488" cy="2376488"/>
          </a:xfrm>
          <a:prstGeom prst="rect">
            <a:avLst/>
          </a:prstGeom>
          <a:noFill/>
        </p:spPr>
      </p:pic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323850" y="0"/>
            <a:ext cx="8229600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Здание строятся из маленьких кирпичей, </a:t>
            </a:r>
            <a:br>
              <a:rPr lang="ru-RU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так и сложные геометрические фигуры составляются из простейших фигур</a:t>
            </a:r>
            <a:endParaRPr lang="ru-RU" sz="28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66" name="Rectangle 18"/>
          <p:cNvSpPr>
            <a:spLocks noChangeArrowheads="1"/>
          </p:cNvSpPr>
          <p:nvPr/>
        </p:nvSpPr>
        <p:spPr bwMode="auto">
          <a:xfrm>
            <a:off x="457200" y="4076700"/>
            <a:ext cx="8229600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Как вы думаете, какие основные понятия планиметрии?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7" grpId="0" animBg="1"/>
      <p:bldP spid="27665" grpId="0"/>
      <p:bldP spid="2766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250825" y="1125538"/>
            <a:ext cx="90074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>
                <a:solidFill>
                  <a:srgbClr val="00FF00"/>
                </a:solidFill>
                <a:latin typeface="Times New Roman" pitchFamily="18" charset="0"/>
              </a:rPr>
              <a:t>Термин «точка» происходит от греческого глагола «ткнуть». </a:t>
            </a:r>
          </a:p>
          <a:p>
            <a:pPr algn="ctr"/>
            <a:endParaRPr lang="ru-RU" sz="2400">
              <a:solidFill>
                <a:srgbClr val="00FF00"/>
              </a:solidFill>
              <a:latin typeface="Times New Roman" pitchFamily="18" charset="0"/>
            </a:endParaRPr>
          </a:p>
          <a:p>
            <a:pPr algn="ctr"/>
            <a:r>
              <a:rPr lang="ru-RU" sz="2400">
                <a:solidFill>
                  <a:srgbClr val="00FFFF"/>
                </a:solidFill>
                <a:latin typeface="Times New Roman" pitchFamily="18" charset="0"/>
              </a:rPr>
              <a:t>Тот же смысл имеет  латинское «</a:t>
            </a:r>
            <a:r>
              <a:rPr lang="en-US" sz="2400">
                <a:solidFill>
                  <a:srgbClr val="00FFFF"/>
                </a:solidFill>
                <a:latin typeface="Times New Roman" pitchFamily="18" charset="0"/>
              </a:rPr>
              <a:t>punctum</a:t>
            </a:r>
            <a:r>
              <a:rPr lang="ru-RU" sz="2400">
                <a:solidFill>
                  <a:srgbClr val="00FFFF"/>
                </a:solidFill>
                <a:latin typeface="Times New Roman" pitchFamily="18" charset="0"/>
              </a:rPr>
              <a:t>», от которого произошло </a:t>
            </a:r>
            <a:endParaRPr lang="en-US" sz="2400">
              <a:solidFill>
                <a:srgbClr val="00FFFF"/>
              </a:solidFill>
              <a:latin typeface="Times New Roman" pitchFamily="18" charset="0"/>
            </a:endParaRPr>
          </a:p>
          <a:p>
            <a:pPr algn="ctr"/>
            <a:r>
              <a:rPr lang="ru-RU" sz="2400">
                <a:solidFill>
                  <a:srgbClr val="00FFFF"/>
                </a:solidFill>
                <a:latin typeface="Times New Roman" pitchFamily="18" charset="0"/>
              </a:rPr>
              <a:t>слово «</a:t>
            </a:r>
            <a:r>
              <a:rPr lang="en-US" sz="2400">
                <a:solidFill>
                  <a:srgbClr val="00FFFF"/>
                </a:solidFill>
                <a:latin typeface="Times New Roman" pitchFamily="18" charset="0"/>
              </a:rPr>
              <a:t>punkt</a:t>
            </a:r>
            <a:r>
              <a:rPr lang="ru-RU" sz="2400">
                <a:solidFill>
                  <a:srgbClr val="00FFFF"/>
                </a:solidFill>
                <a:latin typeface="Times New Roman" pitchFamily="18" charset="0"/>
              </a:rPr>
              <a:t>» - точка.  Латинское </a:t>
            </a:r>
            <a:r>
              <a:rPr lang="ru-RU">
                <a:solidFill>
                  <a:srgbClr val="00FFFF"/>
                </a:solidFill>
              </a:rPr>
              <a:t>«</a:t>
            </a:r>
            <a:r>
              <a:rPr lang="en-US">
                <a:solidFill>
                  <a:srgbClr val="00FFFF"/>
                </a:solidFill>
              </a:rPr>
              <a:t>punctum</a:t>
            </a:r>
            <a:r>
              <a:rPr lang="ru-RU">
                <a:solidFill>
                  <a:srgbClr val="00FFFF"/>
                </a:solidFill>
              </a:rPr>
              <a:t>»,</a:t>
            </a:r>
            <a:r>
              <a:rPr lang="ru-RU"/>
              <a:t> </a:t>
            </a:r>
            <a:r>
              <a:rPr lang="ru-RU" sz="2400">
                <a:solidFill>
                  <a:srgbClr val="00FFFF"/>
                </a:solidFill>
                <a:latin typeface="Times New Roman" pitchFamily="18" charset="0"/>
              </a:rPr>
              <a:t>значит «указываю».</a:t>
            </a:r>
            <a:r>
              <a:rPr lang="ru-RU" sz="2400">
                <a:latin typeface="Times New Roman" pitchFamily="18" charset="0"/>
              </a:rPr>
              <a:t>  </a:t>
            </a: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439738" y="333375"/>
            <a:ext cx="82629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800" b="1" u="sng">
                <a:solidFill>
                  <a:srgbClr val="FF9900"/>
                </a:solidFill>
              </a:rPr>
              <a:t>Точка</a:t>
            </a:r>
            <a:r>
              <a:rPr lang="ru-RU" sz="2800" b="1">
                <a:solidFill>
                  <a:srgbClr val="FF9900"/>
                </a:solidFill>
              </a:rPr>
              <a:t> – самое главное понятие планиметрии</a:t>
            </a:r>
            <a:r>
              <a:rPr lang="ru-RU">
                <a:solidFill>
                  <a:srgbClr val="FF9900"/>
                </a:solidFill>
              </a:rPr>
              <a:t>.</a:t>
            </a:r>
          </a:p>
        </p:txBody>
      </p:sp>
      <p:grpSp>
        <p:nvGrpSpPr>
          <p:cNvPr id="29718" name="Group 22"/>
          <p:cNvGrpSpPr>
            <a:grpSpLocks/>
          </p:cNvGrpSpPr>
          <p:nvPr/>
        </p:nvGrpSpPr>
        <p:grpSpPr bwMode="auto">
          <a:xfrm>
            <a:off x="2268538" y="3230563"/>
            <a:ext cx="3608387" cy="2503487"/>
            <a:chOff x="1429" y="2035"/>
            <a:chExt cx="2273" cy="1577"/>
          </a:xfrm>
        </p:grpSpPr>
        <p:sp>
          <p:nvSpPr>
            <p:cNvPr id="29700" name="Rectangle 4"/>
            <p:cNvSpPr>
              <a:spLocks noChangeArrowheads="1"/>
            </p:cNvSpPr>
            <p:nvPr/>
          </p:nvSpPr>
          <p:spPr bwMode="auto">
            <a:xfrm>
              <a:off x="2057" y="2035"/>
              <a:ext cx="164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ru-RU" sz="2000"/>
                <a:t>Обозначение точек. </a:t>
              </a:r>
            </a:p>
          </p:txBody>
        </p:sp>
        <p:grpSp>
          <p:nvGrpSpPr>
            <p:cNvPr id="29714" name="Group 18"/>
            <p:cNvGrpSpPr>
              <a:grpSpLocks/>
            </p:cNvGrpSpPr>
            <p:nvPr/>
          </p:nvGrpSpPr>
          <p:grpSpPr bwMode="auto">
            <a:xfrm>
              <a:off x="1701" y="3022"/>
              <a:ext cx="301" cy="454"/>
              <a:chOff x="1746" y="2432"/>
              <a:chExt cx="301" cy="454"/>
            </a:xfrm>
          </p:grpSpPr>
          <p:sp>
            <p:nvSpPr>
              <p:cNvPr id="29702" name="Oval 6"/>
              <p:cNvSpPr>
                <a:spLocks noChangeArrowheads="1"/>
              </p:cNvSpPr>
              <p:nvPr/>
            </p:nvSpPr>
            <p:spPr bwMode="auto">
              <a:xfrm>
                <a:off x="1882" y="2749"/>
                <a:ext cx="136" cy="13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>
                  <a:solidFill>
                    <a:srgbClr val="FF0000"/>
                  </a:solidFill>
                </a:endParaRPr>
              </a:p>
            </p:txBody>
          </p:sp>
          <p:sp>
            <p:nvSpPr>
              <p:cNvPr id="29703" name="Text Box 7"/>
              <p:cNvSpPr txBox="1">
                <a:spLocks noChangeArrowheads="1"/>
              </p:cNvSpPr>
              <p:nvPr/>
            </p:nvSpPr>
            <p:spPr bwMode="auto">
              <a:xfrm>
                <a:off x="1746" y="2432"/>
                <a:ext cx="301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3200" b="1">
                    <a:solidFill>
                      <a:srgbClr val="FF0000"/>
                    </a:solidFill>
                  </a:rPr>
                  <a:t>В</a:t>
                </a:r>
              </a:p>
            </p:txBody>
          </p:sp>
        </p:grpSp>
        <p:grpSp>
          <p:nvGrpSpPr>
            <p:cNvPr id="29716" name="Group 20"/>
            <p:cNvGrpSpPr>
              <a:grpSpLocks/>
            </p:cNvGrpSpPr>
            <p:nvPr/>
          </p:nvGrpSpPr>
          <p:grpSpPr bwMode="auto">
            <a:xfrm>
              <a:off x="2729" y="3158"/>
              <a:ext cx="301" cy="454"/>
              <a:chOff x="2608" y="2251"/>
              <a:chExt cx="301" cy="454"/>
            </a:xfrm>
          </p:grpSpPr>
          <p:sp>
            <p:nvSpPr>
              <p:cNvPr id="29705" name="Oval 9"/>
              <p:cNvSpPr>
                <a:spLocks noChangeArrowheads="1"/>
              </p:cNvSpPr>
              <p:nvPr/>
            </p:nvSpPr>
            <p:spPr bwMode="auto">
              <a:xfrm>
                <a:off x="2744" y="2568"/>
                <a:ext cx="136" cy="13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>
                  <a:solidFill>
                    <a:srgbClr val="FF0000"/>
                  </a:solidFill>
                </a:endParaRPr>
              </a:p>
            </p:txBody>
          </p:sp>
          <p:sp>
            <p:nvSpPr>
              <p:cNvPr id="29706" name="Text Box 10"/>
              <p:cNvSpPr txBox="1">
                <a:spLocks noChangeArrowheads="1"/>
              </p:cNvSpPr>
              <p:nvPr/>
            </p:nvSpPr>
            <p:spPr bwMode="auto">
              <a:xfrm>
                <a:off x="2608" y="2251"/>
                <a:ext cx="301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200" b="1">
                    <a:solidFill>
                      <a:srgbClr val="FF0000"/>
                    </a:solidFill>
                  </a:rPr>
                  <a:t>D</a:t>
                </a:r>
                <a:endParaRPr lang="ru-RU" sz="3200" b="1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9715" name="Group 19"/>
            <p:cNvGrpSpPr>
              <a:grpSpLocks/>
            </p:cNvGrpSpPr>
            <p:nvPr/>
          </p:nvGrpSpPr>
          <p:grpSpPr bwMode="auto">
            <a:xfrm>
              <a:off x="2290" y="2659"/>
              <a:ext cx="301" cy="454"/>
              <a:chOff x="2336" y="2931"/>
              <a:chExt cx="301" cy="454"/>
            </a:xfrm>
          </p:grpSpPr>
          <p:sp>
            <p:nvSpPr>
              <p:cNvPr id="29707" name="Oval 11"/>
              <p:cNvSpPr>
                <a:spLocks noChangeArrowheads="1"/>
              </p:cNvSpPr>
              <p:nvPr/>
            </p:nvSpPr>
            <p:spPr bwMode="auto">
              <a:xfrm>
                <a:off x="2472" y="3248"/>
                <a:ext cx="136" cy="13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>
                  <a:solidFill>
                    <a:srgbClr val="FF0000"/>
                  </a:solidFill>
                </a:endParaRPr>
              </a:p>
            </p:txBody>
          </p:sp>
          <p:sp>
            <p:nvSpPr>
              <p:cNvPr id="29708" name="Text Box 12"/>
              <p:cNvSpPr txBox="1">
                <a:spLocks noChangeArrowheads="1"/>
              </p:cNvSpPr>
              <p:nvPr/>
            </p:nvSpPr>
            <p:spPr bwMode="auto">
              <a:xfrm>
                <a:off x="2336" y="2931"/>
                <a:ext cx="301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3200" b="1">
                    <a:solidFill>
                      <a:srgbClr val="FF0000"/>
                    </a:solidFill>
                  </a:rPr>
                  <a:t>С</a:t>
                </a:r>
              </a:p>
            </p:txBody>
          </p:sp>
        </p:grpSp>
        <p:grpSp>
          <p:nvGrpSpPr>
            <p:cNvPr id="29717" name="Group 21"/>
            <p:cNvGrpSpPr>
              <a:grpSpLocks/>
            </p:cNvGrpSpPr>
            <p:nvPr/>
          </p:nvGrpSpPr>
          <p:grpSpPr bwMode="auto">
            <a:xfrm>
              <a:off x="3198" y="2296"/>
              <a:ext cx="329" cy="454"/>
              <a:chOff x="3515" y="2297"/>
              <a:chExt cx="329" cy="454"/>
            </a:xfrm>
          </p:grpSpPr>
          <p:sp>
            <p:nvSpPr>
              <p:cNvPr id="29709" name="Oval 13"/>
              <p:cNvSpPr>
                <a:spLocks noChangeArrowheads="1"/>
              </p:cNvSpPr>
              <p:nvPr/>
            </p:nvSpPr>
            <p:spPr bwMode="auto">
              <a:xfrm>
                <a:off x="3651" y="2614"/>
                <a:ext cx="136" cy="13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>
                  <a:solidFill>
                    <a:srgbClr val="FF0000"/>
                  </a:solidFill>
                </a:endParaRPr>
              </a:p>
            </p:txBody>
          </p:sp>
          <p:sp>
            <p:nvSpPr>
              <p:cNvPr id="29710" name="Text Box 14"/>
              <p:cNvSpPr txBox="1">
                <a:spLocks noChangeArrowheads="1"/>
              </p:cNvSpPr>
              <p:nvPr/>
            </p:nvSpPr>
            <p:spPr bwMode="auto">
              <a:xfrm>
                <a:off x="3515" y="2297"/>
                <a:ext cx="329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200" b="1">
                    <a:solidFill>
                      <a:srgbClr val="FF0000"/>
                    </a:solidFill>
                  </a:rPr>
                  <a:t>M</a:t>
                </a:r>
                <a:endParaRPr lang="ru-RU" sz="3200" b="1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9713" name="Group 17"/>
            <p:cNvGrpSpPr>
              <a:grpSpLocks/>
            </p:cNvGrpSpPr>
            <p:nvPr/>
          </p:nvGrpSpPr>
          <p:grpSpPr bwMode="auto">
            <a:xfrm>
              <a:off x="1429" y="2296"/>
              <a:ext cx="301" cy="454"/>
              <a:chOff x="3243" y="3022"/>
              <a:chExt cx="301" cy="454"/>
            </a:xfrm>
          </p:grpSpPr>
          <p:sp>
            <p:nvSpPr>
              <p:cNvPr id="29711" name="Oval 15"/>
              <p:cNvSpPr>
                <a:spLocks noChangeArrowheads="1"/>
              </p:cNvSpPr>
              <p:nvPr/>
            </p:nvSpPr>
            <p:spPr bwMode="auto">
              <a:xfrm>
                <a:off x="3379" y="3339"/>
                <a:ext cx="136" cy="13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>
                  <a:solidFill>
                    <a:srgbClr val="FF0000"/>
                  </a:solidFill>
                </a:endParaRPr>
              </a:p>
            </p:txBody>
          </p:sp>
          <p:sp>
            <p:nvSpPr>
              <p:cNvPr id="29712" name="Text Box 16"/>
              <p:cNvSpPr txBox="1">
                <a:spLocks noChangeArrowheads="1"/>
              </p:cNvSpPr>
              <p:nvPr/>
            </p:nvSpPr>
            <p:spPr bwMode="auto">
              <a:xfrm>
                <a:off x="3243" y="3022"/>
                <a:ext cx="301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3200" b="1">
                    <a:solidFill>
                      <a:srgbClr val="FF0000"/>
                    </a:solidFill>
                  </a:rPr>
                  <a:t>А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  <p:bldP spid="2970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11138" y="1127125"/>
            <a:ext cx="8858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>
                <a:solidFill>
                  <a:srgbClr val="00FF00"/>
                </a:solidFill>
              </a:rPr>
              <a:t>Слово «линия» происходит от латинского </a:t>
            </a:r>
            <a:r>
              <a:rPr lang="en-US" sz="2000">
                <a:solidFill>
                  <a:srgbClr val="00FF00"/>
                </a:solidFill>
              </a:rPr>
              <a:t>linum</a:t>
            </a:r>
            <a:r>
              <a:rPr lang="ru-RU" sz="2000">
                <a:solidFill>
                  <a:srgbClr val="00FF00"/>
                </a:solidFill>
              </a:rPr>
              <a:t> – «лён», «льняная нить».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188913" y="333375"/>
            <a:ext cx="90408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800" b="1" u="sng">
                <a:solidFill>
                  <a:srgbClr val="FF9900"/>
                </a:solidFill>
              </a:rPr>
              <a:t>Прямая</a:t>
            </a:r>
            <a:r>
              <a:rPr lang="ru-RU" sz="2800" b="1">
                <a:solidFill>
                  <a:srgbClr val="FF9900"/>
                </a:solidFill>
              </a:rPr>
              <a:t> – второе основное понятие планиметрии</a:t>
            </a:r>
            <a:r>
              <a:rPr lang="ru-RU">
                <a:solidFill>
                  <a:srgbClr val="FF9900"/>
                </a:solidFill>
              </a:rPr>
              <a:t>.</a:t>
            </a:r>
          </a:p>
        </p:txBody>
      </p:sp>
      <p:grpSp>
        <p:nvGrpSpPr>
          <p:cNvPr id="30749" name="Group 29"/>
          <p:cNvGrpSpPr>
            <a:grpSpLocks/>
          </p:cNvGrpSpPr>
          <p:nvPr/>
        </p:nvGrpSpPr>
        <p:grpSpPr bwMode="auto">
          <a:xfrm>
            <a:off x="676275" y="1844675"/>
            <a:ext cx="8001000" cy="3744913"/>
            <a:chOff x="426" y="1162"/>
            <a:chExt cx="5040" cy="2359"/>
          </a:xfrm>
        </p:grpSpPr>
        <p:sp>
          <p:nvSpPr>
            <p:cNvPr id="30740" name="Rectangle 20"/>
            <p:cNvSpPr>
              <a:spLocks noChangeArrowheads="1"/>
            </p:cNvSpPr>
            <p:nvPr/>
          </p:nvSpPr>
          <p:spPr bwMode="auto">
            <a:xfrm>
              <a:off x="426" y="1162"/>
              <a:ext cx="4907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ru-RU"/>
                <a:t>Прямая безгранична, поэтому на чертеже изображают её часть. </a:t>
              </a:r>
            </a:p>
            <a:p>
              <a:pPr algn="ctr"/>
              <a:endParaRPr lang="ru-RU"/>
            </a:p>
            <a:p>
              <a:pPr algn="ctr"/>
              <a:r>
                <a:rPr lang="ru-RU"/>
                <a:t>Прямые обозначают двумя заглавными буквами латинского алфавита,</a:t>
              </a:r>
            </a:p>
            <a:p>
              <a:pPr algn="ctr"/>
              <a:r>
                <a:rPr lang="ru-RU"/>
                <a:t> или одной малой буквой. </a:t>
              </a:r>
            </a:p>
          </p:txBody>
        </p:sp>
        <p:grpSp>
          <p:nvGrpSpPr>
            <p:cNvPr id="30747" name="Group 27"/>
            <p:cNvGrpSpPr>
              <a:grpSpLocks/>
            </p:cNvGrpSpPr>
            <p:nvPr/>
          </p:nvGrpSpPr>
          <p:grpSpPr bwMode="auto">
            <a:xfrm>
              <a:off x="2880" y="2160"/>
              <a:ext cx="2586" cy="1361"/>
              <a:chOff x="2562" y="2387"/>
              <a:chExt cx="2586" cy="1361"/>
            </a:xfrm>
          </p:grpSpPr>
          <p:sp>
            <p:nvSpPr>
              <p:cNvPr id="30730" name="Text Box 10"/>
              <p:cNvSpPr txBox="1">
                <a:spLocks noChangeArrowheads="1"/>
              </p:cNvSpPr>
              <p:nvPr/>
            </p:nvSpPr>
            <p:spPr bwMode="auto">
              <a:xfrm>
                <a:off x="3969" y="2795"/>
                <a:ext cx="301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200" b="1">
                    <a:solidFill>
                      <a:srgbClr val="00FF00"/>
                    </a:solidFill>
                  </a:rPr>
                  <a:t>D</a:t>
                </a:r>
                <a:endParaRPr lang="ru-RU" sz="3200" b="1">
                  <a:solidFill>
                    <a:srgbClr val="00FF00"/>
                  </a:solidFill>
                </a:endParaRPr>
              </a:p>
            </p:txBody>
          </p:sp>
          <p:sp>
            <p:nvSpPr>
              <p:cNvPr id="30733" name="Text Box 13"/>
              <p:cNvSpPr txBox="1">
                <a:spLocks noChangeArrowheads="1"/>
              </p:cNvSpPr>
              <p:nvPr/>
            </p:nvSpPr>
            <p:spPr bwMode="auto">
              <a:xfrm>
                <a:off x="3107" y="2387"/>
                <a:ext cx="301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3200" b="1">
                    <a:solidFill>
                      <a:srgbClr val="00FF00"/>
                    </a:solidFill>
                  </a:rPr>
                  <a:t>С</a:t>
                </a:r>
              </a:p>
            </p:txBody>
          </p:sp>
          <p:sp>
            <p:nvSpPr>
              <p:cNvPr id="30741" name="Line 21"/>
              <p:cNvSpPr>
                <a:spLocks noChangeShapeType="1"/>
              </p:cNvSpPr>
              <p:nvPr/>
            </p:nvSpPr>
            <p:spPr bwMode="auto">
              <a:xfrm>
                <a:off x="2562" y="2432"/>
                <a:ext cx="2586" cy="1316"/>
              </a:xfrm>
              <a:prstGeom prst="line">
                <a:avLst/>
              </a:prstGeom>
              <a:noFill/>
              <a:ln w="50800">
                <a:solidFill>
                  <a:srgbClr val="00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2" name="Oval 22"/>
              <p:cNvSpPr>
                <a:spLocks noChangeArrowheads="1"/>
              </p:cNvSpPr>
              <p:nvPr/>
            </p:nvSpPr>
            <p:spPr bwMode="auto">
              <a:xfrm>
                <a:off x="3152" y="2704"/>
                <a:ext cx="91" cy="91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45" name="Oval 25"/>
              <p:cNvSpPr>
                <a:spLocks noChangeArrowheads="1"/>
              </p:cNvSpPr>
              <p:nvPr/>
            </p:nvSpPr>
            <p:spPr bwMode="auto">
              <a:xfrm>
                <a:off x="4059" y="3158"/>
                <a:ext cx="91" cy="91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0748" name="Group 28"/>
            <p:cNvGrpSpPr>
              <a:grpSpLocks/>
            </p:cNvGrpSpPr>
            <p:nvPr/>
          </p:nvGrpSpPr>
          <p:grpSpPr bwMode="auto">
            <a:xfrm>
              <a:off x="612" y="2024"/>
              <a:ext cx="1950" cy="862"/>
              <a:chOff x="476" y="2341"/>
              <a:chExt cx="1950" cy="862"/>
            </a:xfrm>
          </p:grpSpPr>
          <p:sp>
            <p:nvSpPr>
              <p:cNvPr id="30739" name="Text Box 19"/>
              <p:cNvSpPr txBox="1">
                <a:spLocks noChangeArrowheads="1"/>
              </p:cNvSpPr>
              <p:nvPr/>
            </p:nvSpPr>
            <p:spPr bwMode="auto">
              <a:xfrm>
                <a:off x="1292" y="2432"/>
                <a:ext cx="27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200" b="1">
                    <a:solidFill>
                      <a:srgbClr val="00FF00"/>
                    </a:solidFill>
                  </a:rPr>
                  <a:t>b</a:t>
                </a:r>
                <a:endParaRPr lang="ru-RU" sz="3200" b="1">
                  <a:solidFill>
                    <a:srgbClr val="00FF00"/>
                  </a:solidFill>
                </a:endParaRPr>
              </a:p>
            </p:txBody>
          </p:sp>
          <p:sp>
            <p:nvSpPr>
              <p:cNvPr id="30746" name="Line 26"/>
              <p:cNvSpPr>
                <a:spLocks noChangeShapeType="1"/>
              </p:cNvSpPr>
              <p:nvPr/>
            </p:nvSpPr>
            <p:spPr bwMode="auto">
              <a:xfrm flipV="1">
                <a:off x="476" y="2341"/>
                <a:ext cx="1950" cy="862"/>
              </a:xfrm>
              <a:prstGeom prst="line">
                <a:avLst/>
              </a:prstGeom>
              <a:noFill/>
              <a:ln w="50800">
                <a:solidFill>
                  <a:srgbClr val="00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  <p:bldP spid="3072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88938" y="333375"/>
            <a:ext cx="8366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800" b="1">
                <a:solidFill>
                  <a:srgbClr val="FF9900"/>
                </a:solidFill>
              </a:rPr>
              <a:t>Расположение точки  по отношению к прямой</a:t>
            </a:r>
          </a:p>
        </p:txBody>
      </p: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468313" y="1268413"/>
            <a:ext cx="35226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Точка может </a:t>
            </a:r>
            <a:r>
              <a:rPr lang="ru-RU" u="sng"/>
              <a:t>лежать</a:t>
            </a:r>
            <a:r>
              <a:rPr lang="ru-RU"/>
              <a:t> на прямой</a:t>
            </a:r>
          </a:p>
        </p:txBody>
      </p:sp>
      <p:sp>
        <p:nvSpPr>
          <p:cNvPr id="32788" name="Text Box 20"/>
          <p:cNvSpPr txBox="1">
            <a:spLocks noChangeArrowheads="1"/>
          </p:cNvSpPr>
          <p:nvPr/>
        </p:nvSpPr>
        <p:spPr bwMode="auto">
          <a:xfrm>
            <a:off x="4787900" y="1268413"/>
            <a:ext cx="3840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Точка может </a:t>
            </a:r>
            <a:r>
              <a:rPr lang="ru-RU" u="sng"/>
              <a:t>не лежать</a:t>
            </a:r>
            <a:r>
              <a:rPr lang="ru-RU"/>
              <a:t> на прямой</a:t>
            </a:r>
          </a:p>
        </p:txBody>
      </p:sp>
      <p:grpSp>
        <p:nvGrpSpPr>
          <p:cNvPr id="32791" name="Group 23"/>
          <p:cNvGrpSpPr>
            <a:grpSpLocks/>
          </p:cNvGrpSpPr>
          <p:nvPr/>
        </p:nvGrpSpPr>
        <p:grpSpPr bwMode="auto">
          <a:xfrm>
            <a:off x="1042988" y="1700213"/>
            <a:ext cx="3095625" cy="1728787"/>
            <a:chOff x="657" y="1071"/>
            <a:chExt cx="1950" cy="1089"/>
          </a:xfrm>
        </p:grpSpPr>
        <p:sp>
          <p:nvSpPr>
            <p:cNvPr id="32775" name="Text Box 7"/>
            <p:cNvSpPr txBox="1">
              <a:spLocks noChangeArrowheads="1"/>
            </p:cNvSpPr>
            <p:nvPr/>
          </p:nvSpPr>
          <p:spPr bwMode="auto">
            <a:xfrm>
              <a:off x="1292" y="1389"/>
              <a:ext cx="30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FFFF00"/>
                  </a:solidFill>
                </a:rPr>
                <a:t>A</a:t>
              </a:r>
              <a:endParaRPr lang="ru-RU" sz="3200" b="1">
                <a:solidFill>
                  <a:srgbClr val="FFFF00"/>
                </a:solidFill>
              </a:endParaRPr>
            </a:p>
          </p:txBody>
        </p:sp>
        <p:sp>
          <p:nvSpPr>
            <p:cNvPr id="32780" name="Text Box 12"/>
            <p:cNvSpPr txBox="1">
              <a:spLocks noChangeArrowheads="1"/>
            </p:cNvSpPr>
            <p:nvPr/>
          </p:nvSpPr>
          <p:spPr bwMode="auto">
            <a:xfrm>
              <a:off x="2109" y="1071"/>
              <a:ext cx="2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FF0000"/>
                  </a:solidFill>
                </a:rPr>
                <a:t>b</a:t>
              </a:r>
              <a:endParaRPr lang="ru-RU" sz="3200" b="1">
                <a:solidFill>
                  <a:srgbClr val="FF0000"/>
                </a:solidFill>
              </a:endParaRPr>
            </a:p>
          </p:txBody>
        </p:sp>
        <p:sp>
          <p:nvSpPr>
            <p:cNvPr id="32781" name="Line 13"/>
            <p:cNvSpPr>
              <a:spLocks noChangeShapeType="1"/>
            </p:cNvSpPr>
            <p:nvPr/>
          </p:nvSpPr>
          <p:spPr bwMode="auto">
            <a:xfrm flipV="1">
              <a:off x="657" y="1298"/>
              <a:ext cx="1950" cy="86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789" name="Oval 21"/>
            <p:cNvSpPr>
              <a:spLocks noChangeArrowheads="1"/>
            </p:cNvSpPr>
            <p:nvPr/>
          </p:nvSpPr>
          <p:spPr bwMode="auto">
            <a:xfrm>
              <a:off x="1474" y="1706"/>
              <a:ext cx="136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2792" name="Group 24"/>
          <p:cNvGrpSpPr>
            <a:grpSpLocks/>
          </p:cNvGrpSpPr>
          <p:nvPr/>
        </p:nvGrpSpPr>
        <p:grpSpPr bwMode="auto">
          <a:xfrm>
            <a:off x="4787900" y="1700213"/>
            <a:ext cx="3960813" cy="1584325"/>
            <a:chOff x="3016" y="1071"/>
            <a:chExt cx="2495" cy="998"/>
          </a:xfrm>
        </p:grpSpPr>
        <p:sp>
          <p:nvSpPr>
            <p:cNvPr id="32774" name="Text Box 6"/>
            <p:cNvSpPr txBox="1">
              <a:spLocks noChangeArrowheads="1"/>
            </p:cNvSpPr>
            <p:nvPr/>
          </p:nvSpPr>
          <p:spPr bwMode="auto">
            <a:xfrm>
              <a:off x="4649" y="1071"/>
              <a:ext cx="36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3200" b="1">
                  <a:solidFill>
                    <a:srgbClr val="FFFF00"/>
                  </a:solidFill>
                </a:rPr>
                <a:t>M</a:t>
              </a:r>
              <a:endParaRPr lang="ru-RU" sz="3200" b="1">
                <a:solidFill>
                  <a:srgbClr val="FFFF00"/>
                </a:solidFill>
              </a:endParaRPr>
            </a:p>
          </p:txBody>
        </p:sp>
        <p:sp>
          <p:nvSpPr>
            <p:cNvPr id="32776" name="Line 8"/>
            <p:cNvSpPr>
              <a:spLocks noChangeShapeType="1"/>
            </p:cNvSpPr>
            <p:nvPr/>
          </p:nvSpPr>
          <p:spPr bwMode="auto">
            <a:xfrm>
              <a:off x="3016" y="1207"/>
              <a:ext cx="2495" cy="862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778" name="Oval 10"/>
            <p:cNvSpPr>
              <a:spLocks noChangeArrowheads="1"/>
            </p:cNvSpPr>
            <p:nvPr/>
          </p:nvSpPr>
          <p:spPr bwMode="auto">
            <a:xfrm>
              <a:off x="4604" y="1344"/>
              <a:ext cx="91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90" name="Text Box 22"/>
            <p:cNvSpPr txBox="1">
              <a:spLocks noChangeArrowheads="1"/>
            </p:cNvSpPr>
            <p:nvPr/>
          </p:nvSpPr>
          <p:spPr bwMode="auto">
            <a:xfrm>
              <a:off x="5148" y="1616"/>
              <a:ext cx="25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00FF00"/>
                  </a:solidFill>
                </a:rPr>
                <a:t>c</a:t>
              </a:r>
              <a:endParaRPr lang="ru-RU" sz="3200" b="1">
                <a:solidFill>
                  <a:srgbClr val="00FF00"/>
                </a:solidFill>
              </a:endParaRPr>
            </a:p>
          </p:txBody>
        </p:sp>
      </p:grpSp>
      <p:grpSp>
        <p:nvGrpSpPr>
          <p:cNvPr id="32804" name="Group 36"/>
          <p:cNvGrpSpPr>
            <a:grpSpLocks/>
          </p:cNvGrpSpPr>
          <p:nvPr/>
        </p:nvGrpSpPr>
        <p:grpSpPr bwMode="auto">
          <a:xfrm>
            <a:off x="1692275" y="3429000"/>
            <a:ext cx="2160588" cy="863600"/>
            <a:chOff x="975" y="2160"/>
            <a:chExt cx="1361" cy="544"/>
          </a:xfrm>
        </p:grpSpPr>
        <p:sp>
          <p:nvSpPr>
            <p:cNvPr id="32802" name="Rectangle 34"/>
            <p:cNvSpPr>
              <a:spLocks noChangeArrowheads="1"/>
            </p:cNvSpPr>
            <p:nvPr/>
          </p:nvSpPr>
          <p:spPr bwMode="auto">
            <a:xfrm>
              <a:off x="975" y="2160"/>
              <a:ext cx="1361" cy="5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2798" name="Group 30"/>
            <p:cNvGrpSpPr>
              <a:grpSpLocks/>
            </p:cNvGrpSpPr>
            <p:nvPr/>
          </p:nvGrpSpPr>
          <p:grpSpPr bwMode="auto">
            <a:xfrm>
              <a:off x="1111" y="2160"/>
              <a:ext cx="1135" cy="519"/>
              <a:chOff x="1020" y="2160"/>
              <a:chExt cx="1135" cy="519"/>
            </a:xfrm>
          </p:grpSpPr>
          <p:graphicFrame>
            <p:nvGraphicFramePr>
              <p:cNvPr id="32783" name="Object 15"/>
              <p:cNvGraphicFramePr>
                <a:graphicFrameLocks noChangeAspect="1"/>
              </p:cNvGraphicFramePr>
              <p:nvPr/>
            </p:nvGraphicFramePr>
            <p:xfrm>
              <a:off x="1383" y="2251"/>
              <a:ext cx="408" cy="408"/>
            </p:xfrm>
            <a:graphic>
              <a:graphicData uri="http://schemas.openxmlformats.org/presentationml/2006/ole">
                <p:oleObj spid="_x0000_s32783" name="Формула" r:id="rId3" imgW="126725" imgH="126725" progId="Equation.3">
                  <p:embed/>
                </p:oleObj>
              </a:graphicData>
            </a:graphic>
          </p:graphicFrame>
          <p:sp>
            <p:nvSpPr>
              <p:cNvPr id="32793" name="Text Box 25"/>
              <p:cNvSpPr txBox="1">
                <a:spLocks noChangeArrowheads="1"/>
              </p:cNvSpPr>
              <p:nvPr/>
            </p:nvSpPr>
            <p:spPr bwMode="auto">
              <a:xfrm>
                <a:off x="1020" y="2160"/>
                <a:ext cx="409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4800" b="1"/>
                  <a:t>A</a:t>
                </a:r>
                <a:endParaRPr lang="ru-RU" sz="4800" b="1"/>
              </a:p>
            </p:txBody>
          </p:sp>
          <p:sp>
            <p:nvSpPr>
              <p:cNvPr id="32794" name="Text Box 26"/>
              <p:cNvSpPr txBox="1">
                <a:spLocks noChangeArrowheads="1"/>
              </p:cNvSpPr>
              <p:nvPr/>
            </p:nvSpPr>
            <p:spPr bwMode="auto">
              <a:xfrm>
                <a:off x="1746" y="2160"/>
                <a:ext cx="409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4800" b="1"/>
                  <a:t>b</a:t>
                </a:r>
                <a:endParaRPr lang="ru-RU" sz="4800" b="1"/>
              </a:p>
            </p:txBody>
          </p:sp>
        </p:grpSp>
      </p:grpSp>
      <p:sp>
        <p:nvSpPr>
          <p:cNvPr id="32800" name="Rectangle 32"/>
          <p:cNvSpPr>
            <a:spLocks noChangeArrowheads="1"/>
          </p:cNvSpPr>
          <p:nvPr/>
        </p:nvSpPr>
        <p:spPr bwMode="auto">
          <a:xfrm>
            <a:off x="0" y="3352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32805" name="Group 37"/>
          <p:cNvGrpSpPr>
            <a:grpSpLocks/>
          </p:cNvGrpSpPr>
          <p:nvPr/>
        </p:nvGrpSpPr>
        <p:grpSpPr bwMode="auto">
          <a:xfrm>
            <a:off x="5435600" y="3429000"/>
            <a:ext cx="2160588" cy="863600"/>
            <a:chOff x="3424" y="2160"/>
            <a:chExt cx="1361" cy="544"/>
          </a:xfrm>
        </p:grpSpPr>
        <p:sp>
          <p:nvSpPr>
            <p:cNvPr id="32803" name="Rectangle 35"/>
            <p:cNvSpPr>
              <a:spLocks noChangeArrowheads="1"/>
            </p:cNvSpPr>
            <p:nvPr/>
          </p:nvSpPr>
          <p:spPr bwMode="auto">
            <a:xfrm>
              <a:off x="3424" y="2160"/>
              <a:ext cx="1361" cy="5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2801" name="Group 33"/>
            <p:cNvGrpSpPr>
              <a:grpSpLocks/>
            </p:cNvGrpSpPr>
            <p:nvPr/>
          </p:nvGrpSpPr>
          <p:grpSpPr bwMode="auto">
            <a:xfrm>
              <a:off x="3560" y="2160"/>
              <a:ext cx="1135" cy="519"/>
              <a:chOff x="3606" y="2613"/>
              <a:chExt cx="1135" cy="519"/>
            </a:xfrm>
          </p:grpSpPr>
          <p:sp>
            <p:nvSpPr>
              <p:cNvPr id="32796" name="Text Box 28"/>
              <p:cNvSpPr txBox="1">
                <a:spLocks noChangeArrowheads="1"/>
              </p:cNvSpPr>
              <p:nvPr/>
            </p:nvSpPr>
            <p:spPr bwMode="auto">
              <a:xfrm>
                <a:off x="3606" y="2613"/>
                <a:ext cx="409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4800" b="1"/>
                  <a:t>M</a:t>
                </a:r>
                <a:endParaRPr lang="ru-RU" sz="4800" b="1"/>
              </a:p>
            </p:txBody>
          </p:sp>
          <p:sp>
            <p:nvSpPr>
              <p:cNvPr id="32797" name="Text Box 29"/>
              <p:cNvSpPr txBox="1">
                <a:spLocks noChangeArrowheads="1"/>
              </p:cNvSpPr>
              <p:nvPr/>
            </p:nvSpPr>
            <p:spPr bwMode="auto">
              <a:xfrm>
                <a:off x="4332" y="2613"/>
                <a:ext cx="409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4800" b="1"/>
                  <a:t>c</a:t>
                </a:r>
                <a:endParaRPr lang="ru-RU" sz="4800" b="1"/>
              </a:p>
            </p:txBody>
          </p:sp>
          <p:graphicFrame>
            <p:nvGraphicFramePr>
              <p:cNvPr id="32799" name="Object 31"/>
              <p:cNvGraphicFramePr>
                <a:graphicFrameLocks noChangeAspect="1"/>
              </p:cNvGraphicFramePr>
              <p:nvPr/>
            </p:nvGraphicFramePr>
            <p:xfrm>
              <a:off x="4014" y="2614"/>
              <a:ext cx="405" cy="499"/>
            </p:xfrm>
            <a:graphic>
              <a:graphicData uri="http://schemas.openxmlformats.org/presentationml/2006/ole">
                <p:oleObj spid="_x0000_s32799" name="Формула" r:id="rId4" imgW="126835" imgH="152202" progId="Equation.3">
                  <p:embed/>
                </p:oleObj>
              </a:graphicData>
            </a:graphic>
          </p:graphicFrame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32787" grpId="0"/>
      <p:bldP spid="3278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8" name="Group 8"/>
          <p:cNvGrpSpPr>
            <a:grpSpLocks/>
          </p:cNvGrpSpPr>
          <p:nvPr/>
        </p:nvGrpSpPr>
        <p:grpSpPr bwMode="auto">
          <a:xfrm>
            <a:off x="250825" y="188913"/>
            <a:ext cx="8736013" cy="3468687"/>
            <a:chOff x="158" y="119"/>
            <a:chExt cx="5503" cy="2185"/>
          </a:xfrm>
        </p:grpSpPr>
        <p:sp>
          <p:nvSpPr>
            <p:cNvPr id="15364" name="Text Box 4"/>
            <p:cNvSpPr txBox="1">
              <a:spLocks noChangeArrowheads="1"/>
            </p:cNvSpPr>
            <p:nvPr/>
          </p:nvSpPr>
          <p:spPr bwMode="auto">
            <a:xfrm>
              <a:off x="1746" y="1071"/>
              <a:ext cx="3915" cy="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800" i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«Я думаю, что никогда до </a:t>
              </a:r>
            </a:p>
            <a:p>
              <a:pPr algn="ctr"/>
              <a:r>
                <a:rPr lang="ru-RU" sz="2800" i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настоящего  времени  мы не жили </a:t>
              </a:r>
            </a:p>
            <a:p>
              <a:pPr algn="ctr"/>
              <a:r>
                <a:rPr lang="ru-RU" sz="2800" i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в такой  геометрический период»</a:t>
              </a:r>
            </a:p>
          </p:txBody>
        </p:sp>
        <p:sp>
          <p:nvSpPr>
            <p:cNvPr id="15365" name="Text Box 5"/>
            <p:cNvSpPr txBox="1">
              <a:spLocks noChangeArrowheads="1"/>
            </p:cNvSpPr>
            <p:nvPr/>
          </p:nvSpPr>
          <p:spPr bwMode="auto">
            <a:xfrm>
              <a:off x="4150" y="2016"/>
              <a:ext cx="12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i="1">
                  <a:solidFill>
                    <a:srgbClr val="FFFF00"/>
                  </a:solidFill>
                </a:rPr>
                <a:t>Ле Корбюзье</a:t>
              </a:r>
            </a:p>
          </p:txBody>
        </p:sp>
        <p:pic>
          <p:nvPicPr>
            <p:cNvPr id="15366" name="Picture 6" descr="le-corbusier_001_0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58" y="119"/>
              <a:ext cx="1488" cy="190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806450" y="260350"/>
            <a:ext cx="75295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800" b="1" u="sng">
                <a:solidFill>
                  <a:srgbClr val="FF9900"/>
                </a:solidFill>
              </a:rPr>
              <a:t>«Лежать между»</a:t>
            </a:r>
            <a:r>
              <a:rPr lang="ru-RU" sz="2800" b="1">
                <a:solidFill>
                  <a:srgbClr val="FF9900"/>
                </a:solidFill>
              </a:rPr>
              <a:t> </a:t>
            </a:r>
          </a:p>
          <a:p>
            <a:pPr algn="ctr"/>
            <a:r>
              <a:rPr lang="ru-RU" sz="2800" b="1">
                <a:solidFill>
                  <a:srgbClr val="FF9900"/>
                </a:solidFill>
              </a:rPr>
              <a:t>– третье основное понятие планиметрии</a:t>
            </a:r>
            <a:r>
              <a:rPr lang="ru-RU">
                <a:solidFill>
                  <a:srgbClr val="FF9900"/>
                </a:solidFill>
              </a:rPr>
              <a:t>.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2633663" y="1557338"/>
            <a:ext cx="38750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800" b="1"/>
              <a:t>B</a:t>
            </a:r>
            <a:r>
              <a:rPr lang="ru-RU" sz="2800" b="1"/>
              <a:t> лежит между </a:t>
            </a:r>
            <a:r>
              <a:rPr lang="en-US" sz="2800" b="1"/>
              <a:t>A </a:t>
            </a:r>
            <a:r>
              <a:rPr lang="ru-RU" sz="2800" b="1"/>
              <a:t>и </a:t>
            </a:r>
            <a:r>
              <a:rPr lang="en-US" sz="2800" b="1"/>
              <a:t>C</a:t>
            </a:r>
            <a:endParaRPr lang="ru-RU" sz="2800" b="1"/>
          </a:p>
        </p:txBody>
      </p:sp>
      <p:grpSp>
        <p:nvGrpSpPr>
          <p:cNvPr id="33808" name="Group 16"/>
          <p:cNvGrpSpPr>
            <a:grpSpLocks/>
          </p:cNvGrpSpPr>
          <p:nvPr/>
        </p:nvGrpSpPr>
        <p:grpSpPr bwMode="auto">
          <a:xfrm>
            <a:off x="2268538" y="2205038"/>
            <a:ext cx="4105275" cy="2089150"/>
            <a:chOff x="1479" y="1841"/>
            <a:chExt cx="2586" cy="1316"/>
          </a:xfrm>
        </p:grpSpPr>
        <p:sp>
          <p:nvSpPr>
            <p:cNvPr id="33798" name="Text Box 6"/>
            <p:cNvSpPr txBox="1">
              <a:spLocks noChangeArrowheads="1"/>
            </p:cNvSpPr>
            <p:nvPr/>
          </p:nvSpPr>
          <p:spPr bwMode="auto">
            <a:xfrm>
              <a:off x="2851" y="2144"/>
              <a:ext cx="30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FF9900"/>
                  </a:solidFill>
                </a:rPr>
                <a:t>B</a:t>
              </a:r>
              <a:endParaRPr lang="ru-RU" sz="3200" b="1">
                <a:solidFill>
                  <a:srgbClr val="FF9900"/>
                </a:solidFill>
              </a:endParaRPr>
            </a:p>
          </p:txBody>
        </p:sp>
        <p:sp>
          <p:nvSpPr>
            <p:cNvPr id="33799" name="Text Box 7"/>
            <p:cNvSpPr txBox="1">
              <a:spLocks noChangeArrowheads="1"/>
            </p:cNvSpPr>
            <p:nvPr/>
          </p:nvSpPr>
          <p:spPr bwMode="auto">
            <a:xfrm>
              <a:off x="1917" y="1954"/>
              <a:ext cx="30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200" b="1">
                  <a:solidFill>
                    <a:srgbClr val="FF9900"/>
                  </a:solidFill>
                </a:rPr>
                <a:t>А</a:t>
              </a:r>
            </a:p>
          </p:txBody>
        </p:sp>
        <p:sp>
          <p:nvSpPr>
            <p:cNvPr id="33800" name="Line 8"/>
            <p:cNvSpPr>
              <a:spLocks noChangeShapeType="1"/>
            </p:cNvSpPr>
            <p:nvPr/>
          </p:nvSpPr>
          <p:spPr bwMode="auto">
            <a:xfrm rot="-829945">
              <a:off x="1479" y="1841"/>
              <a:ext cx="2586" cy="1316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3801" name="Oval 9"/>
            <p:cNvSpPr>
              <a:spLocks noChangeArrowheads="1"/>
            </p:cNvSpPr>
            <p:nvPr/>
          </p:nvSpPr>
          <p:spPr bwMode="auto">
            <a:xfrm rot="-829945">
              <a:off x="2007" y="2280"/>
              <a:ext cx="91" cy="91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02" name="Oval 10"/>
            <p:cNvSpPr>
              <a:spLocks noChangeArrowheads="1"/>
            </p:cNvSpPr>
            <p:nvPr/>
          </p:nvSpPr>
          <p:spPr bwMode="auto">
            <a:xfrm rot="-829945">
              <a:off x="2996" y="2504"/>
              <a:ext cx="91" cy="91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06" name="Oval 14"/>
            <p:cNvSpPr>
              <a:spLocks noChangeArrowheads="1"/>
            </p:cNvSpPr>
            <p:nvPr/>
          </p:nvSpPr>
          <p:spPr bwMode="auto">
            <a:xfrm rot="-829945">
              <a:off x="3470" y="2614"/>
              <a:ext cx="91" cy="91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07" name="Text Box 15"/>
            <p:cNvSpPr txBox="1">
              <a:spLocks noChangeArrowheads="1"/>
            </p:cNvSpPr>
            <p:nvPr/>
          </p:nvSpPr>
          <p:spPr bwMode="auto">
            <a:xfrm>
              <a:off x="3424" y="2251"/>
              <a:ext cx="30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FF9900"/>
                  </a:solidFill>
                </a:rPr>
                <a:t>C</a:t>
              </a:r>
              <a:endParaRPr lang="ru-RU" sz="3200" b="1">
                <a:solidFill>
                  <a:srgbClr val="FF9900"/>
                </a:solidFill>
              </a:endParaRPr>
            </a:p>
          </p:txBody>
        </p:sp>
      </p:grpSp>
      <p:grpSp>
        <p:nvGrpSpPr>
          <p:cNvPr id="33815" name="Group 23"/>
          <p:cNvGrpSpPr>
            <a:grpSpLocks/>
          </p:cNvGrpSpPr>
          <p:nvPr/>
        </p:nvGrpSpPr>
        <p:grpSpPr bwMode="auto">
          <a:xfrm>
            <a:off x="3132138" y="4005263"/>
            <a:ext cx="3313112" cy="863600"/>
            <a:chOff x="2199" y="2568"/>
            <a:chExt cx="2087" cy="544"/>
          </a:xfrm>
        </p:grpSpPr>
        <p:sp>
          <p:nvSpPr>
            <p:cNvPr id="33810" name="Rectangle 18"/>
            <p:cNvSpPr>
              <a:spLocks noChangeArrowheads="1"/>
            </p:cNvSpPr>
            <p:nvPr/>
          </p:nvSpPr>
          <p:spPr bwMode="auto">
            <a:xfrm>
              <a:off x="2199" y="2568"/>
              <a:ext cx="1860" cy="5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13" name="Text Box 21"/>
            <p:cNvSpPr txBox="1">
              <a:spLocks noChangeArrowheads="1"/>
            </p:cNvSpPr>
            <p:nvPr/>
          </p:nvSpPr>
          <p:spPr bwMode="auto">
            <a:xfrm>
              <a:off x="2335" y="2568"/>
              <a:ext cx="1951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800" b="1"/>
                <a:t>A - B - C</a:t>
              </a:r>
              <a:endParaRPr lang="ru-RU" sz="4800" b="1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79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2124075" y="620713"/>
            <a:ext cx="4860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800" b="1">
                <a:solidFill>
                  <a:srgbClr val="FF9900"/>
                </a:solidFill>
              </a:rPr>
              <a:t>Опишите  рисунок (устно).</a:t>
            </a:r>
            <a:endParaRPr lang="ru-RU">
              <a:solidFill>
                <a:srgbClr val="FF9900"/>
              </a:solidFill>
            </a:endParaRPr>
          </a:p>
        </p:txBody>
      </p:sp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395288" y="1268413"/>
            <a:ext cx="8353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400" b="1">
                <a:solidFill>
                  <a:srgbClr val="00FFFF"/>
                </a:solidFill>
              </a:rPr>
              <a:t>Запишите рассказ, используя условные обозначения</a:t>
            </a:r>
            <a:endParaRPr lang="ru-RU" sz="2400">
              <a:solidFill>
                <a:srgbClr val="00FFFF"/>
              </a:solidFill>
            </a:endParaRPr>
          </a:p>
        </p:txBody>
      </p:sp>
      <p:sp>
        <p:nvSpPr>
          <p:cNvPr id="34837" name="Rectangle 21"/>
          <p:cNvSpPr>
            <a:spLocks noChangeArrowheads="1"/>
          </p:cNvSpPr>
          <p:nvPr/>
        </p:nvSpPr>
        <p:spPr bwMode="auto">
          <a:xfrm>
            <a:off x="0" y="3367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34870" name="Group 54"/>
          <p:cNvGrpSpPr>
            <a:grpSpLocks/>
          </p:cNvGrpSpPr>
          <p:nvPr/>
        </p:nvGrpSpPr>
        <p:grpSpPr bwMode="auto">
          <a:xfrm>
            <a:off x="1547813" y="1844675"/>
            <a:ext cx="4176712" cy="2520950"/>
            <a:chOff x="975" y="1162"/>
            <a:chExt cx="2631" cy="1588"/>
          </a:xfrm>
        </p:grpSpPr>
        <p:sp>
          <p:nvSpPr>
            <p:cNvPr id="34823" name="Line 7"/>
            <p:cNvSpPr>
              <a:spLocks noChangeShapeType="1"/>
            </p:cNvSpPr>
            <p:nvPr/>
          </p:nvSpPr>
          <p:spPr bwMode="auto">
            <a:xfrm rot="20770055" flipV="1">
              <a:off x="1202" y="1666"/>
              <a:ext cx="2404" cy="68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4869" name="Group 53"/>
            <p:cNvGrpSpPr>
              <a:grpSpLocks/>
            </p:cNvGrpSpPr>
            <p:nvPr/>
          </p:nvGrpSpPr>
          <p:grpSpPr bwMode="auto">
            <a:xfrm>
              <a:off x="975" y="1162"/>
              <a:ext cx="2413" cy="1588"/>
              <a:chOff x="975" y="1162"/>
              <a:chExt cx="2413" cy="1588"/>
            </a:xfrm>
          </p:grpSpPr>
          <p:sp>
            <p:nvSpPr>
              <p:cNvPr id="34822" name="Text Box 6"/>
              <p:cNvSpPr txBox="1">
                <a:spLocks noChangeArrowheads="1"/>
              </p:cNvSpPr>
              <p:nvPr/>
            </p:nvSpPr>
            <p:spPr bwMode="auto">
              <a:xfrm>
                <a:off x="975" y="2251"/>
                <a:ext cx="301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3200" b="1">
                    <a:solidFill>
                      <a:srgbClr val="00FF00"/>
                    </a:solidFill>
                  </a:rPr>
                  <a:t>А</a:t>
                </a:r>
              </a:p>
            </p:txBody>
          </p:sp>
          <p:sp>
            <p:nvSpPr>
              <p:cNvPr id="34821" name="Text Box 5"/>
              <p:cNvSpPr txBox="1">
                <a:spLocks noChangeArrowheads="1"/>
              </p:cNvSpPr>
              <p:nvPr/>
            </p:nvSpPr>
            <p:spPr bwMode="auto">
              <a:xfrm>
                <a:off x="2028" y="1253"/>
                <a:ext cx="287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200" b="1">
                    <a:solidFill>
                      <a:srgbClr val="00FF00"/>
                    </a:solidFill>
                  </a:rPr>
                  <a:t>P</a:t>
                </a:r>
                <a:endParaRPr lang="ru-RU" sz="3200" b="1">
                  <a:solidFill>
                    <a:srgbClr val="00FF00"/>
                  </a:solidFill>
                </a:endParaRPr>
              </a:p>
            </p:txBody>
          </p:sp>
          <p:sp>
            <p:nvSpPr>
              <p:cNvPr id="34824" name="Oval 8"/>
              <p:cNvSpPr>
                <a:spLocks noChangeArrowheads="1"/>
              </p:cNvSpPr>
              <p:nvPr/>
            </p:nvSpPr>
            <p:spPr bwMode="auto">
              <a:xfrm rot="-829945">
                <a:off x="1111" y="2659"/>
                <a:ext cx="91" cy="91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25" name="Oval 9"/>
              <p:cNvSpPr>
                <a:spLocks noChangeArrowheads="1"/>
              </p:cNvSpPr>
              <p:nvPr/>
            </p:nvSpPr>
            <p:spPr bwMode="auto">
              <a:xfrm rot="-829945">
                <a:off x="2164" y="1616"/>
                <a:ext cx="91" cy="91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26" name="Oval 10"/>
              <p:cNvSpPr>
                <a:spLocks noChangeArrowheads="1"/>
              </p:cNvSpPr>
              <p:nvPr/>
            </p:nvSpPr>
            <p:spPr bwMode="auto">
              <a:xfrm rot="-829945">
                <a:off x="2799" y="1706"/>
                <a:ext cx="91" cy="91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27" name="Text Box 11"/>
              <p:cNvSpPr txBox="1">
                <a:spLocks noChangeArrowheads="1"/>
              </p:cNvSpPr>
              <p:nvPr/>
            </p:nvSpPr>
            <p:spPr bwMode="auto">
              <a:xfrm>
                <a:off x="2708" y="1343"/>
                <a:ext cx="301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200" b="1">
                    <a:solidFill>
                      <a:srgbClr val="00FF00"/>
                    </a:solidFill>
                  </a:rPr>
                  <a:t>C</a:t>
                </a:r>
                <a:endParaRPr lang="ru-RU" sz="3200" b="1">
                  <a:solidFill>
                    <a:srgbClr val="00FF00"/>
                  </a:solidFill>
                </a:endParaRPr>
              </a:p>
            </p:txBody>
          </p:sp>
          <p:sp>
            <p:nvSpPr>
              <p:cNvPr id="34832" name="Text Box 16"/>
              <p:cNvSpPr txBox="1">
                <a:spLocks noChangeArrowheads="1"/>
              </p:cNvSpPr>
              <p:nvPr/>
            </p:nvSpPr>
            <p:spPr bwMode="auto">
              <a:xfrm>
                <a:off x="3116" y="1162"/>
                <a:ext cx="27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3200" b="1">
                    <a:solidFill>
                      <a:srgbClr val="FF3300"/>
                    </a:solidFill>
                  </a:rPr>
                  <a:t>k</a:t>
                </a:r>
                <a:endParaRPr lang="ru-RU" sz="3200" b="1">
                  <a:solidFill>
                    <a:srgbClr val="FF3300"/>
                  </a:solidFill>
                </a:endParaRPr>
              </a:p>
            </p:txBody>
          </p:sp>
          <p:sp>
            <p:nvSpPr>
              <p:cNvPr id="34833" name="Text Box 17"/>
              <p:cNvSpPr txBox="1">
                <a:spLocks noChangeArrowheads="1"/>
              </p:cNvSpPr>
              <p:nvPr/>
            </p:nvSpPr>
            <p:spPr bwMode="auto">
              <a:xfrm>
                <a:off x="2572" y="2113"/>
                <a:ext cx="301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200" b="1">
                    <a:solidFill>
                      <a:srgbClr val="00FF00"/>
                    </a:solidFill>
                  </a:rPr>
                  <a:t>N</a:t>
                </a:r>
                <a:endParaRPr lang="ru-RU" sz="3200" b="1">
                  <a:solidFill>
                    <a:srgbClr val="00FF00"/>
                  </a:solidFill>
                </a:endParaRPr>
              </a:p>
            </p:txBody>
          </p:sp>
          <p:sp>
            <p:nvSpPr>
              <p:cNvPr id="34834" name="Oval 18"/>
              <p:cNvSpPr>
                <a:spLocks noChangeArrowheads="1"/>
              </p:cNvSpPr>
              <p:nvPr/>
            </p:nvSpPr>
            <p:spPr bwMode="auto">
              <a:xfrm rot="-829945">
                <a:off x="2753" y="2432"/>
                <a:ext cx="91" cy="91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50" name="Oval 34"/>
              <p:cNvSpPr>
                <a:spLocks noChangeArrowheads="1"/>
              </p:cNvSpPr>
              <p:nvPr/>
            </p:nvSpPr>
            <p:spPr bwMode="auto">
              <a:xfrm>
                <a:off x="1973" y="2160"/>
                <a:ext cx="91" cy="91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51" name="Text Box 35"/>
              <p:cNvSpPr txBox="1">
                <a:spLocks noChangeArrowheads="1"/>
              </p:cNvSpPr>
              <p:nvPr/>
            </p:nvSpPr>
            <p:spPr bwMode="auto">
              <a:xfrm>
                <a:off x="1882" y="1795"/>
                <a:ext cx="27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200" b="1">
                    <a:solidFill>
                      <a:srgbClr val="00FF00"/>
                    </a:solidFill>
                  </a:rPr>
                  <a:t>F</a:t>
                </a:r>
                <a:endParaRPr lang="ru-RU" sz="3200" b="1">
                  <a:solidFill>
                    <a:srgbClr val="00FF00"/>
                  </a:solidFill>
                </a:endParaRPr>
              </a:p>
            </p:txBody>
          </p:sp>
        </p:grpSp>
      </p:grpSp>
      <p:sp>
        <p:nvSpPr>
          <p:cNvPr id="34857" name="Rectangle 41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34865" name="Group 49"/>
          <p:cNvGrpSpPr>
            <a:grpSpLocks/>
          </p:cNvGrpSpPr>
          <p:nvPr/>
        </p:nvGrpSpPr>
        <p:grpSpPr bwMode="auto">
          <a:xfrm>
            <a:off x="6372225" y="1735138"/>
            <a:ext cx="1924050" cy="3387725"/>
            <a:chOff x="3243" y="1117"/>
            <a:chExt cx="1212" cy="2134"/>
          </a:xfrm>
        </p:grpSpPr>
        <p:grpSp>
          <p:nvGrpSpPr>
            <p:cNvPr id="34853" name="Group 37"/>
            <p:cNvGrpSpPr>
              <a:grpSpLocks/>
            </p:cNvGrpSpPr>
            <p:nvPr/>
          </p:nvGrpSpPr>
          <p:grpSpPr bwMode="auto">
            <a:xfrm>
              <a:off x="3243" y="1117"/>
              <a:ext cx="782" cy="365"/>
              <a:chOff x="3334" y="1525"/>
              <a:chExt cx="782" cy="365"/>
            </a:xfrm>
          </p:grpSpPr>
          <p:graphicFrame>
            <p:nvGraphicFramePr>
              <p:cNvPr id="34836" name="Object 20"/>
              <p:cNvGraphicFramePr>
                <a:graphicFrameLocks noChangeAspect="1"/>
              </p:cNvGraphicFramePr>
              <p:nvPr/>
            </p:nvGraphicFramePr>
            <p:xfrm>
              <a:off x="3606" y="1616"/>
              <a:ext cx="227" cy="227"/>
            </p:xfrm>
            <a:graphic>
              <a:graphicData uri="http://schemas.openxmlformats.org/presentationml/2006/ole">
                <p:oleObj spid="_x0000_s34836" name="Формула" r:id="rId3" imgW="126725" imgH="126725" progId="Equation.3">
                  <p:embed/>
                </p:oleObj>
              </a:graphicData>
            </a:graphic>
          </p:graphicFrame>
          <p:sp>
            <p:nvSpPr>
              <p:cNvPr id="34838" name="Text Box 22"/>
              <p:cNvSpPr txBox="1">
                <a:spLocks noChangeArrowheads="1"/>
              </p:cNvSpPr>
              <p:nvPr/>
            </p:nvSpPr>
            <p:spPr bwMode="auto">
              <a:xfrm>
                <a:off x="3334" y="1525"/>
                <a:ext cx="301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200" b="1">
                    <a:solidFill>
                      <a:srgbClr val="00FFFF"/>
                    </a:solidFill>
                  </a:rPr>
                  <a:t>A</a:t>
                </a:r>
                <a:endParaRPr lang="ru-RU" sz="3200" b="1">
                  <a:solidFill>
                    <a:srgbClr val="00FFFF"/>
                  </a:solidFill>
                </a:endParaRPr>
              </a:p>
            </p:txBody>
          </p:sp>
          <p:sp>
            <p:nvSpPr>
              <p:cNvPr id="34839" name="Text Box 23"/>
              <p:cNvSpPr txBox="1">
                <a:spLocks noChangeArrowheads="1"/>
              </p:cNvSpPr>
              <p:nvPr/>
            </p:nvSpPr>
            <p:spPr bwMode="auto">
              <a:xfrm>
                <a:off x="3787" y="1525"/>
                <a:ext cx="329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200" b="1">
                    <a:solidFill>
                      <a:srgbClr val="00FFFF"/>
                    </a:solidFill>
                  </a:rPr>
                  <a:t>k</a:t>
                </a:r>
                <a:r>
                  <a:rPr lang="ru-RU" sz="3200" b="1">
                    <a:solidFill>
                      <a:srgbClr val="00FFFF"/>
                    </a:solidFill>
                  </a:rPr>
                  <a:t>,</a:t>
                </a:r>
              </a:p>
            </p:txBody>
          </p:sp>
        </p:grpSp>
        <p:grpSp>
          <p:nvGrpSpPr>
            <p:cNvPr id="34854" name="Group 38"/>
            <p:cNvGrpSpPr>
              <a:grpSpLocks/>
            </p:cNvGrpSpPr>
            <p:nvPr/>
          </p:nvGrpSpPr>
          <p:grpSpPr bwMode="auto">
            <a:xfrm>
              <a:off x="3243" y="1480"/>
              <a:ext cx="782" cy="365"/>
              <a:chOff x="3334" y="1955"/>
              <a:chExt cx="782" cy="365"/>
            </a:xfrm>
          </p:grpSpPr>
          <p:graphicFrame>
            <p:nvGraphicFramePr>
              <p:cNvPr id="34840" name="Object 24"/>
              <p:cNvGraphicFramePr>
                <a:graphicFrameLocks noChangeAspect="1"/>
              </p:cNvGraphicFramePr>
              <p:nvPr/>
            </p:nvGraphicFramePr>
            <p:xfrm>
              <a:off x="3606" y="2046"/>
              <a:ext cx="227" cy="227"/>
            </p:xfrm>
            <a:graphic>
              <a:graphicData uri="http://schemas.openxmlformats.org/presentationml/2006/ole">
                <p:oleObj spid="_x0000_s34840" name="Формула" r:id="rId4" imgW="126725" imgH="126725" progId="Equation.3">
                  <p:embed/>
                </p:oleObj>
              </a:graphicData>
            </a:graphic>
          </p:graphicFrame>
          <p:sp>
            <p:nvSpPr>
              <p:cNvPr id="34841" name="Text Box 25"/>
              <p:cNvSpPr txBox="1">
                <a:spLocks noChangeArrowheads="1"/>
              </p:cNvSpPr>
              <p:nvPr/>
            </p:nvSpPr>
            <p:spPr bwMode="auto">
              <a:xfrm>
                <a:off x="3334" y="1955"/>
                <a:ext cx="27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200" b="1">
                    <a:solidFill>
                      <a:srgbClr val="00FFFF"/>
                    </a:solidFill>
                  </a:rPr>
                  <a:t>F</a:t>
                </a:r>
                <a:endParaRPr lang="ru-RU" sz="3200" b="1">
                  <a:solidFill>
                    <a:srgbClr val="00FFFF"/>
                  </a:solidFill>
                </a:endParaRPr>
              </a:p>
            </p:txBody>
          </p:sp>
          <p:sp>
            <p:nvSpPr>
              <p:cNvPr id="34842" name="Text Box 26"/>
              <p:cNvSpPr txBox="1">
                <a:spLocks noChangeArrowheads="1"/>
              </p:cNvSpPr>
              <p:nvPr/>
            </p:nvSpPr>
            <p:spPr bwMode="auto">
              <a:xfrm>
                <a:off x="3787" y="1955"/>
                <a:ext cx="329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200" b="1">
                    <a:solidFill>
                      <a:srgbClr val="00FFFF"/>
                    </a:solidFill>
                  </a:rPr>
                  <a:t>k</a:t>
                </a:r>
                <a:r>
                  <a:rPr lang="ru-RU" sz="3200" b="1">
                    <a:solidFill>
                      <a:srgbClr val="00FFFF"/>
                    </a:solidFill>
                  </a:rPr>
                  <a:t>,</a:t>
                </a:r>
              </a:p>
            </p:txBody>
          </p:sp>
        </p:grpSp>
        <p:grpSp>
          <p:nvGrpSpPr>
            <p:cNvPr id="34855" name="Group 39"/>
            <p:cNvGrpSpPr>
              <a:grpSpLocks/>
            </p:cNvGrpSpPr>
            <p:nvPr/>
          </p:nvGrpSpPr>
          <p:grpSpPr bwMode="auto">
            <a:xfrm>
              <a:off x="3243" y="1795"/>
              <a:ext cx="782" cy="365"/>
              <a:chOff x="3379" y="2296"/>
              <a:chExt cx="782" cy="365"/>
            </a:xfrm>
          </p:grpSpPr>
          <p:graphicFrame>
            <p:nvGraphicFramePr>
              <p:cNvPr id="34843" name="Object 27"/>
              <p:cNvGraphicFramePr>
                <a:graphicFrameLocks noChangeAspect="1"/>
              </p:cNvGraphicFramePr>
              <p:nvPr/>
            </p:nvGraphicFramePr>
            <p:xfrm>
              <a:off x="3651" y="2387"/>
              <a:ext cx="227" cy="227"/>
            </p:xfrm>
            <a:graphic>
              <a:graphicData uri="http://schemas.openxmlformats.org/presentationml/2006/ole">
                <p:oleObj spid="_x0000_s34843" name="Формула" r:id="rId5" imgW="126725" imgH="126725" progId="Equation.3">
                  <p:embed/>
                </p:oleObj>
              </a:graphicData>
            </a:graphic>
          </p:graphicFrame>
          <p:sp>
            <p:nvSpPr>
              <p:cNvPr id="34844" name="Text Box 28"/>
              <p:cNvSpPr txBox="1">
                <a:spLocks noChangeArrowheads="1"/>
              </p:cNvSpPr>
              <p:nvPr/>
            </p:nvSpPr>
            <p:spPr bwMode="auto">
              <a:xfrm>
                <a:off x="3379" y="2296"/>
                <a:ext cx="301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200" b="1">
                    <a:solidFill>
                      <a:srgbClr val="00FFFF"/>
                    </a:solidFill>
                  </a:rPr>
                  <a:t>C</a:t>
                </a:r>
                <a:endParaRPr lang="ru-RU" sz="3200" b="1">
                  <a:solidFill>
                    <a:srgbClr val="00FFFF"/>
                  </a:solidFill>
                </a:endParaRPr>
              </a:p>
            </p:txBody>
          </p:sp>
          <p:sp>
            <p:nvSpPr>
              <p:cNvPr id="34845" name="Text Box 29"/>
              <p:cNvSpPr txBox="1">
                <a:spLocks noChangeArrowheads="1"/>
              </p:cNvSpPr>
              <p:nvPr/>
            </p:nvSpPr>
            <p:spPr bwMode="auto">
              <a:xfrm>
                <a:off x="3832" y="2296"/>
                <a:ext cx="329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200" b="1">
                    <a:solidFill>
                      <a:srgbClr val="00FFFF"/>
                    </a:solidFill>
                  </a:rPr>
                  <a:t>k</a:t>
                </a:r>
                <a:r>
                  <a:rPr lang="ru-RU" sz="3200" b="1">
                    <a:solidFill>
                      <a:srgbClr val="00FFFF"/>
                    </a:solidFill>
                  </a:rPr>
                  <a:t>,</a:t>
                </a:r>
              </a:p>
            </p:txBody>
          </p:sp>
        </p:grpSp>
        <p:grpSp>
          <p:nvGrpSpPr>
            <p:cNvPr id="34861" name="Group 45"/>
            <p:cNvGrpSpPr>
              <a:grpSpLocks/>
            </p:cNvGrpSpPr>
            <p:nvPr/>
          </p:nvGrpSpPr>
          <p:grpSpPr bwMode="auto">
            <a:xfrm>
              <a:off x="3243" y="2160"/>
              <a:ext cx="782" cy="365"/>
              <a:chOff x="3379" y="2659"/>
              <a:chExt cx="782" cy="365"/>
            </a:xfrm>
          </p:grpSpPr>
          <p:sp>
            <p:nvSpPr>
              <p:cNvPr id="34847" name="Text Box 31"/>
              <p:cNvSpPr txBox="1">
                <a:spLocks noChangeArrowheads="1"/>
              </p:cNvSpPr>
              <p:nvPr/>
            </p:nvSpPr>
            <p:spPr bwMode="auto">
              <a:xfrm>
                <a:off x="3379" y="2659"/>
                <a:ext cx="287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200" b="1">
                    <a:solidFill>
                      <a:srgbClr val="00FFFF"/>
                    </a:solidFill>
                  </a:rPr>
                  <a:t>P</a:t>
                </a:r>
                <a:endParaRPr lang="ru-RU" sz="3200" b="1">
                  <a:solidFill>
                    <a:srgbClr val="00FFFF"/>
                  </a:solidFill>
                </a:endParaRPr>
              </a:p>
            </p:txBody>
          </p:sp>
          <p:sp>
            <p:nvSpPr>
              <p:cNvPr id="34848" name="Text Box 32"/>
              <p:cNvSpPr txBox="1">
                <a:spLocks noChangeArrowheads="1"/>
              </p:cNvSpPr>
              <p:nvPr/>
            </p:nvSpPr>
            <p:spPr bwMode="auto">
              <a:xfrm>
                <a:off x="3832" y="2659"/>
                <a:ext cx="329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200" b="1">
                    <a:solidFill>
                      <a:srgbClr val="00FFFF"/>
                    </a:solidFill>
                  </a:rPr>
                  <a:t>k</a:t>
                </a:r>
                <a:r>
                  <a:rPr lang="ru-RU" sz="3200" b="1">
                    <a:solidFill>
                      <a:srgbClr val="00FFFF"/>
                    </a:solidFill>
                  </a:rPr>
                  <a:t>,</a:t>
                </a:r>
              </a:p>
            </p:txBody>
          </p:sp>
          <p:graphicFrame>
            <p:nvGraphicFramePr>
              <p:cNvPr id="34856" name="Object 40"/>
              <p:cNvGraphicFramePr>
                <a:graphicFrameLocks noChangeAspect="1"/>
              </p:cNvGraphicFramePr>
              <p:nvPr/>
            </p:nvGraphicFramePr>
            <p:xfrm>
              <a:off x="3651" y="2704"/>
              <a:ext cx="220" cy="272"/>
            </p:xfrm>
            <a:graphic>
              <a:graphicData uri="http://schemas.openxmlformats.org/presentationml/2006/ole">
                <p:oleObj spid="_x0000_s34856" name="Формула" r:id="rId6" imgW="126835" imgH="152202" progId="Equation.3">
                  <p:embed/>
                </p:oleObj>
              </a:graphicData>
            </a:graphic>
          </p:graphicFrame>
        </p:grpSp>
        <p:grpSp>
          <p:nvGrpSpPr>
            <p:cNvPr id="34864" name="Group 48"/>
            <p:cNvGrpSpPr>
              <a:grpSpLocks/>
            </p:cNvGrpSpPr>
            <p:nvPr/>
          </p:nvGrpSpPr>
          <p:grpSpPr bwMode="auto">
            <a:xfrm>
              <a:off x="3243" y="2523"/>
              <a:ext cx="782" cy="365"/>
              <a:chOff x="3243" y="2523"/>
              <a:chExt cx="782" cy="365"/>
            </a:xfrm>
          </p:grpSpPr>
          <p:sp>
            <p:nvSpPr>
              <p:cNvPr id="34858" name="Text Box 42"/>
              <p:cNvSpPr txBox="1">
                <a:spLocks noChangeArrowheads="1"/>
              </p:cNvSpPr>
              <p:nvPr/>
            </p:nvSpPr>
            <p:spPr bwMode="auto">
              <a:xfrm>
                <a:off x="3243" y="2523"/>
                <a:ext cx="301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200" b="1">
                    <a:solidFill>
                      <a:srgbClr val="00FFFF"/>
                    </a:solidFill>
                  </a:rPr>
                  <a:t>N</a:t>
                </a:r>
                <a:endParaRPr lang="ru-RU" sz="3200" b="1">
                  <a:solidFill>
                    <a:srgbClr val="00FFFF"/>
                  </a:solidFill>
                </a:endParaRPr>
              </a:p>
            </p:txBody>
          </p:sp>
          <p:sp>
            <p:nvSpPr>
              <p:cNvPr id="34859" name="Text Box 43"/>
              <p:cNvSpPr txBox="1">
                <a:spLocks noChangeArrowheads="1"/>
              </p:cNvSpPr>
              <p:nvPr/>
            </p:nvSpPr>
            <p:spPr bwMode="auto">
              <a:xfrm>
                <a:off x="3696" y="2523"/>
                <a:ext cx="329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200" b="1">
                    <a:solidFill>
                      <a:srgbClr val="00FFFF"/>
                    </a:solidFill>
                  </a:rPr>
                  <a:t>k</a:t>
                </a:r>
                <a:r>
                  <a:rPr lang="ru-RU" sz="3200" b="1">
                    <a:solidFill>
                      <a:srgbClr val="00FFFF"/>
                    </a:solidFill>
                  </a:rPr>
                  <a:t>,</a:t>
                </a:r>
              </a:p>
            </p:txBody>
          </p:sp>
          <p:graphicFrame>
            <p:nvGraphicFramePr>
              <p:cNvPr id="34860" name="Object 44"/>
              <p:cNvGraphicFramePr>
                <a:graphicFrameLocks noChangeAspect="1"/>
              </p:cNvGraphicFramePr>
              <p:nvPr/>
            </p:nvGraphicFramePr>
            <p:xfrm>
              <a:off x="3515" y="2568"/>
              <a:ext cx="220" cy="272"/>
            </p:xfrm>
            <a:graphic>
              <a:graphicData uri="http://schemas.openxmlformats.org/presentationml/2006/ole">
                <p:oleObj spid="_x0000_s34860" name="Формула" r:id="rId7" imgW="126835" imgH="152202" progId="Equation.3">
                  <p:embed/>
                </p:oleObj>
              </a:graphicData>
            </a:graphic>
          </p:graphicFrame>
        </p:grpSp>
        <p:sp>
          <p:nvSpPr>
            <p:cNvPr id="34863" name="Text Box 47"/>
            <p:cNvSpPr txBox="1">
              <a:spLocks noChangeArrowheads="1"/>
            </p:cNvSpPr>
            <p:nvPr/>
          </p:nvSpPr>
          <p:spPr bwMode="auto">
            <a:xfrm>
              <a:off x="3288" y="2886"/>
              <a:ext cx="116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00FFFF"/>
                  </a:solidFill>
                </a:rPr>
                <a:t>A - F - C</a:t>
              </a:r>
              <a:r>
                <a:rPr lang="ru-RU" sz="3200" b="1">
                  <a:solidFill>
                    <a:srgbClr val="00FFFF"/>
                  </a:solidFill>
                </a:rPr>
                <a:t>.</a:t>
              </a:r>
            </a:p>
          </p:txBody>
        </p:sp>
      </p:grpSp>
      <p:pic>
        <p:nvPicPr>
          <p:cNvPr id="34868" name="Picture 52" descr="аним_ученик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95288" y="1268413"/>
            <a:ext cx="1073150" cy="1800225"/>
          </a:xfrm>
          <a:prstGeom prst="rect">
            <a:avLst/>
          </a:prstGeom>
          <a:noFill/>
        </p:spPr>
      </p:pic>
      <p:sp>
        <p:nvSpPr>
          <p:cNvPr id="34872" name="WordArt 56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2087562" cy="431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1366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И класс, и ты!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4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3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WordArt 2"/>
          <p:cNvSpPr>
            <a:spLocks noChangeArrowheads="1" noChangeShapeType="1" noTextEdit="1"/>
          </p:cNvSpPr>
          <p:nvPr/>
        </p:nvSpPr>
        <p:spPr bwMode="auto">
          <a:xfrm>
            <a:off x="347663" y="260350"/>
            <a:ext cx="671512" cy="5238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И.Д.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WordArt 4"/>
          <p:cNvSpPr>
            <a:spLocks noChangeArrowheads="1" noChangeShapeType="1" noTextEdit="1"/>
          </p:cNvSpPr>
          <p:nvPr/>
        </p:nvSpPr>
        <p:spPr bwMode="auto">
          <a:xfrm>
            <a:off x="2195513" y="1052513"/>
            <a:ext cx="5040312" cy="2160587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829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Не боюсь, </a:t>
            </a:r>
          </a:p>
          <a:p>
            <a:pPr algn="ctr"/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ответы знаю!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1258888" y="2276475"/>
            <a:ext cx="6450012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285750"/>
            <a:r>
              <a:rPr lang="ru-RU" sz="2000"/>
              <a:t>б) Составить  и раскрасить орнамент  или фигуру </a:t>
            </a:r>
          </a:p>
          <a:p>
            <a:pPr indent="285750"/>
            <a:r>
              <a:rPr lang="ru-RU" sz="2000"/>
              <a:t>    состоящую из геометрических фигур.</a:t>
            </a:r>
          </a:p>
          <a:p>
            <a:pPr indent="285750"/>
            <a:r>
              <a:rPr lang="ru-RU" sz="2000"/>
              <a:t> </a:t>
            </a:r>
            <a:r>
              <a:rPr lang="ru-RU" sz="2000" i="1">
                <a:solidFill>
                  <a:srgbClr val="00FFFF"/>
                </a:solidFill>
              </a:rPr>
              <a:t>или</a:t>
            </a:r>
          </a:p>
          <a:p>
            <a:pPr indent="285750"/>
            <a:r>
              <a:rPr lang="ru-RU" sz="2000"/>
              <a:t>     Написать рассказ или сочинить сказку, сделать</a:t>
            </a:r>
          </a:p>
          <a:p>
            <a:pPr indent="285750"/>
            <a:r>
              <a:rPr lang="ru-RU" sz="2000"/>
              <a:t>     фотомонтаж или видеомонтаж и т.д.  на тему:</a:t>
            </a:r>
          </a:p>
          <a:p>
            <a:pPr indent="285750"/>
            <a:r>
              <a:rPr lang="ru-RU" sz="2000"/>
              <a:t>     «Геометрия вокруг меня».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1547813" y="1700213"/>
            <a:ext cx="37607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/>
              <a:t>а) Прочитать учебник стр. 3-5.</a:t>
            </a:r>
          </a:p>
        </p:txBody>
      </p:sp>
      <p:grpSp>
        <p:nvGrpSpPr>
          <p:cNvPr id="37897" name="Group 9"/>
          <p:cNvGrpSpPr>
            <a:grpSpLocks/>
          </p:cNvGrpSpPr>
          <p:nvPr/>
        </p:nvGrpSpPr>
        <p:grpSpPr bwMode="auto">
          <a:xfrm>
            <a:off x="395288" y="620713"/>
            <a:ext cx="4679950" cy="1822450"/>
            <a:chOff x="249" y="391"/>
            <a:chExt cx="2948" cy="1148"/>
          </a:xfrm>
        </p:grpSpPr>
        <p:sp>
          <p:nvSpPr>
            <p:cNvPr id="37893" name="WordArt 5"/>
            <p:cNvSpPr>
              <a:spLocks noChangeArrowheads="1" noChangeShapeType="1" noTextEdit="1"/>
            </p:cNvSpPr>
            <p:nvPr/>
          </p:nvSpPr>
          <p:spPr bwMode="auto">
            <a:xfrm>
              <a:off x="385" y="391"/>
              <a:ext cx="2812" cy="363"/>
            </a:xfrm>
            <a:prstGeom prst="rect">
              <a:avLst/>
            </a:prstGeom>
          </p:spPr>
          <p:txBody>
            <a:bodyPr wrap="none" fromWordArt="1">
              <a:prstTxWarp prst="textFadeUp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ru-RU" sz="3600" kern="10">
                  <a:ln w="12700">
                    <a:solidFill>
                      <a:srgbClr val="B2B2B2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520402"/>
                      </a:gs>
                      <a:gs pos="100000">
                        <a:srgbClr val="FFCC00"/>
                      </a:gs>
                    </a:gsLst>
                    <a:lin ang="5400000" scaled="1"/>
                  </a:gradFill>
                  <a:effectLst>
                    <a:outerShdw dist="35921" dir="2700000" sy="50000" rotWithShape="0">
                      <a:srgbClr val="875B0D">
                        <a:alpha val="70000"/>
                      </a:srgbClr>
                    </a:outerShdw>
                  </a:effectLst>
                  <a:latin typeface="Arial"/>
                  <a:cs typeface="Arial"/>
                </a:rPr>
                <a:t>Домашнее задание</a:t>
              </a:r>
            </a:p>
          </p:txBody>
        </p:sp>
        <p:pic>
          <p:nvPicPr>
            <p:cNvPr id="37896" name="Picture 95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49" y="981"/>
              <a:ext cx="654" cy="5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8" name="Group 10"/>
          <p:cNvGrpSpPr>
            <a:grpSpLocks/>
          </p:cNvGrpSpPr>
          <p:nvPr/>
        </p:nvGrpSpPr>
        <p:grpSpPr bwMode="auto">
          <a:xfrm>
            <a:off x="449263" y="2133600"/>
            <a:ext cx="8243887" cy="3094038"/>
            <a:chOff x="283" y="1344"/>
            <a:chExt cx="5193" cy="1949"/>
          </a:xfrm>
        </p:grpSpPr>
        <p:sp>
          <p:nvSpPr>
            <p:cNvPr id="63494" name="AutoShape 6"/>
            <p:cNvSpPr>
              <a:spLocks noChangeArrowheads="1"/>
            </p:cNvSpPr>
            <p:nvPr/>
          </p:nvSpPr>
          <p:spPr bwMode="auto">
            <a:xfrm>
              <a:off x="930" y="1344"/>
              <a:ext cx="545" cy="488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92" name="AutoShape 4"/>
            <p:cNvSpPr>
              <a:spLocks noChangeArrowheads="1"/>
            </p:cNvSpPr>
            <p:nvPr/>
          </p:nvSpPr>
          <p:spPr bwMode="auto">
            <a:xfrm>
              <a:off x="2560" y="1706"/>
              <a:ext cx="640" cy="635"/>
            </a:xfrm>
            <a:prstGeom prst="lightningBol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93" name="AutoShape 5"/>
            <p:cNvSpPr>
              <a:spLocks noChangeArrowheads="1"/>
            </p:cNvSpPr>
            <p:nvPr/>
          </p:nvSpPr>
          <p:spPr bwMode="auto">
            <a:xfrm>
              <a:off x="4286" y="2296"/>
              <a:ext cx="499" cy="363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96" name="Rectangle 8"/>
            <p:cNvSpPr>
              <a:spLocks noChangeArrowheads="1"/>
            </p:cNvSpPr>
            <p:nvPr/>
          </p:nvSpPr>
          <p:spPr bwMode="auto">
            <a:xfrm>
              <a:off x="283" y="1797"/>
              <a:ext cx="5193" cy="1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ru-RU" sz="1200">
                  <a:cs typeface="Times New Roman" pitchFamily="18" charset="0"/>
                </a:rPr>
                <a:t>     </a:t>
              </a:r>
              <a:r>
                <a:rPr lang="ru-RU" sz="2400" b="1">
                  <a:solidFill>
                    <a:srgbClr val="FF9900"/>
                  </a:solidFill>
                  <a:cs typeface="Times New Roman" pitchFamily="18" charset="0"/>
                </a:rPr>
                <a:t>Я хорошо понял.   </a:t>
              </a:r>
              <a:endParaRPr lang="ru-RU" sz="2400" b="1">
                <a:solidFill>
                  <a:srgbClr val="FF9900"/>
                </a:solidFill>
              </a:endParaRPr>
            </a:p>
            <a:p>
              <a:r>
                <a:rPr lang="ru-RU" sz="2400" b="1">
                  <a:solidFill>
                    <a:srgbClr val="FF9900"/>
                  </a:solidFill>
                </a:rPr>
                <a:t>                      </a:t>
              </a:r>
            </a:p>
            <a:p>
              <a:r>
                <a:rPr lang="ru-RU" sz="2400" b="1">
                  <a:solidFill>
                    <a:srgbClr val="FF9900"/>
                  </a:solidFill>
                </a:rPr>
                <a:t>                              </a:t>
              </a:r>
              <a:r>
                <a:rPr lang="ru-RU" sz="2400" b="1">
                  <a:solidFill>
                    <a:srgbClr val="FF9900"/>
                  </a:solidFill>
                  <a:cs typeface="Times New Roman" pitchFamily="18" charset="0"/>
                </a:rPr>
                <a:t>      Я не всё понял.    </a:t>
              </a:r>
              <a:endParaRPr lang="ru-RU" sz="2400" b="1">
                <a:solidFill>
                  <a:srgbClr val="FF9900"/>
                </a:solidFill>
              </a:endParaRPr>
            </a:p>
            <a:p>
              <a:endParaRPr lang="ru-RU" sz="2400" b="1">
                <a:solidFill>
                  <a:srgbClr val="FF9900"/>
                </a:solidFill>
              </a:endParaRPr>
            </a:p>
            <a:p>
              <a:r>
                <a:rPr lang="ru-RU" sz="2400" b="1">
                  <a:solidFill>
                    <a:srgbClr val="FF9900"/>
                  </a:solidFill>
                </a:rPr>
                <a:t>                                                                 </a:t>
              </a:r>
              <a:r>
                <a:rPr lang="ru-RU" sz="2400" b="1">
                  <a:solidFill>
                    <a:srgbClr val="FF9900"/>
                  </a:solidFill>
                  <a:cs typeface="Times New Roman" pitchFamily="18" charset="0"/>
                </a:rPr>
                <a:t>       Я не понял</a:t>
              </a:r>
              <a:r>
                <a:rPr lang="ru-RU" sz="1200">
                  <a:solidFill>
                    <a:srgbClr val="FF9900"/>
                  </a:solidFill>
                  <a:cs typeface="Times New Roman" pitchFamily="18" charset="0"/>
                </a:rPr>
                <a:t>.</a:t>
              </a:r>
              <a:endParaRPr lang="ru-RU" sz="1200">
                <a:solidFill>
                  <a:srgbClr val="FF9900"/>
                </a:solidFill>
              </a:endParaRPr>
            </a:p>
            <a:p>
              <a:endParaRPr lang="ru-RU" sz="1200">
                <a:solidFill>
                  <a:srgbClr val="FF9900"/>
                </a:solidFill>
              </a:endParaRPr>
            </a:p>
            <a:p>
              <a:endParaRPr lang="ru-RU">
                <a:solidFill>
                  <a:srgbClr val="FF9900"/>
                </a:solidFill>
              </a:endParaRPr>
            </a:p>
          </p:txBody>
        </p:sp>
      </p:grp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1716088" y="620713"/>
            <a:ext cx="57118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>
                <a:solidFill>
                  <a:srgbClr val="00FFFF"/>
                </a:solidFill>
              </a:rPr>
              <a:t>Оцените свою деятельность на уроке, </a:t>
            </a:r>
          </a:p>
          <a:p>
            <a:pPr algn="ctr"/>
            <a:r>
              <a:rPr lang="ru-RU" sz="2400">
                <a:solidFill>
                  <a:srgbClr val="00FFFF"/>
                </a:solidFill>
              </a:rPr>
              <a:t>обведите соответствующий символ.</a:t>
            </a:r>
            <a:r>
              <a:rPr lang="ru-RU" sz="240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WordArt 4"/>
          <p:cNvSpPr>
            <a:spLocks noChangeArrowheads="1" noChangeShapeType="1" noTextEdit="1"/>
          </p:cNvSpPr>
          <p:nvPr/>
        </p:nvSpPr>
        <p:spPr bwMode="auto">
          <a:xfrm>
            <a:off x="914400" y="549275"/>
            <a:ext cx="7315200" cy="2574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ДО  НОВЫХ  ВСТРЕЧ !</a:t>
            </a:r>
          </a:p>
        </p:txBody>
      </p:sp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05100" y="3141663"/>
            <a:ext cx="37338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2847975" y="5086350"/>
            <a:ext cx="36004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>
                <a:solidFill>
                  <a:srgbClr val="FFFF00"/>
                </a:solidFill>
                <a:latin typeface="Bookman Old Style" pitchFamily="18" charset="0"/>
              </a:rPr>
              <a:t>Желаю удачи!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4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nimBg="1"/>
      <p:bldP spid="440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le_corbusier_03_villa-schw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1161490">
            <a:off x="611188" y="981075"/>
            <a:ext cx="2124075" cy="1595438"/>
          </a:xfrm>
          <a:prstGeom prst="rect">
            <a:avLst/>
          </a:prstGeom>
          <a:noFill/>
        </p:spPr>
      </p:pic>
      <p:pic>
        <p:nvPicPr>
          <p:cNvPr id="16391" name="Picture 7" descr="le_corbusier_01_villa-fall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09963" y="836613"/>
            <a:ext cx="2124075" cy="1595437"/>
          </a:xfrm>
          <a:prstGeom prst="rect">
            <a:avLst/>
          </a:prstGeom>
          <a:noFill/>
        </p:spPr>
      </p:pic>
      <p:pic>
        <p:nvPicPr>
          <p:cNvPr id="16393" name="Picture 9" descr="le_corbusier_13_villa-savoy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773067">
            <a:off x="5940425" y="908050"/>
            <a:ext cx="2844800" cy="1604963"/>
          </a:xfrm>
          <a:prstGeom prst="rect">
            <a:avLst/>
          </a:prstGeom>
          <a:noFill/>
        </p:spPr>
      </p:pic>
      <p:pic>
        <p:nvPicPr>
          <p:cNvPr id="16397" name="Picture 13" descr="http://mail.spb.fio.ru/archive/group14/c4wu5/picture/ster.gif"/>
          <p:cNvPicPr>
            <a:picLocks noChangeAspect="1" noChangeArrowheads="1"/>
          </p:cNvPicPr>
          <p:nvPr/>
        </p:nvPicPr>
        <p:blipFill>
          <a:blip r:embed="rId5" r:link="rId6" cstate="email"/>
          <a:srcRect t="17001"/>
          <a:stretch>
            <a:fillRect/>
          </a:stretch>
        </p:blipFill>
        <p:spPr bwMode="auto">
          <a:xfrm>
            <a:off x="3405188" y="2573338"/>
            <a:ext cx="2333625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1668463" y="188913"/>
            <a:ext cx="5805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FF00"/>
                </a:solidFill>
              </a:rPr>
              <a:t>Геометрические  фигуры  вокруг нас</a:t>
            </a:r>
          </a:p>
        </p:txBody>
      </p:sp>
      <p:grpSp>
        <p:nvGrpSpPr>
          <p:cNvPr id="16409" name="Group 25"/>
          <p:cNvGrpSpPr>
            <a:grpSpLocks/>
          </p:cNvGrpSpPr>
          <p:nvPr/>
        </p:nvGrpSpPr>
        <p:grpSpPr bwMode="auto">
          <a:xfrm>
            <a:off x="468313" y="2852738"/>
            <a:ext cx="8207375" cy="3455987"/>
            <a:chOff x="295" y="1797"/>
            <a:chExt cx="5170" cy="2177"/>
          </a:xfrm>
        </p:grpSpPr>
        <p:pic>
          <p:nvPicPr>
            <p:cNvPr id="16389" name="Picture 5" descr="60780_main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 rot="-1039752">
              <a:off x="431" y="1797"/>
              <a:ext cx="1406" cy="996"/>
            </a:xfrm>
            <a:prstGeom prst="rect">
              <a:avLst/>
            </a:prstGeom>
            <a:noFill/>
          </p:spPr>
        </p:pic>
        <p:pic>
          <p:nvPicPr>
            <p:cNvPr id="16400" name="Picture 16" descr="м3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 rot="-20680609">
              <a:off x="3923" y="1797"/>
              <a:ext cx="1315" cy="932"/>
            </a:xfrm>
            <a:prstGeom prst="rect">
              <a:avLst/>
            </a:prstGeom>
            <a:noFill/>
          </p:spPr>
        </p:pic>
        <p:pic>
          <p:nvPicPr>
            <p:cNvPr id="16405" name="Picture 21" descr="801032"/>
            <p:cNvPicPr>
              <a:picLocks noChangeAspect="1" noChangeArrowheads="1"/>
            </p:cNvPicPr>
            <p:nvPr/>
          </p:nvPicPr>
          <p:blipFill>
            <a:blip r:embed="rId9" cstate="email">
              <a:lum contrast="12000"/>
            </a:blip>
            <a:srcRect/>
            <a:stretch>
              <a:fillRect/>
            </a:stretch>
          </p:blipFill>
          <p:spPr bwMode="auto">
            <a:xfrm rot="-987186">
              <a:off x="295" y="3022"/>
              <a:ext cx="1633" cy="940"/>
            </a:xfrm>
            <a:prstGeom prst="rect">
              <a:avLst/>
            </a:prstGeom>
            <a:noFill/>
          </p:spPr>
        </p:pic>
        <p:pic>
          <p:nvPicPr>
            <p:cNvPr id="16407" name="Picture 23" descr="799005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 rot="1047168">
              <a:off x="3787" y="2976"/>
              <a:ext cx="1678" cy="998"/>
            </a:xfrm>
            <a:prstGeom prst="rect">
              <a:avLst/>
            </a:prstGeom>
            <a:noFill/>
          </p:spPr>
        </p:pic>
        <p:pic>
          <p:nvPicPr>
            <p:cNvPr id="16408" name="Picture 24" descr="2943508ubw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2154" y="2931"/>
              <a:ext cx="1452" cy="99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8" name="Group 6"/>
          <p:cNvGrpSpPr>
            <a:grpSpLocks/>
          </p:cNvGrpSpPr>
          <p:nvPr/>
        </p:nvGrpSpPr>
        <p:grpSpPr bwMode="auto">
          <a:xfrm>
            <a:off x="1979613" y="1196975"/>
            <a:ext cx="5689600" cy="4321175"/>
            <a:chOff x="1247" y="754"/>
            <a:chExt cx="3584" cy="2722"/>
          </a:xfrm>
        </p:grpSpPr>
        <p:pic>
          <p:nvPicPr>
            <p:cNvPr id="18434" name="Picture 2" descr="BD05091_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974" y="1162"/>
              <a:ext cx="1812" cy="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8437" name="Group 5"/>
            <p:cNvGrpSpPr>
              <a:grpSpLocks/>
            </p:cNvGrpSpPr>
            <p:nvPr/>
          </p:nvGrpSpPr>
          <p:grpSpPr bwMode="auto">
            <a:xfrm>
              <a:off x="1247" y="754"/>
              <a:ext cx="3584" cy="2722"/>
              <a:chOff x="1247" y="754"/>
              <a:chExt cx="3584" cy="2722"/>
            </a:xfrm>
          </p:grpSpPr>
          <p:sp>
            <p:nvSpPr>
              <p:cNvPr id="18435" name="WordArt 3"/>
              <p:cNvSpPr>
                <a:spLocks noChangeArrowheads="1" noChangeShapeType="1" noTextEdit="1"/>
              </p:cNvSpPr>
              <p:nvPr/>
            </p:nvSpPr>
            <p:spPr bwMode="auto">
              <a:xfrm>
                <a:off x="1247" y="2750"/>
                <a:ext cx="3584" cy="726"/>
              </a:xfrm>
              <a:prstGeom prst="rect">
                <a:avLst/>
              </a:prstGeom>
            </p:spPr>
            <p:txBody>
              <a:bodyPr wrap="none" fromWordArt="1">
                <a:prstTxWarp prst="textCanDown">
                  <a:avLst>
                    <a:gd name="adj" fmla="val 33333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FF9933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effectLst>
                      <a:outerShdw dist="35921" dir="2700000" algn="ctr" rotWithShape="0">
                        <a:srgbClr val="C0C0C0">
                          <a:alpha val="80000"/>
                        </a:srgbClr>
                      </a:outerShdw>
                    </a:effectLst>
                    <a:latin typeface="Impact"/>
                  </a:rPr>
                  <a:t>ГЕОМЕТРИЮ</a:t>
                </a:r>
              </a:p>
            </p:txBody>
          </p:sp>
          <p:sp>
            <p:nvSpPr>
              <p:cNvPr id="18436" name="WordArt 4"/>
              <p:cNvSpPr>
                <a:spLocks noChangeArrowheads="1" noChangeShapeType="1" noTextEdit="1"/>
              </p:cNvSpPr>
              <p:nvPr/>
            </p:nvSpPr>
            <p:spPr bwMode="auto">
              <a:xfrm>
                <a:off x="1428" y="754"/>
                <a:ext cx="3040" cy="499"/>
              </a:xfrm>
              <a:prstGeom prst="rect">
                <a:avLst/>
              </a:prstGeom>
            </p:spPr>
            <p:txBody>
              <a:bodyPr wrap="none" fromWordArt="1">
                <a:prstTxWarp prst="textCanUp">
                  <a:avLst>
                    <a:gd name="adj" fmla="val 66667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noFill/>
                      <a:round/>
                      <a:headEnd/>
                      <a:tailEnd/>
                    </a:ln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FF9933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effectLst>
                      <a:outerShdw dist="35921" dir="2700000" algn="ctr" rotWithShape="0">
                        <a:srgbClr val="C0C0C0">
                          <a:alpha val="80000"/>
                        </a:srgbClr>
                      </a:outerShdw>
                    </a:effectLst>
                    <a:latin typeface="Impact"/>
                  </a:rPr>
                  <a:t>ИЗУЧАЕМ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31" name="Group 23"/>
          <p:cNvGrpSpPr>
            <a:grpSpLocks/>
          </p:cNvGrpSpPr>
          <p:nvPr/>
        </p:nvGrpSpPr>
        <p:grpSpPr bwMode="auto">
          <a:xfrm>
            <a:off x="900113" y="1052513"/>
            <a:ext cx="7416800" cy="3419475"/>
            <a:chOff x="567" y="663"/>
            <a:chExt cx="4672" cy="2154"/>
          </a:xfrm>
        </p:grpSpPr>
        <p:sp>
          <p:nvSpPr>
            <p:cNvPr id="17416" name="Rectangle 8"/>
            <p:cNvSpPr>
              <a:spLocks noChangeArrowheads="1"/>
            </p:cNvSpPr>
            <p:nvPr/>
          </p:nvSpPr>
          <p:spPr bwMode="auto">
            <a:xfrm>
              <a:off x="567" y="1502"/>
              <a:ext cx="4672" cy="131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pic>
          <p:nvPicPr>
            <p:cNvPr id="17413" name="Picture 5" descr="Рисунок109"/>
            <p:cNvPicPr>
              <a:picLocks noChangeAspect="1" noChangeArrowheads="1" noCrop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703" y="1570"/>
              <a:ext cx="984" cy="784"/>
            </a:xfrm>
            <a:prstGeom prst="rect">
              <a:avLst/>
            </a:prstGeom>
            <a:noFill/>
          </p:spPr>
        </p:pic>
        <p:pic>
          <p:nvPicPr>
            <p:cNvPr id="17414" name="Picture 6" descr="Рисунок110"/>
            <p:cNvPicPr>
              <a:picLocks noChangeAspect="1" noChangeArrowheads="1" noCrop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059" y="1616"/>
              <a:ext cx="940" cy="748"/>
            </a:xfrm>
            <a:prstGeom prst="rect">
              <a:avLst/>
            </a:prstGeom>
            <a:noFill/>
          </p:spPr>
        </p:pic>
        <p:sp>
          <p:nvSpPr>
            <p:cNvPr id="17417" name="Line 9"/>
            <p:cNvSpPr>
              <a:spLocks noChangeShapeType="1"/>
            </p:cNvSpPr>
            <p:nvPr/>
          </p:nvSpPr>
          <p:spPr bwMode="auto">
            <a:xfrm>
              <a:off x="1973" y="1502"/>
              <a:ext cx="0" cy="1315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0" name="Text Box 12"/>
            <p:cNvSpPr txBox="1">
              <a:spLocks noChangeArrowheads="1"/>
            </p:cNvSpPr>
            <p:nvPr/>
          </p:nvSpPr>
          <p:spPr bwMode="auto">
            <a:xfrm>
              <a:off x="748" y="2478"/>
              <a:ext cx="10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>
                  <a:solidFill>
                    <a:srgbClr val="FF0000"/>
                  </a:solidFill>
                  <a:latin typeface="Arial Black" pitchFamily="34" charset="0"/>
                </a:rPr>
                <a:t>ХОРОШЕЕ</a:t>
              </a:r>
            </a:p>
          </p:txBody>
        </p:sp>
        <p:sp>
          <p:nvSpPr>
            <p:cNvPr id="17421" name="Text Box 13"/>
            <p:cNvSpPr txBox="1">
              <a:spLocks noChangeArrowheads="1"/>
            </p:cNvSpPr>
            <p:nvPr/>
          </p:nvSpPr>
          <p:spPr bwMode="auto">
            <a:xfrm>
              <a:off x="4105" y="2478"/>
              <a:ext cx="8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>
                  <a:solidFill>
                    <a:srgbClr val="FF0000"/>
                  </a:solidFill>
                  <a:latin typeface="Arial Black" pitchFamily="34" charset="0"/>
                </a:rPr>
                <a:t>ПЛОХОЕ</a:t>
              </a:r>
            </a:p>
          </p:txBody>
        </p:sp>
        <p:sp>
          <p:nvSpPr>
            <p:cNvPr id="17423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1020" y="663"/>
              <a:ext cx="3787" cy="810"/>
            </a:xfrm>
            <a:prstGeom prst="rect">
              <a:avLst/>
            </a:prstGeom>
          </p:spPr>
          <p:txBody>
            <a:bodyPr wrap="none" fromWordArt="1">
              <a:prstTxWarp prst="textFadeUp">
                <a:avLst>
                  <a:gd name="adj" fmla="val 7106"/>
                </a:avLst>
              </a:prstTxWarp>
            </a:bodyPr>
            <a:lstStyle/>
            <a:p>
              <a:pPr algn="ctr"/>
              <a:r>
                <a:rPr lang="ru-RU" sz="3600" kern="10">
                  <a:ln w="12700">
                    <a:solidFill>
                      <a:srgbClr val="B2B2B2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520402"/>
                      </a:gs>
                      <a:gs pos="100000">
                        <a:srgbClr val="FFCC00"/>
                      </a:gs>
                    </a:gsLst>
                    <a:lin ang="5400000" scaled="1"/>
                  </a:gradFill>
                  <a:effectLst>
                    <a:outerShdw dist="35921" dir="2700000" sy="50000" rotWithShape="0">
                      <a:srgbClr val="875B0D">
                        <a:alpha val="70000"/>
                      </a:srgbClr>
                    </a:outerShdw>
                  </a:effectLst>
                  <a:latin typeface="Arial"/>
                  <a:cs typeface="Arial"/>
                </a:rPr>
                <a:t>НАСТРОЕНИЕ ???</a:t>
              </a:r>
            </a:p>
          </p:txBody>
        </p:sp>
        <p:sp>
          <p:nvSpPr>
            <p:cNvPr id="17426" name="Text Box 18"/>
            <p:cNvSpPr txBox="1">
              <a:spLocks noChangeArrowheads="1"/>
            </p:cNvSpPr>
            <p:nvPr/>
          </p:nvSpPr>
          <p:spPr bwMode="auto">
            <a:xfrm>
              <a:off x="2106" y="2478"/>
              <a:ext cx="15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>
                  <a:solidFill>
                    <a:srgbClr val="FF0000"/>
                  </a:solidFill>
                  <a:latin typeface="Arial Black" pitchFamily="34" charset="0"/>
                </a:rPr>
                <a:t>РАВНОДУШНОЕ</a:t>
              </a:r>
            </a:p>
          </p:txBody>
        </p:sp>
        <p:sp>
          <p:nvSpPr>
            <p:cNvPr id="17428" name="Line 20"/>
            <p:cNvSpPr>
              <a:spLocks noChangeShapeType="1"/>
            </p:cNvSpPr>
            <p:nvPr/>
          </p:nvSpPr>
          <p:spPr bwMode="auto">
            <a:xfrm>
              <a:off x="3833" y="1502"/>
              <a:ext cx="0" cy="1315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pic>
          <p:nvPicPr>
            <p:cNvPr id="17430" name="Picture 22" descr="Рисунок99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526" y="1752"/>
              <a:ext cx="762" cy="61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WordArt 4"/>
          <p:cNvSpPr>
            <a:spLocks noChangeArrowheads="1" noChangeShapeType="1" noTextEdit="1"/>
          </p:cNvSpPr>
          <p:nvPr/>
        </p:nvSpPr>
        <p:spPr bwMode="auto">
          <a:xfrm>
            <a:off x="468313" y="333375"/>
            <a:ext cx="2708275" cy="5238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Игрушки детства</a:t>
            </a:r>
          </a:p>
        </p:txBody>
      </p:sp>
      <p:grpSp>
        <p:nvGrpSpPr>
          <p:cNvPr id="65552" name="Group 16"/>
          <p:cNvGrpSpPr>
            <a:grpSpLocks/>
          </p:cNvGrpSpPr>
          <p:nvPr/>
        </p:nvGrpSpPr>
        <p:grpSpPr bwMode="auto">
          <a:xfrm>
            <a:off x="323850" y="692150"/>
            <a:ext cx="8135938" cy="5676900"/>
            <a:chOff x="204" y="436"/>
            <a:chExt cx="5125" cy="3576"/>
          </a:xfrm>
        </p:grpSpPr>
        <p:pic>
          <p:nvPicPr>
            <p:cNvPr id="65550" name="Picture 14" descr="d364_1-web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04" y="709"/>
              <a:ext cx="982" cy="1088"/>
            </a:xfrm>
            <a:prstGeom prst="rect">
              <a:avLst/>
            </a:prstGeom>
            <a:noFill/>
          </p:spPr>
        </p:pic>
        <p:pic>
          <p:nvPicPr>
            <p:cNvPr id="65551" name="Picture 15" descr="1234278722_toy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04" y="2840"/>
              <a:ext cx="1043" cy="1043"/>
            </a:xfrm>
            <a:prstGeom prst="rect">
              <a:avLst/>
            </a:prstGeom>
            <a:noFill/>
          </p:spPr>
        </p:pic>
        <p:pic>
          <p:nvPicPr>
            <p:cNvPr id="65541" name="Picture 5" descr="page4_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338" y="2750"/>
              <a:ext cx="1083" cy="1262"/>
            </a:xfrm>
            <a:prstGeom prst="rect">
              <a:avLst/>
            </a:prstGeom>
            <a:noFill/>
          </p:spPr>
        </p:pic>
        <p:pic>
          <p:nvPicPr>
            <p:cNvPr id="65542" name="Picture 6" descr="00919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383" y="1631"/>
              <a:ext cx="816" cy="1058"/>
            </a:xfrm>
            <a:prstGeom prst="rect">
              <a:avLst/>
            </a:prstGeom>
            <a:noFill/>
          </p:spPr>
        </p:pic>
        <p:pic>
          <p:nvPicPr>
            <p:cNvPr id="65543" name="Picture 7" descr="39225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403" y="754"/>
              <a:ext cx="953" cy="948"/>
            </a:xfrm>
            <a:prstGeom prst="rect">
              <a:avLst/>
            </a:prstGeom>
            <a:noFill/>
          </p:spPr>
        </p:pic>
        <p:pic>
          <p:nvPicPr>
            <p:cNvPr id="65546" name="Picture 10" descr="O6OQ5OCA0GJYUTCAVD9NPPCAA57PVKCAZSN7W3CAYUDXU5CA4723XPCA11LCRNCAFV61V5CAMSQSGWCADYMDR7CAJXE0NHCABI3PJYCAVU5Y1WCASWTJERCA27NUWZCA2LXH52CAX661OXCAQA7G4XCAMC5Z35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3787" y="1658"/>
              <a:ext cx="1542" cy="1004"/>
            </a:xfrm>
            <a:prstGeom prst="rect">
              <a:avLst/>
            </a:prstGeom>
            <a:noFill/>
          </p:spPr>
        </p:pic>
        <p:pic>
          <p:nvPicPr>
            <p:cNvPr id="65547" name="Picture 11" descr="688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3878" y="2931"/>
              <a:ext cx="998" cy="998"/>
            </a:xfrm>
            <a:prstGeom prst="rect">
              <a:avLst/>
            </a:prstGeom>
            <a:noFill/>
          </p:spPr>
        </p:pic>
        <p:pic>
          <p:nvPicPr>
            <p:cNvPr id="65549" name="Picture 13" descr="cube_abc2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3787" y="436"/>
              <a:ext cx="1225" cy="92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5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20" name="Group 8"/>
          <p:cNvGrpSpPr>
            <a:grpSpLocks/>
          </p:cNvGrpSpPr>
          <p:nvPr/>
        </p:nvGrpSpPr>
        <p:grpSpPr bwMode="auto">
          <a:xfrm>
            <a:off x="2667000" y="1125538"/>
            <a:ext cx="3810000" cy="3522662"/>
            <a:chOff x="1680" y="709"/>
            <a:chExt cx="2400" cy="2219"/>
          </a:xfrm>
        </p:grpSpPr>
        <p:pic>
          <p:nvPicPr>
            <p:cNvPr id="38918" name="Picture 6" descr="vanyaкопирование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680" y="709"/>
              <a:ext cx="2400" cy="2219"/>
            </a:xfrm>
            <a:prstGeom prst="rect">
              <a:avLst/>
            </a:prstGeom>
            <a:noFill/>
          </p:spPr>
        </p:pic>
        <p:pic>
          <p:nvPicPr>
            <p:cNvPr id="38919" name="Picture 7" descr="word1"/>
            <p:cNvPicPr>
              <a:picLocks noChangeAspect="1" noChangeArrowheads="1" noCrop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577" y="845"/>
              <a:ext cx="605" cy="60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1478</TotalTime>
  <Words>1049</Words>
  <Application>Microsoft Office PowerPoint</Application>
  <PresentationFormat>Экран (4:3)</PresentationFormat>
  <Paragraphs>244</Paragraphs>
  <Slides>46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46</vt:i4>
      </vt:variant>
    </vt:vector>
  </HeadingPairs>
  <TitlesOfParts>
    <vt:vector size="57" baseType="lpstr">
      <vt:lpstr>Arial</vt:lpstr>
      <vt:lpstr>Times New Roman</vt:lpstr>
      <vt:lpstr>Wingdings</vt:lpstr>
      <vt:lpstr>Arial Narrow</vt:lpstr>
      <vt:lpstr>Comic Sans MS</vt:lpstr>
      <vt:lpstr>Arial Black</vt:lpstr>
      <vt:lpstr>Monotype Corsiva</vt:lpstr>
      <vt:lpstr>Bookman Old Style</vt:lpstr>
      <vt:lpstr>Лучи</vt:lpstr>
      <vt:lpstr>Microsoft Equation 3.0</vt:lpstr>
      <vt:lpstr>Точечный рисунок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История возникновения  ГЕОМЕТРИИ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Почти все великие ученые древности и средних веков были выдающимися геометрами.  Девиз академии Платона был: "Не знающие геометрии не допускаются!"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re</cp:lastModifiedBy>
  <cp:revision>27</cp:revision>
  <dcterms:created xsi:type="dcterms:W3CDTF">2010-10-03T09:43:00Z</dcterms:created>
  <dcterms:modified xsi:type="dcterms:W3CDTF">2014-04-03T18:57:31Z</dcterms:modified>
</cp:coreProperties>
</file>