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312" r:id="rId3"/>
    <p:sldId id="277" r:id="rId4"/>
    <p:sldId id="257" r:id="rId5"/>
    <p:sldId id="256" r:id="rId6"/>
    <p:sldId id="258" r:id="rId7"/>
    <p:sldId id="266" r:id="rId8"/>
    <p:sldId id="267" r:id="rId9"/>
    <p:sldId id="261" r:id="rId10"/>
    <p:sldId id="262" r:id="rId11"/>
    <p:sldId id="272" r:id="rId12"/>
    <p:sldId id="263" r:id="rId13"/>
    <p:sldId id="265" r:id="rId14"/>
    <p:sldId id="268" r:id="rId15"/>
    <p:sldId id="269" r:id="rId16"/>
    <p:sldId id="264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64AF-F5CB-4966-B3AC-EC18B721115C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F956-CED5-413C-885F-2E7B9030E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B7AA-B4D3-4CE4-86FE-CCDAC7FE889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501E-3230-4B3A-9E2D-D3201636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1B05-87BD-43C2-B2FF-0805BBE2A629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0A93-DC71-4535-B7A5-30372D1BB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9828E3-607C-4D63-8C56-B253A0B54AC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B1E56-D359-4EA4-9512-3A0D8C9D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0204-EDB1-4532-B2E6-9B79FF74D39C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4B2D-8873-4AF7-B71B-A748C466C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65AE-50B4-4758-96DE-BE82BCA05FB9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3089-7818-4C9B-B6ED-0DBED63EF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82DC-4E79-4C95-97BD-9CD39FFCD798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29E0-AD18-49B8-B145-9F6ABC27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BDE44F-395B-4601-AE33-4C4831B845E0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8BD179-4E8B-4A0A-B6C5-A914E036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9414-1D5D-44B7-A4C1-0CF3AA9DB940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77F9-EAEE-4ECA-B2E3-52BF360E3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3E50D1-6286-4AEF-971D-DD6E361EA890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3031B5-81B4-4873-9BC0-5C6B24B3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18B4C0-E189-4BEE-9C80-EA1E8C481712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EB95F6-0473-4DB9-9D38-BE8E599E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FB8AC-63E2-4305-90C8-B01692B330C2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1C69D-0BC3-4A53-AE1D-BC1A9D82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1" r:id="rId4"/>
    <p:sldLayoutId id="2147483942" r:id="rId5"/>
    <p:sldLayoutId id="2147483949" r:id="rId6"/>
    <p:sldLayoutId id="2147483943" r:id="rId7"/>
    <p:sldLayoutId id="2147483950" r:id="rId8"/>
    <p:sldLayoutId id="2147483951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chemistry-flash-highlighted-outline.html" TargetMode="External"/><Relationship Id="rId13" Type="http://schemas.openxmlformats.org/officeDocument/2006/relationships/hyperlink" Target="http://www.0lik.ru/uploads/posts/2008-09/1221463793_0lik.ru_otr_02.jpg" TargetMode="External"/><Relationship Id="rId18" Type="http://schemas.openxmlformats.org/officeDocument/2006/relationships/hyperlink" Target="http://img-fotki.yandex.ru/get/4412/43159532.1b/0_98eda_b7f67be0_orig.jpg" TargetMode="External"/><Relationship Id="rId3" Type="http://schemas.openxmlformats.org/officeDocument/2006/relationships/hyperlink" Target="http://festival.1september.ru/articles/514166/" TargetMode="External"/><Relationship Id="rId7" Type="http://schemas.openxmlformats.org/officeDocument/2006/relationships/hyperlink" Target="http://www.clker.com/clipart-flask.html" TargetMode="External"/><Relationship Id="rId12" Type="http://schemas.openxmlformats.org/officeDocument/2006/relationships/hyperlink" Target="http://www.artsides.ru/big/item_4466.jpg" TargetMode="External"/><Relationship Id="rId17" Type="http://schemas.openxmlformats.org/officeDocument/2006/relationships/hyperlink" Target="http://ximvbytu.narod.ru/images/p10_l01p2p09.jpg" TargetMode="External"/><Relationship Id="rId2" Type="http://schemas.openxmlformats.org/officeDocument/2006/relationships/hyperlink" Target="http://chemistry-school.blogspot.com/p/28.html" TargetMode="External"/><Relationship Id="rId16" Type="http://schemas.openxmlformats.org/officeDocument/2006/relationships/hyperlink" Target="http://362.su/images/uchitel-10.gif" TargetMode="External"/><Relationship Id="rId20" Type="http://schemas.openxmlformats.org/officeDocument/2006/relationships/hyperlink" Target="http://www.101.ru/vardata/modules/phorum/images/80346159/50973/orig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ker.com/clipart-chemical-flask.html" TargetMode="External"/><Relationship Id="rId11" Type="http://schemas.openxmlformats.org/officeDocument/2006/relationships/hyperlink" Target="http://gurchemistry.ucoz.ru/_nw/0/37908682.jpg" TargetMode="External"/><Relationship Id="rId5" Type="http://schemas.openxmlformats.org/officeDocument/2006/relationships/hyperlink" Target="http://class-fizika.narod.ru/8_class/8_urok/8_agreg/rasn.gif" TargetMode="External"/><Relationship Id="rId15" Type="http://schemas.openxmlformats.org/officeDocument/2006/relationships/hyperlink" Target="http://pareni.files.wordpress.com/2011/03/intimnaja-zhizn.png" TargetMode="External"/><Relationship Id="rId10" Type="http://schemas.openxmlformats.org/officeDocument/2006/relationships/hyperlink" Target="http://img-fotki.yandex.ru/get/4711/119528728.d93/0_a4ee8_172ceaea_XL" TargetMode="External"/><Relationship Id="rId19" Type="http://schemas.openxmlformats.org/officeDocument/2006/relationships/hyperlink" Target="http://images.clipartof.com/small/5755-Mans-Pants-Burning-From-A-Cigarette-Clipart-Illustration.jpg" TargetMode="External"/><Relationship Id="rId4" Type="http://schemas.openxmlformats.org/officeDocument/2006/relationships/hyperlink" Target="http://www.dinosoria.com/gifs/ecole_004.gif" TargetMode="External"/><Relationship Id="rId9" Type="http://schemas.openxmlformats.org/officeDocument/2006/relationships/hyperlink" Target="http://www.bcps.org/offices/lis/models/scientificinquiry/images/labsetup.jpg" TargetMode="External"/><Relationship Id="rId14" Type="http://schemas.openxmlformats.org/officeDocument/2006/relationships/hyperlink" Target="http://img0.liveinternet.ru/images/attac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150" y="836613"/>
            <a:ext cx="7129463" cy="38163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Практическая работа № 1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«Правила ТБ при работе в кабинете химии. Приёмы обращения с лабораторным оборудованием и нагревательными приборами»</a:t>
            </a:r>
            <a:endParaRPr lang="ru-RU" b="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995738" y="5300663"/>
            <a:ext cx="4762500" cy="1081087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Автор:</a:t>
            </a:r>
            <a:r>
              <a:rPr lang="ru-RU" cap="small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 Лисецкая Наталья Владимировна,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cap="small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учитель  химии МКОУ ООШ д.Кочкино Верхнекамского района Кировской </a:t>
            </a:r>
            <a:r>
              <a:rPr lang="ru-RU" cap="small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области                                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235825" y="404813"/>
            <a:ext cx="1738313" cy="504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221-415-027</a:t>
            </a:r>
            <a:endParaRPr lang="ru-RU" sz="1600" b="1" cap="small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L01p2p11"/>
          <p:cNvPicPr>
            <a:picLocks noChangeAspect="1" noChangeArrowheads="1"/>
          </p:cNvPicPr>
          <p:nvPr/>
        </p:nvPicPr>
        <p:blipFill>
          <a:blip r:embed="rId2" cstate="email"/>
          <a:srcRect l="1117"/>
          <a:stretch>
            <a:fillRect/>
          </a:stretch>
        </p:blipFill>
        <p:spPr bwMode="auto">
          <a:xfrm>
            <a:off x="1187450" y="2060575"/>
            <a:ext cx="6375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68313" y="554038"/>
            <a:ext cx="8135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При работе с веществами не берите их руками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И не пробуйте на вкус, реактивы не арбуз: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Слезет кожа с языка</a:t>
            </a:r>
            <a:r>
              <a:rPr lang="ru-RU" sz="2400" b="1">
                <a:solidFill>
                  <a:srgbClr val="9A3D01"/>
                </a:solidFill>
                <a:latin typeface="Century Schoolbook" pitchFamily="18" charset="0"/>
              </a:rPr>
              <a:t> и</a:t>
            </a:r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отвалится рука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езентация\3790868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196975"/>
            <a:ext cx="37623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1957388"/>
            <a:ext cx="572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 кислоту не лей ты воду, 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А совсем наоборот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Тонкой струйкой подливая,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Осторожненько мешая,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Лей в водичку кислоту –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Так отвадишь ты беду.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езентация\0_a4ee8_172ceaea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476250"/>
            <a:ext cx="4830762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400">
                <a:latin typeface="Calibri" pitchFamily="34" charset="0"/>
                <a:cs typeface="Times New Roman" pitchFamily="18" charset="0"/>
              </a:rPr>
              <a:t>        </a:t>
            </a:r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С веществами неизвестными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Не проводи смешивания неуместные: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Незнакомые растворы ты друг с другом не сливай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Не ссыпай в одну посуду, не мешай, не поджигай!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L01p2p10"/>
          <p:cNvPicPr>
            <a:picLocks noChangeAspect="1" noChangeArrowheads="1"/>
          </p:cNvPicPr>
          <p:nvPr/>
        </p:nvPicPr>
        <p:blipFill>
          <a:blip r:embed="rId2" cstate="email"/>
          <a:srcRect l="9724" t="4207"/>
          <a:stretch>
            <a:fillRect/>
          </a:stretch>
        </p:blipFill>
        <p:spPr bwMode="auto">
          <a:xfrm>
            <a:off x="827088" y="1574800"/>
            <a:ext cx="669766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813" y="620713"/>
            <a:ext cx="70564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Чтобы опыт  получился,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Пользуйся  посудой чистой!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L01p2p03"/>
          <p:cNvPicPr>
            <a:picLocks noChangeAspect="1" noChangeArrowheads="1"/>
          </p:cNvPicPr>
          <p:nvPr/>
        </p:nvPicPr>
        <p:blipFill>
          <a:blip r:embed="rId2" cstate="email"/>
          <a:srcRect l="16879" r="8621"/>
          <a:stretch>
            <a:fillRect/>
          </a:stretch>
        </p:blipFill>
        <p:spPr bwMode="auto">
          <a:xfrm>
            <a:off x="3530600" y="1252538"/>
            <a:ext cx="56134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1268413"/>
            <a:ext cx="4859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Чай и вкусный бутерброд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Очень просятся в твой рот.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Не обманывай себя –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Есть и пить у нас нельзя!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Это, друг, химкабинет, </a:t>
            </a: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для еды условий нет. </a:t>
            </a:r>
            <a:endParaRPr lang="ru-RU" sz="3600">
              <a:solidFill>
                <a:srgbClr val="9A3D01"/>
              </a:solidFill>
              <a:latin typeface="Century Schoolbook" pitchFamily="18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62100" y="434975"/>
            <a:ext cx="5949950" cy="585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Меры предосторожности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резентация\rasn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60350"/>
            <a:ext cx="333692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79388" y="1841500"/>
            <a:ext cx="5832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Мы работаем по парам,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Чтобы не обдало жаром,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Ты пробирку отверни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От соседа впереди.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Всю сначала прогревай,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Уголочком наклоняй,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А потом – сильнее там,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Где есть место веществам!</a:t>
            </a:r>
            <a:endParaRPr lang="ru-RU" sz="24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презентация\p10_l01p2p0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913" y="1352550"/>
            <a:ext cx="565308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188913"/>
            <a:ext cx="57959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Задавай себе вопрос,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Но не суй в пробирку нос: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Будешь плакать и чихать,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Слёзы градом проливать.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Помаши рукой ты к носу –</a:t>
            </a: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Вот ответ на все вопросы</a:t>
            </a:r>
            <a:r>
              <a:rPr lang="ru-RU" sz="2800" b="1">
                <a:solidFill>
                  <a:srgbClr val="9A3D01"/>
                </a:solidFill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презентация\labsetu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57563"/>
            <a:ext cx="47148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692275" y="303213"/>
            <a:ext cx="69834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800">
                <a:solidFill>
                  <a:srgbClr val="9A3D01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Собери прибор по схеме,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 Все проверь на герметичность,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 Реактив найди по теме,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 Помни про  экономичность.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 Жди команды, чтоб начать,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     Ну а после, чтоб убрать.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презентация\item_446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3141663"/>
            <a:ext cx="5087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188913"/>
            <a:ext cx="64087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Это должен каждый знать: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Спирт в спиртовке поджигать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Спичкой только можно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И очень осторожно.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916113"/>
            <a:ext cx="53832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Мы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растворчик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подогрели,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Вещества у нас вскипели.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Надо пламя укротить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спиртовочку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закрыть!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8313" y="1125538"/>
            <a:ext cx="44592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Вдруг попал тебе на кожу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Ядовитый химикат: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Срочно смой его водою,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 то будешь сам не рад!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Если это кислота-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Содой мы ее тогда,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Ну а если это щелочь-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Борной смоем кислотой,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 кожи выгоним долой!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79388" y="30480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ru-RU" sz="2800" b="1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Оказание первой медицинской помощи </a:t>
            </a:r>
            <a:endParaRPr lang="ru-RU" sz="3600" b="1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6628" name="Picture 4" descr="C:\Users\User\Desktop\презентация\5755-Mans-Pants-Burning-From-A-Cigarette-Clipart-Illustratio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628775"/>
            <a:ext cx="45767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0643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Содержание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88" y="1341438"/>
            <a:ext cx="8064500" cy="5327650"/>
          </a:xfrm>
          <a:prstGeom prst="rect">
            <a:avLst/>
          </a:prstGeom>
        </p:spPr>
        <p:txBody>
          <a:bodyPr anchor="b"/>
          <a:lstStyle/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8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8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8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r>
              <a:rPr lang="ru-RU" sz="2800" cap="small" dirty="0">
                <a:latin typeface="+mj-lt"/>
                <a:ea typeface="+mj-ea"/>
                <a:cs typeface="+mj-cs"/>
              </a:rPr>
              <a:t>Правила ТБ при работе в кабинете химии. </a:t>
            </a:r>
          </a:p>
          <a:p>
            <a:pPr algn="just" eaLnBrk="0" hangingPunct="0">
              <a:defRPr/>
            </a:pPr>
            <a:endParaRPr lang="ru-RU" sz="2800" cap="small" dirty="0">
              <a:latin typeface="+mj-lt"/>
              <a:ea typeface="+mj-ea"/>
              <a:cs typeface="+mj-cs"/>
            </a:endParaRPr>
          </a:p>
          <a:p>
            <a:pPr marL="571500" indent="-571500" eaLnBrk="0" hangingPunct="0">
              <a:buFontTx/>
              <a:buAutoNum type="romanUcPeriod"/>
              <a:defRPr/>
            </a:pPr>
            <a:r>
              <a:rPr lang="ru-RU" sz="2800" cap="small" dirty="0">
                <a:latin typeface="+mj-lt"/>
                <a:ea typeface="+mj-ea"/>
                <a:cs typeface="+mj-cs"/>
              </a:rPr>
              <a:t>Приёмы обращения с лабораторным штативом</a:t>
            </a:r>
          </a:p>
          <a:p>
            <a:pPr marL="571500" indent="-571500" algn="just" eaLnBrk="0" hangingPunct="0">
              <a:defRPr/>
            </a:pPr>
            <a:endParaRPr lang="ru-RU" sz="2800" cap="small" dirty="0">
              <a:latin typeface="+mj-lt"/>
              <a:ea typeface="+mj-ea"/>
              <a:cs typeface="+mj-cs"/>
            </a:endParaRPr>
          </a:p>
          <a:p>
            <a:pPr marL="571500" indent="-571500" eaLnBrk="0" hangingPunct="0">
              <a:defRPr/>
            </a:pPr>
            <a:r>
              <a:rPr lang="en-US" sz="2800" cap="small" dirty="0">
                <a:latin typeface="+mj-lt"/>
                <a:ea typeface="+mj-ea"/>
                <a:cs typeface="+mj-cs"/>
              </a:rPr>
              <a:t>II</a:t>
            </a:r>
            <a:r>
              <a:rPr lang="ru-RU" sz="2800" cap="small" dirty="0">
                <a:latin typeface="+mj-lt"/>
                <a:ea typeface="+mj-ea"/>
                <a:cs typeface="+mj-cs"/>
              </a:rPr>
              <a:t>.  Спиртовка и приёмы обращения с ней. Строение пламени</a:t>
            </a:r>
          </a:p>
          <a:p>
            <a:pPr marL="571500" indent="-571500" algn="just" eaLnBrk="0" hangingPunct="0">
              <a:defRPr/>
            </a:pPr>
            <a:endParaRPr lang="ru-RU" sz="2800" cap="small" dirty="0">
              <a:latin typeface="+mj-lt"/>
              <a:ea typeface="+mj-ea"/>
              <a:cs typeface="+mj-cs"/>
            </a:endParaRPr>
          </a:p>
          <a:p>
            <a:pPr marL="571500" indent="-571500" eaLnBrk="0" hangingPunct="0">
              <a:defRPr/>
            </a:pPr>
            <a:r>
              <a:rPr lang="en-US" sz="2800" cap="small" dirty="0">
                <a:latin typeface="+mj-lt"/>
                <a:ea typeface="+mj-ea"/>
                <a:cs typeface="+mj-cs"/>
              </a:rPr>
              <a:t>III</a:t>
            </a:r>
            <a:r>
              <a:rPr lang="ru-RU" sz="2800" cap="small" dirty="0">
                <a:latin typeface="+mj-lt"/>
                <a:ea typeface="+mj-ea"/>
                <a:cs typeface="+mj-cs"/>
              </a:rPr>
              <a:t>. Лабораторное оборудование и основные приёмы обращения с ним</a:t>
            </a:r>
          </a:p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000" cap="small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27988" y="2924175"/>
            <a:ext cx="576262" cy="4333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027988" y="4221163"/>
            <a:ext cx="576262" cy="43180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027988" y="5229225"/>
            <a:ext cx="538162" cy="46672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113" y="981075"/>
            <a:ext cx="56896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Вдруг твоя голова закружилась,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Руки будто бы не твои.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Если такое случилось,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Учителю тут же скажи.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Помощь  тебе  он окажет: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Даст противоядье, раны смажет,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Промоет желудок и даже глаза,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Словом, не бросит в беде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  никогда.</a:t>
            </a:r>
          </a:p>
        </p:txBody>
      </p:sp>
      <p:pic>
        <p:nvPicPr>
          <p:cNvPr id="27651" name="Picture 4" descr="C:\Users\User\Desktop\презентация\ori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268413"/>
            <a:ext cx="310038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88913"/>
            <a:ext cx="8208962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Несколько правил простых и несложных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Выжить помогут в школе, возможно.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Ты соблюдай их, мы знаем прекрасно-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Химия - здорово и безопасно!</a:t>
            </a:r>
          </a:p>
        </p:txBody>
      </p:sp>
      <p:pic>
        <p:nvPicPr>
          <p:cNvPr id="28675" name="Picture 2" descr="C:\Users\User\Desktop\презентация\intimnaja-zhiz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2205038"/>
            <a:ext cx="424815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7380288" y="5732463"/>
            <a:ext cx="609600" cy="539750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1075"/>
            <a:ext cx="8075613" cy="1871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Часть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Приёмы обращения с лабораторным штативом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84213" y="1557338"/>
            <a:ext cx="7848600" cy="29511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Цель</a:t>
            </a:r>
            <a:r>
              <a:rPr lang="ru-RU" sz="28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cap="small" dirty="0">
                <a:latin typeface="+mj-lt"/>
                <a:ea typeface="+mj-ea"/>
                <a:cs typeface="+mj-cs"/>
              </a:rPr>
              <a:t> познакомиться с устройством лабораторного штатива и отработать приёмы обращения с ним</a:t>
            </a: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 t="3474"/>
          <a:stretch>
            <a:fillRect/>
          </a:stretch>
        </p:blipFill>
        <p:spPr bwMode="auto">
          <a:xfrm>
            <a:off x="611188" y="1196975"/>
            <a:ext cx="3097212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0"/>
            <a:ext cx="78486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ОБЩИЙ ВИД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лабораторного штатива         ВИДЫ ЛАПОК И КОЛЕЦ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196975"/>
            <a:ext cx="381635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 t="13321"/>
          <a:stretch>
            <a:fillRect/>
          </a:stretch>
        </p:blipFill>
        <p:spPr bwMode="auto">
          <a:xfrm>
            <a:off x="250825" y="1125538"/>
            <a:ext cx="446563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284538"/>
            <a:ext cx="42783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905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Крепление лапки и кольца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 t="8669"/>
          <a:stretch>
            <a:fillRect/>
          </a:stretch>
        </p:blipFill>
        <p:spPr bwMode="auto">
          <a:xfrm>
            <a:off x="1042988" y="981075"/>
            <a:ext cx="6970712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14705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Крепление пробирки в лапке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451725" y="5732463"/>
            <a:ext cx="538163" cy="539750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692150"/>
            <a:ext cx="8075613" cy="1944688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1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51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51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51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6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Спиртовка и </a:t>
            </a:r>
            <a:r>
              <a:rPr lang="ru-RU" sz="4600" cap="small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приёмы</a:t>
            </a:r>
            <a:r>
              <a:rPr lang="ru-RU" sz="46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обращения с ней. Строение пламени</a:t>
            </a:r>
            <a:r>
              <a:rPr lang="ru-RU" sz="3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684213" y="2852738"/>
            <a:ext cx="7704137" cy="3097212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cap="small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Цели: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latin typeface="+mn-lt"/>
                <a:cs typeface="+mn-cs"/>
              </a:rPr>
              <a:t>познакомиться с устройством спиртовки, отработать приёмы и правила обращения с ней;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latin typeface="+mn-lt"/>
                <a:cs typeface="+mn-cs"/>
              </a:rPr>
              <a:t>изучить строение пламени спиртовки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96975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Устройство спиртовки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1438"/>
            <a:ext cx="777716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720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Зажигание спиртовки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Тушение спиртовки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052513"/>
            <a:ext cx="68405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4522787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познакомиться   с  правилами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техники безопасности при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работе в кабинете химии,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лабораторным оборудованием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и приёмами обращения с 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Строение пламени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84313"/>
            <a:ext cx="50419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372225" y="1700213"/>
            <a:ext cx="698500" cy="698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2781300"/>
            <a:ext cx="698500" cy="698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25" y="3789363"/>
            <a:ext cx="698500" cy="62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7524750" y="5732463"/>
            <a:ext cx="538163" cy="539750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0825" y="1052513"/>
            <a:ext cx="8497888" cy="20161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32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3200" b="1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Лабораторное оборудование и основные приёмы обращения с ним</a:t>
            </a:r>
            <a:r>
              <a:rPr lang="en-US" sz="3200" cap="small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11188" y="2924175"/>
            <a:ext cx="7777162" cy="2592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small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Цель:</a:t>
            </a:r>
            <a:r>
              <a:rPr lang="ru-RU" sz="3000" cap="small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sz="3200" dirty="0">
                <a:latin typeface="+mn-lt"/>
                <a:cs typeface="+mn-cs"/>
              </a:rPr>
              <a:t>познакомиться с лабораторным оборудованием и отработать приёмы обращения с ним</a:t>
            </a:r>
            <a:r>
              <a:rPr lang="ru-RU" sz="3200" cap="small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endParaRPr lang="ru-RU" sz="3600" cap="small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Пробирки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39" name="Picture 19" descr="L01p4p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25538"/>
            <a:ext cx="696595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Химические стаканы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63" name="Picture 12" descr="L01p4p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323975"/>
            <a:ext cx="6913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Колбы плоскодонные и круглодонные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73238"/>
            <a:ext cx="4176712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8863" y="1773238"/>
            <a:ext cx="3441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Воронка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3011" name="Picture 6" descr="L01p4p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8875" y="1484313"/>
            <a:ext cx="65817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Стеклянная палочка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688498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Фильтрование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5059" name="Picture 2" descr="C:\Users\1\Desktop\20121115\К уроку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158875"/>
            <a:ext cx="360045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Шпатель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341438"/>
            <a:ext cx="80676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\Desktop\20121115\К уроку8.bmp"/>
          <p:cNvPicPr>
            <a:picLocks noChangeAspect="1" noChangeArrowheads="1"/>
          </p:cNvPicPr>
          <p:nvPr/>
        </p:nvPicPr>
        <p:blipFill>
          <a:blip r:embed="rId2" cstate="email"/>
          <a:srcRect r="52818" b="8246"/>
          <a:stretch>
            <a:fillRect/>
          </a:stretch>
        </p:blipFill>
        <p:spPr bwMode="auto">
          <a:xfrm>
            <a:off x="755650" y="1484313"/>
            <a:ext cx="56435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C:\Users\1\Desktop\20121115\К уроку8.bmp"/>
          <p:cNvPicPr>
            <a:picLocks noChangeAspect="1" noChangeArrowheads="1"/>
          </p:cNvPicPr>
          <p:nvPr/>
        </p:nvPicPr>
        <p:blipFill>
          <a:blip r:embed="rId2" cstate="email"/>
          <a:srcRect l="49646" b="8246"/>
          <a:stretch>
            <a:fillRect/>
          </a:stretch>
        </p:blipFill>
        <p:spPr bwMode="auto">
          <a:xfrm>
            <a:off x="2268538" y="4005263"/>
            <a:ext cx="5832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38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Набор веществ шпателем и пробиркой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0825" y="1628775"/>
            <a:ext cx="8497888" cy="1800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Правила техники безопасности при работе в кабинете химии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7" name="Picture 3" descr="враъения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716338"/>
            <a:ext cx="32607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Пробиркодержатель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8" y="1484313"/>
            <a:ext cx="74834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Тигельные щипцы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9175" y="1160463"/>
            <a:ext cx="7008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Фарфоровая чашка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395413"/>
            <a:ext cx="67151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Тигль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3775" y="1196975"/>
            <a:ext cx="70818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Ложечка для сжигания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412875"/>
            <a:ext cx="7539037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922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Фарфоровая ступка с пестиком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263650"/>
            <a:ext cx="69850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Мерный цилиндр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4275" name="Picture 4" descr="C:\Users\1\Desktop\12_big_1251455014.jpg"/>
          <p:cNvPicPr>
            <a:picLocks noChangeAspect="1" noChangeArrowheads="1"/>
          </p:cNvPicPr>
          <p:nvPr/>
        </p:nvPicPr>
        <p:blipFill>
          <a:blip r:embed="rId2" cstate="email"/>
          <a:srcRect r="22279"/>
          <a:stretch>
            <a:fillRect/>
          </a:stretch>
        </p:blipFill>
        <p:spPr bwMode="auto">
          <a:xfrm>
            <a:off x="1692275" y="1052513"/>
            <a:ext cx="559276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47050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Ареометр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299" name="Picture 4" descr="C:\Users\1\Desktop\ареоме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81075"/>
            <a:ext cx="68897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Термометр лабораторный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125538"/>
            <a:ext cx="66262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Делительная воронка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41413"/>
            <a:ext cx="69850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L01p2p00"/>
          <p:cNvPicPr>
            <a:picLocks noChangeAspect="1" noChangeArrowheads="1"/>
          </p:cNvPicPr>
          <p:nvPr/>
        </p:nvPicPr>
        <p:blipFill>
          <a:blip r:embed="rId2" cstate="email"/>
          <a:srcRect l="10274" t="3767" r="2397" b="4453"/>
          <a:stretch>
            <a:fillRect/>
          </a:stretch>
        </p:blipFill>
        <p:spPr bwMode="auto">
          <a:xfrm>
            <a:off x="3419475" y="2420938"/>
            <a:ext cx="532923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476250"/>
            <a:ext cx="5903912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  <a:t>Помни, каждый ученик,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  <a:t>Знай, любая кроха: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  <a:t>Безопасность — хорошо,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  <a:t>А халатность — плохо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Batang" pitchFamily="18" charset="-127"/>
                <a:cs typeface="+mn-cs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Химическая пипетка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2038" y="1087438"/>
            <a:ext cx="69659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Штатив для пробирок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9395" name="Picture 4" descr="C:\Users\1\Desktop\штати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125538"/>
            <a:ext cx="60134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Мерная колба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0419" name="Picture 4" descr="C:\Users\1\Desktop\мерная колб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912813"/>
            <a:ext cx="56896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Чашка Петри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268413"/>
            <a:ext cx="7140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989138"/>
            <a:ext cx="8424862" cy="2519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Сделайте общий вывод по проделанной работе.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Приведите рабочее место в порядок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3586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РАБОТУ!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850" y="1125538"/>
            <a:ext cx="8351838" cy="4984750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Calibri" pitchFamily="34" charset="0"/>
              </a:rPr>
              <a:t>1.  </a:t>
            </a:r>
            <a:r>
              <a:rPr lang="ru-RU" sz="16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1600" u="sng" dirty="0">
                <a:latin typeface="Calibri" pitchFamily="34" charset="0"/>
                <a:hlinkClick r:id="rId2"/>
              </a:rPr>
              <a:t>://</a:t>
            </a:r>
            <a:r>
              <a:rPr lang="ru-RU" sz="1600" u="sng" dirty="0" smtClean="0">
                <a:latin typeface="Calibri" pitchFamily="34" charset="0"/>
                <a:hlinkClick r:id="rId2"/>
              </a:rPr>
              <a:t>chemistry-school.blogspot.com/p/28.html</a:t>
            </a:r>
            <a:r>
              <a:rPr lang="ru-RU" sz="1600" u="sng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- стихи, иллюстрации</a:t>
            </a:r>
            <a:r>
              <a:rPr lang="ru-RU" sz="1600" u="sng" dirty="0">
                <a:latin typeface="Calibri" pitchFamily="34" charset="0"/>
              </a:rPr>
              <a:t/>
            </a:r>
            <a:br>
              <a:rPr lang="ru-RU" sz="1600" u="sng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2.  </a:t>
            </a:r>
            <a:r>
              <a:rPr lang="ru-RU" sz="1600" dirty="0" smtClean="0">
                <a:latin typeface="Calibri" pitchFamily="34" charset="0"/>
                <a:hlinkClick r:id="rId3"/>
              </a:rPr>
              <a:t>http</a:t>
            </a:r>
            <a:r>
              <a:rPr lang="ru-RU" sz="1600" u="sng" dirty="0">
                <a:latin typeface="Calibri" pitchFamily="34" charset="0"/>
                <a:hlinkClick r:id="rId3"/>
              </a:rPr>
              <a:t>://festival.1september.ru/articles/514166</a:t>
            </a:r>
            <a:r>
              <a:rPr lang="ru-RU" sz="1600" u="sng" dirty="0" smtClean="0">
                <a:latin typeface="Calibri" pitchFamily="34" charset="0"/>
                <a:hlinkClick r:id="rId3"/>
              </a:rPr>
              <a:t>/</a:t>
            </a:r>
            <a:r>
              <a:rPr lang="ru-RU" sz="1600" u="sng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стихи</a:t>
            </a:r>
            <a:r>
              <a:rPr lang="ru-RU" sz="1600" u="sng" dirty="0">
                <a:latin typeface="Calibri" pitchFamily="34" charset="0"/>
              </a:rPr>
              <a:t/>
            </a:r>
            <a:br>
              <a:rPr lang="ru-RU" sz="1600" u="sng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3.  </a:t>
            </a:r>
            <a:r>
              <a:rPr lang="en-US" sz="1600" dirty="0">
                <a:latin typeface="Calibri" pitchFamily="34" charset="0"/>
                <a:hlinkClick r:id="rId4"/>
              </a:rPr>
              <a:t>http://www.dinosoria.com/gifs/ecole_004.gif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- 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4.  </a:t>
            </a:r>
            <a:r>
              <a:rPr lang="en-US" sz="1600" dirty="0">
                <a:latin typeface="Calibri" pitchFamily="34" charset="0"/>
                <a:hlinkClick r:id="rId5"/>
              </a:rPr>
              <a:t>http://</a:t>
            </a:r>
            <a:r>
              <a:rPr lang="en-US" sz="1600" dirty="0" smtClean="0">
                <a:latin typeface="Calibri" pitchFamily="34" charset="0"/>
                <a:hlinkClick r:id="rId5"/>
              </a:rPr>
              <a:t>class-fizika.narod.ru/8_class/8_urok/8_agreg/rasn.gif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лабораторное оборудование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5.  </a:t>
            </a:r>
            <a:r>
              <a:rPr lang="en-US" sz="1600" dirty="0" smtClean="0">
                <a:latin typeface="Calibri" pitchFamily="34" charset="0"/>
                <a:cs typeface="Arial" pitchFamily="34" charset="0"/>
                <a:hlinkClick r:id="rId6"/>
              </a:rPr>
              <a:t>http://www.clker.com/clipart-chemical-flask.html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- лабораторное оборудование</a:t>
            </a:r>
            <a:br>
              <a:rPr lang="ru-RU" sz="1600" dirty="0" smtClean="0">
                <a:latin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6.  </a:t>
            </a:r>
            <a:r>
              <a:rPr lang="en-US" sz="1600" dirty="0" smtClean="0">
                <a:latin typeface="Calibri" pitchFamily="34" charset="0"/>
                <a:cs typeface="Arial" pitchFamily="34" charset="0"/>
                <a:hlinkClick r:id="rId7"/>
              </a:rPr>
              <a:t>http://www.clker.com/clipart-flask.html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, </a:t>
            </a:r>
            <a:r>
              <a:rPr lang="en-US" sz="1600" dirty="0" smtClean="0">
                <a:latin typeface="Calibri" pitchFamily="34" charset="0"/>
                <a:cs typeface="Arial" pitchFamily="34" charset="0"/>
                <a:hlinkClick r:id="rId8"/>
              </a:rPr>
              <a:t>http://www.clker.com/clipart-chemistry-flash-</a:t>
            </a:r>
            <a:r>
              <a:rPr lang="ru-RU" sz="1600" u="sng" dirty="0" smtClean="0">
                <a:latin typeface="Calibri" pitchFamily="34" charset="0"/>
                <a:cs typeface="Arial" pitchFamily="34" charset="0"/>
                <a:hlinkClick r:id="rId8"/>
              </a:rPr>
              <a:t>     </a:t>
            </a:r>
            <a:r>
              <a:rPr lang="en-US" sz="1600" dirty="0" smtClean="0">
                <a:latin typeface="Calibri" pitchFamily="34" charset="0"/>
                <a:cs typeface="Arial" pitchFamily="34" charset="0"/>
                <a:hlinkClick r:id="rId8"/>
              </a:rPr>
              <a:t>highlighted-outline.html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- лабораторное оборудование</a:t>
            </a:r>
            <a:br>
              <a:rPr lang="ru-RU" sz="1600" dirty="0" smtClean="0">
                <a:latin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7.  </a:t>
            </a:r>
            <a:r>
              <a:rPr lang="en-US" sz="1600" dirty="0" smtClean="0">
                <a:latin typeface="Calibri" pitchFamily="34" charset="0"/>
                <a:hlinkClick r:id="rId9"/>
              </a:rPr>
              <a:t>http://www.bcps.org/offices/lis/models/scientificinquiry/images/labsetup.jpg</a:t>
            </a:r>
            <a:r>
              <a:rPr lang="ru-RU" sz="1600" dirty="0" smtClean="0">
                <a:latin typeface="Calibri" pitchFamily="34" charset="0"/>
              </a:rPr>
              <a:t>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оборудование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8.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hlinkClick r:id="rId10"/>
              </a:rPr>
              <a:t>http://</a:t>
            </a:r>
            <a:r>
              <a:rPr lang="en-US" sz="1600" dirty="0" smtClean="0">
                <a:latin typeface="Calibri" pitchFamily="34" charset="0"/>
                <a:hlinkClick r:id="rId10"/>
              </a:rPr>
              <a:t>img-fotki.yandex.ru/get/4711/119528728.d93/0_a4ee8_172ceaea_XL</a:t>
            </a:r>
            <a:r>
              <a:rPr lang="ru-RU" sz="1600" dirty="0" smtClean="0">
                <a:latin typeface="Calibri" pitchFamily="34" charset="0"/>
              </a:rPr>
              <a:t>,   </a:t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     </a:t>
            </a:r>
            <a:r>
              <a:rPr lang="en-US" sz="1600" dirty="0" smtClean="0">
                <a:latin typeface="Calibri" pitchFamily="34" charset="0"/>
                <a:hlinkClick r:id="rId11"/>
              </a:rPr>
              <a:t>http://gurchemistry.ucoz.ru/_nw/0/37908682.jpg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9.  </a:t>
            </a:r>
            <a:r>
              <a:rPr lang="en-US" sz="1600" dirty="0">
                <a:latin typeface="Calibri" pitchFamily="34" charset="0"/>
                <a:hlinkClick r:id="rId12"/>
              </a:rPr>
              <a:t>http://www.artsides.ru/big/item_4466.jpg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,  </a:t>
            </a:r>
            <a:r>
              <a:rPr lang="en-US" sz="1600" dirty="0" smtClean="0">
                <a:latin typeface="Calibri" pitchFamily="34" charset="0"/>
                <a:hlinkClick r:id="rId13"/>
              </a:rPr>
              <a:t>http</a:t>
            </a:r>
            <a:r>
              <a:rPr lang="en-US" sz="1600" dirty="0">
                <a:latin typeface="Calibri" pitchFamily="34" charset="0"/>
                <a:hlinkClick r:id="rId13"/>
              </a:rPr>
              <a:t>://</a:t>
            </a:r>
            <a:r>
              <a:rPr lang="en-US" sz="1600" dirty="0" smtClean="0">
                <a:latin typeface="Calibri" pitchFamily="34" charset="0"/>
                <a:hlinkClick r:id="rId13"/>
              </a:rPr>
              <a:t>www.0lik.ru/uploads/posts/2008-09/1221463793_0lik.ru_otr_02.jpg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  <a:hlinkClick r:id="rId14"/>
              </a:rPr>
              <a:t>http://img0.liveinternet.ru/images/attach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- ученики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10.  </a:t>
            </a:r>
            <a:r>
              <a:rPr lang="en-US" sz="1600" dirty="0" smtClean="0">
                <a:latin typeface="Calibri" pitchFamily="34" charset="0"/>
                <a:hlinkClick r:id="rId15"/>
              </a:rPr>
              <a:t>http</a:t>
            </a:r>
            <a:r>
              <a:rPr lang="en-US" sz="1600" dirty="0">
                <a:latin typeface="Calibri" pitchFamily="34" charset="0"/>
                <a:hlinkClick r:id="rId15"/>
              </a:rPr>
              <a:t>://pareni.files.wordpress.com/2011/03/intimnaja-zhizn.png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дети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11.  </a:t>
            </a:r>
            <a:r>
              <a:rPr lang="en-US" sz="1600" dirty="0">
                <a:latin typeface="Calibri" pitchFamily="34" charset="0"/>
                <a:hlinkClick r:id="rId16"/>
              </a:rPr>
              <a:t>http://362.su/images/uchitel-10.gif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-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12.  </a:t>
            </a:r>
            <a:r>
              <a:rPr lang="en-US" sz="1600" dirty="0">
                <a:latin typeface="Calibri" pitchFamily="34" charset="0"/>
                <a:hlinkClick r:id="rId17"/>
              </a:rPr>
              <a:t>http://ximvbytu.narod.ru/images/p10_l01p2p09.jpg</a:t>
            </a:r>
            <a:r>
              <a:rPr lang="ru-RU" sz="1600" dirty="0"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- 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13.  </a:t>
            </a:r>
            <a:r>
              <a:rPr lang="en-US" sz="1600" dirty="0" smtClean="0">
                <a:latin typeface="Calibri" pitchFamily="34" charset="0"/>
                <a:hlinkClick r:id="rId18"/>
              </a:rPr>
              <a:t>http</a:t>
            </a:r>
            <a:r>
              <a:rPr lang="en-US" sz="1600" dirty="0">
                <a:latin typeface="Calibri" pitchFamily="34" charset="0"/>
                <a:hlinkClick r:id="rId18"/>
              </a:rPr>
              <a:t>://img-fotki.yandex.ru/get/4412/43159532.1b/0_98eda_b7f67be0_orig.jpg</a:t>
            </a:r>
            <a:r>
              <a:rPr lang="ru-RU" sz="1600" dirty="0"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- 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14.  </a:t>
            </a:r>
            <a:r>
              <a:rPr lang="en-US" sz="1600" dirty="0" smtClean="0">
                <a:latin typeface="Calibri" pitchFamily="34" charset="0"/>
                <a:hlinkClick r:id="rId19"/>
              </a:rPr>
              <a:t>http</a:t>
            </a:r>
            <a:r>
              <a:rPr lang="en-US" sz="1600" dirty="0">
                <a:latin typeface="Calibri" pitchFamily="34" charset="0"/>
                <a:hlinkClick r:id="rId19"/>
              </a:rPr>
              <a:t>://images.clipartof.com/small/5755-Mans-Pants-Burning-From-A-Cigarette-Clipart-Illustration.jpg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- иллюстрации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15.  </a:t>
            </a:r>
            <a:r>
              <a:rPr lang="en-US" sz="1600" dirty="0">
                <a:latin typeface="Calibri" pitchFamily="34" charset="0"/>
                <a:hlinkClick r:id="rId20"/>
              </a:rPr>
              <a:t>http://</a:t>
            </a:r>
            <a:r>
              <a:rPr lang="en-US" sz="1600" dirty="0" smtClean="0">
                <a:latin typeface="Calibri" pitchFamily="34" charset="0"/>
                <a:hlinkClick r:id="rId20"/>
              </a:rPr>
              <a:t>www.101.ru/vardata/modules/phorum/images/80346159/50973/orig.jpg</a:t>
            </a:r>
            <a:r>
              <a:rPr lang="ru-RU" sz="1600" dirty="0" smtClean="0">
                <a:latin typeface="Calibri" pitchFamily="34" charset="0"/>
              </a:rPr>
              <a:t> - доктор</a:t>
            </a:r>
            <a:br>
              <a:rPr lang="ru-RU" sz="16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87450" y="404813"/>
            <a:ext cx="6715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/>
                </a:solidFill>
                <a:latin typeface="Calibri" pitchFamily="34" charset="0"/>
              </a:rPr>
              <a:t>Информационные ресурсы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01p2p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1916113"/>
            <a:ext cx="540067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981075"/>
            <a:ext cx="56165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 спеши хватать пробирку,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 инструкцию читай.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Убедись, что ты все понял,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Вот тогда и начинай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849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sz="3200" b="1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Общие правила работы</a:t>
            </a:r>
            <a:endParaRPr lang="ru-RU" sz="4000" b="1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04813"/>
            <a:ext cx="7199312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Прежде чем начать работать,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Парту надо расчищать,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 не то учебник будет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Под рукой тебе мешать!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 забудь убрать с прохода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Ты портфель свой и пакет,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Так как в случае пожара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 тебя дороги нет!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39" name="Picture 2" descr="C:\Users\User\Desktop\презентация\ecole_00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565400"/>
            <a:ext cx="45577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езентация\1221463793_0lik.ru_otr_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1438"/>
            <a:ext cx="4286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203575" y="160338"/>
            <a:ext cx="61928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Выносить нельзя в карманах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Никакие вещества,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А не то в карманах будет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Преогромная дыра!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И вносить, конечно, тоже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Ничего сюда нельзя –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Вдруг случится  на уроке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8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Неожиданно беда?</a:t>
            </a:r>
            <a:endParaRPr lang="ru-RU" sz="2800" b="1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L01p2p01"/>
          <p:cNvPicPr>
            <a:picLocks noChangeAspect="1" noChangeArrowheads="1"/>
          </p:cNvPicPr>
          <p:nvPr/>
        </p:nvPicPr>
        <p:blipFill>
          <a:blip r:embed="rId2" cstate="email"/>
          <a:srcRect l="13792" r="2299"/>
          <a:stretch>
            <a:fillRect/>
          </a:stretch>
        </p:blipFill>
        <p:spPr bwMode="auto">
          <a:xfrm>
            <a:off x="2484438" y="2228850"/>
            <a:ext cx="5543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39750" y="247650"/>
            <a:ext cx="8353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ru-RU" sz="2800" b="1">
                <a:solidFill>
                  <a:srgbClr val="0070C0"/>
                </a:solidFill>
                <a:latin typeface="Century Schoolbook" pitchFamily="18" charset="0"/>
              </a:rPr>
              <a:t>Обращение с веществами-реактивами</a:t>
            </a:r>
            <a:endParaRPr lang="ru-RU" sz="1400" b="1">
              <a:solidFill>
                <a:srgbClr val="0070C0"/>
              </a:solidFill>
              <a:latin typeface="Century Schoolbook" pitchFamily="18" charset="0"/>
            </a:endParaRPr>
          </a:p>
          <a:p>
            <a:pPr indent="228600" algn="ctr"/>
            <a:endParaRPr lang="ru-RU" sz="1200" b="1">
              <a:solidFill>
                <a:srgbClr val="9A3D01"/>
              </a:solidFill>
              <a:latin typeface="Century Schoolbook" pitchFamily="18" charset="0"/>
              <a:cs typeface="Times New Roman" pitchFamily="18" charset="0"/>
            </a:endParaRPr>
          </a:p>
          <a:p>
            <a:pPr indent="22860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Вещества бывают разные:</a:t>
            </a:r>
            <a:endParaRPr lang="ru-RU" sz="2400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Едкие и взрывоопасные</a:t>
            </a:r>
            <a:endParaRPr lang="ru-RU" sz="2400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Бывает, что они сами воспламеняются</a:t>
            </a:r>
            <a:endParaRPr lang="ru-RU" sz="2400">
              <a:solidFill>
                <a:srgbClr val="9A3D01"/>
              </a:solidFill>
              <a:latin typeface="Century Schoolbook" pitchFamily="18" charset="0"/>
            </a:endParaRPr>
          </a:p>
          <a:p>
            <a:pPr indent="228600" eaLnBrk="0" hangingPunct="0"/>
            <a:r>
              <a:rPr lang="ru-RU" sz="2400" b="1">
                <a:solidFill>
                  <a:srgbClr val="9A3D01"/>
                </a:solidFill>
                <a:latin typeface="Century Schoolbook" pitchFamily="18" charset="0"/>
                <a:cs typeface="Times New Roman" pitchFamily="18" charset="0"/>
              </a:rPr>
              <a:t>А есть, такие, которыми отравляются.</a:t>
            </a:r>
            <a:endParaRPr lang="ru-RU" sz="2400">
              <a:solidFill>
                <a:srgbClr val="9A3D0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686</Words>
  <Application>Microsoft Office PowerPoint</Application>
  <PresentationFormat>Экран (4:3)</PresentationFormat>
  <Paragraphs>166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Arial</vt:lpstr>
      <vt:lpstr>Century Schoolbook</vt:lpstr>
      <vt:lpstr>Wingdings</vt:lpstr>
      <vt:lpstr>Wingdings 2</vt:lpstr>
      <vt:lpstr>Calibri</vt:lpstr>
      <vt:lpstr>Bookman Old Style</vt:lpstr>
      <vt:lpstr>Batang</vt:lpstr>
      <vt:lpstr>Times New Roman</vt:lpstr>
      <vt:lpstr>Эркер</vt:lpstr>
      <vt:lpstr>Практическая работа № 1   «Правила ТБ при работе в кабинете химии. Приёмы обращения с лабораторным оборудованием и нагревательными приборами»</vt:lpstr>
      <vt:lpstr>Содержание</vt:lpstr>
      <vt:lpstr>Цель: познакомиться   с  правилами              техники безопасности при              работе в кабинете химии,              лабораторным оборудованием               и приёмами обращения с ним </vt:lpstr>
      <vt:lpstr>Правила техники безопасности при работе в кабинете химии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Часть I. Приёмы обращения с лабораторным штативом  </vt:lpstr>
      <vt:lpstr>Слайд 23</vt:lpstr>
      <vt:lpstr>Крепление лапки и кольца </vt:lpstr>
      <vt:lpstr>Крепление пробирки в лапке</vt:lpstr>
      <vt:lpstr>Слайд 26</vt:lpstr>
      <vt:lpstr>Устройство спиртовки</vt:lpstr>
      <vt:lpstr>Зажигание спиртовки</vt:lpstr>
      <vt:lpstr>Тушение спиртовки</vt:lpstr>
      <vt:lpstr>Строение пламени</vt:lpstr>
      <vt:lpstr>Слайд 31</vt:lpstr>
      <vt:lpstr>Пробирки</vt:lpstr>
      <vt:lpstr>Химические стаканы</vt:lpstr>
      <vt:lpstr>Колбы плоскодонные и круглодонные</vt:lpstr>
      <vt:lpstr>Воронка</vt:lpstr>
      <vt:lpstr>Стеклянная палочка</vt:lpstr>
      <vt:lpstr>Фильтрование</vt:lpstr>
      <vt:lpstr>Шпатель </vt:lpstr>
      <vt:lpstr>Набор веществ шпателем и пробиркой</vt:lpstr>
      <vt:lpstr>Пробиркодержатель</vt:lpstr>
      <vt:lpstr>Тигельные щипцы</vt:lpstr>
      <vt:lpstr>Фарфоровая чашка</vt:lpstr>
      <vt:lpstr>Тигль</vt:lpstr>
      <vt:lpstr>Ложечка для сжигания</vt:lpstr>
      <vt:lpstr>Фарфоровая ступка с пестиком</vt:lpstr>
      <vt:lpstr>Мерный цилиндр</vt:lpstr>
      <vt:lpstr>Ареометр</vt:lpstr>
      <vt:lpstr>Термометр лабораторный</vt:lpstr>
      <vt:lpstr>Делительная воронка</vt:lpstr>
      <vt:lpstr>Химическая пипетка</vt:lpstr>
      <vt:lpstr>Штатив для пробирок</vt:lpstr>
      <vt:lpstr>Мерная колба</vt:lpstr>
      <vt:lpstr>Чашка Петри</vt:lpstr>
      <vt:lpstr>  Сделайте общий вывод по проделанной работе.  Приведите рабочее место в порядок</vt:lpstr>
      <vt:lpstr>СПАСИБО ЗА РАБОТУ!</vt:lpstr>
      <vt:lpstr>1.  http://chemistry-school.blogspot.com/p/28.html  - стихи, иллюстрации 2.  http://festival.1september.ru/articles/514166/ - стихи 3.  http://www.dinosoria.com/gifs/ecole_004.gif  - иллюстрации 4.  http://class-fizika.narod.ru/8_class/8_urok/8_agreg/rasn.gif - лабораторное оборудование 5.  http://www.clker.com/clipart-chemical-flask.html - лабораторное оборудование 6.  http://www.clker.com/clipart-flask.html , http://www.clker.com/clipart-chemistry-flash-     highlighted-outline.html- лабораторное оборудование 7.  http://www.bcps.org/offices/lis/models/scientificinquiry/images/labsetup.jpg  - оборудование 8.  http://img-fotki.yandex.ru/get/4711/119528728.d93/0_a4ee8_172ceaea_XL,         http://gurchemistry.ucoz.ru/_nw/0/37908682.jpg - иллюстрации 9.  http://www.artsides.ru/big/item_4466.jpg ,  http://www.0lik.ru/uploads/posts/2008-09/1221463793_0lik.ru_otr_02.jpg, http://img0.liveinternet.ru/images/attach  - ученики 10.  http://pareni.files.wordpress.com/2011/03/intimnaja-zhizn.png  - дети 11.  http://362.su/images/uchitel-10.gif  - иллюстрации 12.  http://ximvbytu.narod.ru/images/p10_l01p2p09.jpg  - иллюстрации 13.  http://img-fotki.yandex.ru/get/4412/43159532.1b/0_98eda_b7f67be0_orig.jpg  - иллюстрации 14.  http://images.clipartof.com/small/5755-Mans-Pants-Burning-From-A-Cigarette-Clipart-Illustration.jpg  - иллюстрации 15.  http://www.101.ru/vardata/modules/phorum/images/80346159/50973/orig.jpg - доктор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Лисецкая</dc:creator>
  <cp:lastModifiedBy>re</cp:lastModifiedBy>
  <cp:revision>114</cp:revision>
  <dcterms:created xsi:type="dcterms:W3CDTF">2012-11-14T17:53:28Z</dcterms:created>
  <dcterms:modified xsi:type="dcterms:W3CDTF">2014-04-03T17:41:44Z</dcterms:modified>
</cp:coreProperties>
</file>