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92" r:id="rId6"/>
    <p:sldId id="264" r:id="rId7"/>
    <p:sldId id="263" r:id="rId8"/>
    <p:sldId id="268" r:id="rId9"/>
    <p:sldId id="269" r:id="rId10"/>
    <p:sldId id="274" r:id="rId11"/>
    <p:sldId id="285" r:id="rId12"/>
    <p:sldId id="275" r:id="rId13"/>
    <p:sldId id="276" r:id="rId14"/>
    <p:sldId id="284" r:id="rId15"/>
    <p:sldId id="277" r:id="rId16"/>
    <p:sldId id="278" r:id="rId17"/>
    <p:sldId id="273" r:id="rId18"/>
    <p:sldId id="282" r:id="rId19"/>
    <p:sldId id="280" r:id="rId20"/>
    <p:sldId id="279" r:id="rId21"/>
    <p:sldId id="281" r:id="rId22"/>
    <p:sldId id="297" r:id="rId23"/>
    <p:sldId id="298" r:id="rId24"/>
    <p:sldId id="289" r:id="rId25"/>
    <p:sldId id="291" r:id="rId26"/>
    <p:sldId id="293" r:id="rId27"/>
    <p:sldId id="290" r:id="rId28"/>
    <p:sldId id="294" r:id="rId29"/>
    <p:sldId id="29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F66"/>
    <a:srgbClr val="F3FAFF"/>
    <a:srgbClr val="E5F5FF"/>
    <a:srgbClr val="CCECFF"/>
    <a:srgbClr val="CC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09" autoAdjust="0"/>
  </p:normalViewPr>
  <p:slideViewPr>
    <p:cSldViewPr>
      <p:cViewPr varScale="1">
        <p:scale>
          <a:sx n="46" d="100"/>
          <a:sy n="46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1D4D-B164-44A0-BAFA-FB61A86B2662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379D-00EA-4AF1-9060-24CCFBD5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0D5D-B6BA-43E5-92B4-B106635953F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F4D8-C6DB-498B-866A-77164E1A1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7E6E-8007-4724-BB2E-CA7B1871AC88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C32C-3CBC-442C-B7ED-E40EDA05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C9C5-56C3-4FBC-A30D-CFDEF0EA4DF7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B677-412B-4A0F-BAA8-A17B7775E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35EC-FDEF-4CBE-9FB9-12DB76446538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0920-60E2-4D22-A5B9-480993290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3929-B6B4-406E-81EE-1A315DEA25A3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DC73-8C03-41D6-99BD-FCE67F028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4276-DBC1-4E77-9705-714205E5AF25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CFF4-9485-418D-A615-AFCE883A5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4019-E18D-4B78-AC10-54ACE9039C66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BECA-5015-4B9C-BD3D-FF283DDF7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1E0E-6E08-4166-9D99-54F52BBAC442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7608-53C6-42FB-A07E-CBA0D844A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689E-3D2D-4011-B336-8389C01B4947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B291-5FA6-45D7-8179-AB4A0D151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8AE1-A745-4E4B-9266-BC40D665758B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3FC0-2A18-4267-AFC6-401832F3F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56784F-A7A4-4DA5-9512-D567195C8DE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B24FD-A99B-42F5-9F0C-A8C6799A8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мама\проекты по матем\школьные карт\ramochkynarodru26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25538"/>
            <a:ext cx="74803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Как люди</a:t>
            </a:r>
            <a:br>
              <a:rPr lang="ru-RU" altLang="ru-RU" b="1" smtClean="0"/>
            </a:br>
            <a:r>
              <a:rPr lang="ru-RU" altLang="ru-RU" b="1" smtClean="0"/>
              <a:t> научились</a:t>
            </a:r>
            <a:br>
              <a:rPr lang="ru-RU" altLang="ru-RU" b="1" smtClean="0"/>
            </a:br>
            <a:r>
              <a:rPr lang="ru-RU" altLang="ru-RU" b="1" smtClean="0"/>
              <a:t> считать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user\Рабочий стол\мама\проекты по матем\школьные карт\egypt-giza-sphinx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8712968" cy="86409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г и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 я н 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975" y="836613"/>
            <a:ext cx="4676775" cy="62642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     </a:t>
            </a:r>
            <a:r>
              <a:rPr lang="ru-RU" sz="3500" b="1" dirty="0" smtClean="0"/>
              <a:t>Древние египтяне считали также как мы сейчас считаем - десятками. Но специальные знаки - цифры у них были только для разрядов: единиц, десятков, сотен, тысяч. Чтобы записать 7, египтянину приходилось записывать - рисовать 7 палочек.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6" name="Picture 2" descr="C:\Documents and Settings\user\Рабочий стол\мама\проекты1\img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27650" y="4149725"/>
            <a:ext cx="3816350" cy="19431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Wave4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Египетские числа из ЛЕГО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9" name="Picture 9" descr="C:\Documents and Settings\user\Рабочий стол\Дибилы\IMG_6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0072" y="4221088"/>
            <a:ext cx="1584176" cy="2880494"/>
          </a:xfrm>
          <a:effectLst>
            <a:softEdge rad="112500"/>
          </a:effectLst>
        </p:spPr>
      </p:pic>
      <p:pic>
        <p:nvPicPr>
          <p:cNvPr id="21" name="Picture 2" descr="C:\Documents and Settings\user\Рабочий стол\Дибилы\IMG_6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4293096"/>
            <a:ext cx="2448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user\Рабочий стол\Дибилы\IMG_6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976156" y="1880828"/>
            <a:ext cx="3816424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 descr="C:\Documents and Settings\user\Рабочий стол\Дибилы\IMG_60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412776"/>
            <a:ext cx="2448272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C:\Documents and Settings\user\Рабочий стол\Дибилы\IMG_60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2481164" y="2135460"/>
            <a:ext cx="3821632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6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img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71888" y="1052513"/>
            <a:ext cx="5472112" cy="2867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77809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 к и</a:t>
            </a:r>
            <a:endParaRPr lang="ru-RU" sz="6000" dirty="0"/>
          </a:p>
        </p:txBody>
      </p:sp>
      <p:sp>
        <p:nvSpPr>
          <p:cNvPr id="13316" name="Содержимое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495800" cy="5329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   </a:t>
            </a:r>
            <a:r>
              <a:rPr lang="ru-RU" altLang="ru-RU" sz="3600" b="1" smtClean="0"/>
              <a:t>У древних греков, например, вместо цифр, были буквы. Буквами обозначались цифры и в древних русских книгах: “А” - это один, “Б” - два, “В” – три и т.д.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3317" name="Picture 4" descr="C:\Documents and Settings\user\Рабочий стол\мама\проекты по матем\школьные карт\d_1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975225" y="3878263"/>
            <a:ext cx="416877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 и м л я н е</a:t>
            </a:r>
            <a:endParaRPr lang="ru-RU" sz="6000" dirty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0" y="1844675"/>
            <a:ext cx="464343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3600" smtClean="0"/>
              <a:t>   </a:t>
            </a:r>
            <a:r>
              <a:rPr lang="ru-RU" altLang="ru-RU" sz="3600" b="1" smtClean="0"/>
              <a:t>У древних римлян были другие цифры. Мы и сейчас пользуемся иногда римскими цифрами.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   </a:t>
            </a:r>
          </a:p>
        </p:txBody>
      </p:sp>
      <p:pic>
        <p:nvPicPr>
          <p:cNvPr id="14340" name="Picture 3" descr="C:\Documents and Settings\user\Рабочий стол\мама\проекты1\full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9950" y="0"/>
            <a:ext cx="44640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user\Рабочий стол\мама\проекты по матем\школьные карт\загруженн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6263" y="3860800"/>
            <a:ext cx="4757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3" name="Picture 19" descr="img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013325"/>
            <a:ext cx="37449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DoubleWave1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Римские числа из ЛЕГО</a:t>
            </a:r>
            <a:endParaRPr lang="ru-RU" dirty="0"/>
          </a:p>
        </p:txBody>
      </p:sp>
      <p:pic>
        <p:nvPicPr>
          <p:cNvPr id="4098" name="Picture 2" descr="C:\Documents and Settings\user\Рабочий стол\Дибилы\IMG_6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04" y="1340768"/>
            <a:ext cx="1224136" cy="2808486"/>
          </a:xfrm>
          <a:effectLst>
            <a:softEdge rad="112500"/>
          </a:effectLst>
        </p:spPr>
      </p:pic>
      <p:pic>
        <p:nvPicPr>
          <p:cNvPr id="4099" name="Picture 3" descr="C:\Documents and Settings\user\Рабочий стол\Дибилы\IMG_6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59632" y="1340768"/>
            <a:ext cx="1728192" cy="2808312"/>
          </a:xfrm>
          <a:effectLst>
            <a:softEdge rad="112500"/>
          </a:effectLst>
        </p:spPr>
      </p:pic>
      <p:pic>
        <p:nvPicPr>
          <p:cNvPr id="7" name="Picture 2" descr="C:\Documents and Settings\user\Рабочий стол\Дибилы\IMG_6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1484784"/>
            <a:ext cx="2391239" cy="266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user\Рабочий стол\Дибилы\IMG_60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1484784"/>
            <a:ext cx="2016224" cy="274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user\Рабочий стол\Дибилы\IMG_60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312" y="1484784"/>
            <a:ext cx="21705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user\Рабочий стол\Дибилы\IMG_60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397768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Documents and Settings\user\Рабочий стол\Дибилы\IMG_605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3768" y="4049688"/>
            <a:ext cx="18002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C:\Documents and Settings\user\Рабочий стол\Дибилы\IMG_605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397768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C:\Documents and Settings\user\Рабочий стол\Дибилы\IMG_605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32240" y="4265712"/>
            <a:ext cx="21602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6876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 А Й Я</a:t>
            </a:r>
            <a:endParaRPr lang="ru-RU" sz="6000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4032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600" b="1" smtClean="0"/>
              <a:t>    Индейцы Майя ухитрялись писать любое число, используя только точку, линию и кружочек.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388" name="Picture 8" descr="img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263" y="2708275"/>
            <a:ext cx="3676650" cy="33432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9675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и т а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  И н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73238"/>
            <a:ext cx="4716463" cy="49688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 smtClean="0"/>
              <a:t>Так выглядели древние китайские цифры.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 smtClean="0"/>
              <a:t>Наши современные цифры пришли к нам из Индии через арабские страны, поэтому их и называют арабскими. Происхождение каждой из девяти арабских цифр хорошо видно, если их записать в “угловатой” форме.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20" descr="img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5183188" y="2276475"/>
            <a:ext cx="3960812" cy="1081088"/>
          </a:xfrm>
        </p:spPr>
      </p:pic>
      <p:pic>
        <p:nvPicPr>
          <p:cNvPr id="6" name="Picture 9" descr="img9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076825" y="4508500"/>
            <a:ext cx="38290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user\Рабочий стол\мама\проекты по матем\школьные карт\Nicholas_Roerich,_Guests_from_Overseas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36712" y="404664"/>
            <a:ext cx="8316000" cy="86409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 л а в я н 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252413" y="1773238"/>
            <a:ext cx="4748213" cy="52562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У предков русского народа - славян, как и у других народов, первым учителем математики была жизнь. Записывали славяне цифры при помощи букв со специальными значками - титло.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      В 16 веке при Иване Грозном на Руси появляются первые рукописные учебники по математике, а позже - печатные.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18437" name="Picture 2" descr="C:\Documents and Settings\user\Рабочий стол\мама\проекты1\cifry_thumb_medium281_2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7538" y="981075"/>
            <a:ext cx="4608512" cy="568801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99412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Wave4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Славянские числа из ЛЕГО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user\Рабочий стол\Дибилы\IMG_6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3768" y="1556792"/>
            <a:ext cx="1749599" cy="2232248"/>
          </a:xfrm>
          <a:effectLst>
            <a:softEdge rad="112500"/>
          </a:effectLst>
        </p:spPr>
      </p:pic>
      <p:pic>
        <p:nvPicPr>
          <p:cNvPr id="1029" name="Picture 5" descr="C:\Documents and Settings\user\Рабочий стол\Дибилы\IMG_6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3968" y="1556792"/>
            <a:ext cx="1387614" cy="2232248"/>
          </a:xfrm>
          <a:effectLst>
            <a:softEdge rad="112500"/>
          </a:effectLst>
        </p:spPr>
      </p:pic>
      <p:pic>
        <p:nvPicPr>
          <p:cNvPr id="9" name="Picture 2" descr="C:\Documents and Settings\user\Рабочий стол\Дибилы\IMG_6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556792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user\Рабочий стол\Дибилы\IMG_60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1556792"/>
            <a:ext cx="1944216" cy="217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user\Рабочий стол\Дибилы\IMG_60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0352" y="1484784"/>
            <a:ext cx="121859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Documents and Settings\user\Рабочий стол\Дибилы\IMG_60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221088"/>
            <a:ext cx="16525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Documents and Settings\user\Рабочий стол\Дибилы\IMG_60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4221088"/>
            <a:ext cx="1728192" cy="24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5" name="Picture 5" descr="C:\Documents and Settings\user\Рабочий стол\Дибилы\IMG_60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63888" y="4221088"/>
            <a:ext cx="1872208" cy="243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C:\Documents and Settings\user\Рабочий стол\Дибилы\IMG_601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08104" y="4293096"/>
            <a:ext cx="2016224" cy="225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Documents and Settings\user\Рабочий стол\Дибилы\IMG_601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91021" y="4221088"/>
            <a:ext cx="155297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мама\проекты по матем\школьные карт\1258646051_10e28b08dd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128792" cy="324036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Числовые суеверия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мама\проекты по матем\школьные карт\1258646051_10e28b08dd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272808" cy="324036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Арифметика каменного века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мама\проекты по матем\школьные карт\0cc08d632aed83c90012460057abebb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31813"/>
            <a:ext cx="9432925" cy="907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525658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как долго появлялась, зарождалась наука математика.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этот интересный мир чисел был не только полезным, необходимым, но и как все новое и мало известное порождал у людей суеверия, которые так и назывались числовые суеверия.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2474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CanUp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Какую цифру вы любите больше всего?</a:t>
            </a:r>
            <a:endParaRPr lang="ru-RU" sz="3600" b="1" i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975" y="1052513"/>
            <a:ext cx="9324975" cy="47529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Вас удивляет такой вопрос: как можно любить,</a:t>
            </a:r>
            <a:br>
              <a:rPr lang="ru-RU" b="1" dirty="0" smtClean="0"/>
            </a:br>
            <a:r>
              <a:rPr lang="ru-RU" b="1" dirty="0" smtClean="0"/>
              <a:t>или не любить какие - то цифры, числа?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Однако не все так думают. </a:t>
            </a:r>
            <a:br>
              <a:rPr lang="ru-RU" b="1" dirty="0" smtClean="0"/>
            </a:br>
            <a:r>
              <a:rPr lang="ru-RU" b="1" dirty="0" smtClean="0"/>
              <a:t>У некоторых есть числа “плохие” и “хорошие”,</a:t>
            </a:r>
            <a:br>
              <a:rPr lang="ru-RU" b="1" dirty="0" smtClean="0"/>
            </a:br>
            <a:r>
              <a:rPr lang="ru-RU" b="1" dirty="0" smtClean="0"/>
              <a:t>например, число 7 – хорошее, а 13 – плохое и т.д.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Впервые мистическое отношение к числам возникло</a:t>
            </a:r>
            <a:br>
              <a:rPr lang="ru-RU" b="1" dirty="0" smtClean="0"/>
            </a:br>
            <a:r>
              <a:rPr lang="ru-RU" b="1" dirty="0" smtClean="0"/>
              <a:t>несколько тысяч лет назад, а в середине века широко</a:t>
            </a:r>
            <a:br>
              <a:rPr lang="ru-RU" b="1" dirty="0" smtClean="0"/>
            </a:br>
            <a:r>
              <a:rPr lang="ru-RU" b="1" dirty="0" smtClean="0"/>
              <a:t>распространилось по всей Европе. </a:t>
            </a:r>
            <a:br>
              <a:rPr lang="ru-RU" b="1" dirty="0" smtClean="0"/>
            </a:br>
            <a:r>
              <a:rPr lang="ru-RU" b="1" dirty="0" smtClean="0"/>
              <a:t>Была даже целая наука – нумерология, в которой</a:t>
            </a:r>
            <a:br>
              <a:rPr lang="ru-RU" b="1" dirty="0" smtClean="0"/>
            </a:br>
            <a:r>
              <a:rPr lang="ru-RU" b="1" dirty="0" smtClean="0"/>
              <a:t>каждое имя имело свое число, получаемое при</a:t>
            </a:r>
            <a:br>
              <a:rPr lang="ru-RU" b="1" dirty="0" smtClean="0"/>
            </a:br>
            <a:r>
              <a:rPr lang="ru-RU" b="1" dirty="0" smtClean="0"/>
              <a:t>переводе букв имени в цифры.</a:t>
            </a:r>
            <a:endParaRPr lang="ru-RU" b="1" dirty="0"/>
          </a:p>
        </p:txBody>
      </p:sp>
      <p:pic>
        <p:nvPicPr>
          <p:cNvPr id="22532" name="Picture 3" descr="C:\Documents and Settings\user\Рабочий стол\мама\проекты по матем\школьные карт\48891449_cifru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6163" y="5300663"/>
            <a:ext cx="42878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Documents and Settings\user\Рабочий стол\мама\проекты по матем\школьные карт\48891449_cifruy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00688"/>
            <a:ext cx="4905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913" y="260350"/>
            <a:ext cx="8345487" cy="6264275"/>
          </a:xfrm>
          <a:noFill/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мама\проекты по матем\школьные карт\Rainbow_by_ninaro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7950" y="-201613"/>
            <a:ext cx="941070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мама\проекты по матем\школьные карт\number-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38" y="1916113"/>
            <a:ext cx="24114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user\Рабочий стол\мама\проекты по матем\школьные карт\image-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8520" y="3329608"/>
            <a:ext cx="26277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\Рабочий стол\мама\проекты по матем\школьные карт\A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4544" y="548680"/>
            <a:ext cx="35782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user\Рабочий стол\мама\проекты по матем\школьные карт\1975977000d2c2a20b5c70be59c5259805fd39e7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16390" y="4437112"/>
            <a:ext cx="4212008" cy="269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user\Рабочий стол\мама\проекты по матем\школьные карт\9068_1280x10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6" y="5160030"/>
            <a:ext cx="2520280" cy="169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user\Рабочий стол\мама\проекты по матем\школьные карт\0_a5f_270ba1b_X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1628800"/>
            <a:ext cx="2733845" cy="282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user\Рабочий стол\мама\проекты по матем\школьные карт\blue-presentation-frame-backgrounds-for-powerpo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user\Рабочий стол\мама\проекты по матем\школьные карт\d999aa5fec8ca5ee40a4013b4ecae3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0"/>
            <a:ext cx="5688632" cy="686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Рабочий стол\мама\проекты по матем\школьные карт\5324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user\Рабочий стол\мама\проекты по матем\школьные карт\fito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64313" y="4437063"/>
            <a:ext cx="25796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мама\проекты по матем\школьные карт\number-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38" y="1916113"/>
            <a:ext cx="24114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Рабочий стол\мама\проекты по матем\школьные карт\76753859_large_4453296_75431194_large_4453296_koslia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20384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мама\проекты по матем\школьные карт\262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3680" y="0"/>
            <a:ext cx="288032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мама\проекты по матем\школьные карт\p15_ss8524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6104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мама\проекты по матем\школьные карт\snowwhiteD1504_468x6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3036037"/>
            <a:ext cx="2880320" cy="382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мама\проекты по матем\школьные карт\number-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38" y="1916113"/>
            <a:ext cx="24114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\Рабочий стол\мама\проекты по матем\школьные карт\wee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4625" y="981075"/>
            <a:ext cx="2619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user\Рабочий стол\мама\проекты по матем\школьные карт\default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29238" y="3933825"/>
            <a:ext cx="38147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user\Рабочий стол\мама\проекты по матем\школьные карт\0_71e51_668a9060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62363"/>
            <a:ext cx="30956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user\Рабочий стол\мама\проекты по матем\школьные карт\2e13fb907f6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1916113"/>
            <a:ext cx="3600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мама\проекты по матем\школьные карт\tumblr_l341fsWfKZ1qbbo4co1_4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20713"/>
            <a:ext cx="33528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96855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user\Рабочий стол\мама\проекты1\0008-007-Proshlo-mnogo-let-i-ljudi-nauchilis-okhotitsja-i-delat-derevjannye-kopja.jp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6858000"/>
            <a:ext cx="9144000" cy="387350"/>
          </a:xfrm>
        </p:spPr>
        <p:txBody>
          <a:bodyPr/>
          <a:lstStyle/>
          <a:p>
            <a:pPr algn="l" eaLnBrk="1" hangingPunct="1"/>
            <a:endParaRPr lang="ru-RU" altLang="ru-RU" sz="2800" smtClean="0"/>
          </a:p>
        </p:txBody>
      </p:sp>
      <p:pic>
        <p:nvPicPr>
          <p:cNvPr id="1026" name="Picture 2" descr="C:\Documents and Settings\user\Рабочий стол\мама\проекты по матем\школьные карт\hakasiya---territoriya-b-vozmozhnostey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1663"/>
            <a:ext cx="4591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\Рабочий стол\мама\проекты по матем\школьные карт\karelia_homedoll_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0238" y="0"/>
            <a:ext cx="47037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user\Рабочий стол\мама\проекты по матем\школьные карт\glina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726160"/>
            <a:ext cx="3866245" cy="4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мама\проекты по матем\школьные карт\1258646051_10e28b08dd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128792" cy="324036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Числа начинают получать имена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мама\проекты по матем\школьные карт\48891449_cifru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35113"/>
            <a:ext cx="3529013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user\Рабочий стол\мама\проекты по матем\школьные карт\48891449_cifruy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268413"/>
            <a:ext cx="5140325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user\Рабочий стол\мама\проекты по матем\школьные карт\1261822448_1244749471_sun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387350"/>
            <a:ext cx="9144000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Рабочий стол\мама\проекты по матем\школьные карт\4733a741ebc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29088" y="765175"/>
            <a:ext cx="50149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Рабочий стол\мама\проекты по матем\школьные карт\0_60647_def506b8_ori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4008438"/>
            <a:ext cx="45370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user\Рабочий стол\мама\проекты по матем\школьные карт\48891449_cifru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341438"/>
            <a:ext cx="42878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мама\проекты по матем\школьные карт\6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875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88" y="6669088"/>
            <a:ext cx="8785225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user\Рабочий стол\мама\проекты по матем\школьные карт\48891449_cifru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341438"/>
            <a:ext cx="42878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53188"/>
            <a:ext cx="8229600" cy="71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\Рабочий стол\мама\проекты по матем\школьные карт\movies_3_tsarevna_lyagus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492500"/>
            <a:ext cx="448786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\Рабочий стол\мама\проекты по матем\школьные карт\video_242874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8913"/>
            <a:ext cx="40163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user\Рабочий стол\мама\проекты по матем\школьные карт\0000037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88913"/>
            <a:ext cx="404018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Рабочий стол\мама\проекты по матем\школьные карт\vritra_4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5219700" y="3065463"/>
            <a:ext cx="3609975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мама\проекты по матем\школьные карт\1258646051_10e28b08dd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128792" cy="324036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Как люди научились записывать цифры?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836613"/>
            <a:ext cx="7848600" cy="59055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 развитием скотоводства и земледелия люди все чаще начали сталкиваться с большими числами, запоминать которые стало трудно. Нужно было придумать, как их записать. </a:t>
            </a:r>
            <a:br>
              <a:rPr lang="ru-RU" b="1" dirty="0" smtClean="0"/>
            </a:br>
            <a:r>
              <a:rPr lang="ru-RU" b="1" dirty="0" smtClean="0"/>
              <a:t>В разных странах и в разные времена это делалось по-разному. Очень разные и порою даже забавные эти “цифры” у разных народов.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2" descr="C:\Documents and Settings\user\Рабочий стол\мама\проекты по матем\школьные карт\73e77a34y9f0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773238"/>
            <a:ext cx="287813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user\Рабочий стол\мама\проекты по матем\школьные карт\image-asp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-171450"/>
            <a:ext cx="8569325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325</Words>
  <Application>Microsoft Office PowerPoint</Application>
  <PresentationFormat>Экран (4:3)</PresentationFormat>
  <Paragraphs>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Как люди  научились  считать</vt:lpstr>
      <vt:lpstr>Арифметика каменного века</vt:lpstr>
      <vt:lpstr>Слайд 3</vt:lpstr>
      <vt:lpstr>Числа начинают получать имена</vt:lpstr>
      <vt:lpstr>Слайд 5</vt:lpstr>
      <vt:lpstr>Слайд 6</vt:lpstr>
      <vt:lpstr>Слайд 7</vt:lpstr>
      <vt:lpstr>Как люди научились записывать цифры?</vt:lpstr>
      <vt:lpstr>С развитием скотоводства и земледелия люди все чаще начали сталкиваться с большими числами, запоминать которые стало трудно. Нужно было придумать, как их записать.  В разных странах и в разные времена это делалось по-разному. Очень разные и порою даже забавные эти “цифры” у разных народов. </vt:lpstr>
      <vt:lpstr>Е г и п т я н е</vt:lpstr>
      <vt:lpstr>Египетские числа из ЛЕГО</vt:lpstr>
      <vt:lpstr>Г р е к и</vt:lpstr>
      <vt:lpstr>Р и м л я н е</vt:lpstr>
      <vt:lpstr>Римские числа из ЛЕГО</vt:lpstr>
      <vt:lpstr>И н д е й ц ы  М А Й Я</vt:lpstr>
      <vt:lpstr>К и т а й  и  И н д и я</vt:lpstr>
      <vt:lpstr>С л а в я н е</vt:lpstr>
      <vt:lpstr>Славянские числа из ЛЕГО</vt:lpstr>
      <vt:lpstr>Числовые суеверия</vt:lpstr>
      <vt:lpstr>Вот как долго появлялась, зарождалась наука математика.    Но этот интересный мир чисел был не только полезным, необходимым, но и как все новое и мало известное порождал у людей суеверия, которые так и назывались числовые суеверия.    </vt:lpstr>
      <vt:lpstr>Какую цифру вы любите больше всего?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люди  научились  считать</dc:title>
  <dc:creator>revaz</dc:creator>
  <cp:lastModifiedBy>re</cp:lastModifiedBy>
  <cp:revision>97</cp:revision>
  <dcterms:modified xsi:type="dcterms:W3CDTF">2014-04-03T14:27:29Z</dcterms:modified>
</cp:coreProperties>
</file>