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68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56" r:id="rId10"/>
    <p:sldId id="263" r:id="rId11"/>
    <p:sldId id="270" r:id="rId12"/>
    <p:sldId id="28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78" r:id="rId22"/>
    <p:sldId id="279" r:id="rId23"/>
    <p:sldId id="280" r:id="rId24"/>
    <p:sldId id="265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901D-58CE-4276-92ED-C388673CD9D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80670-E441-418B-96F7-2EABC0DFC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2FDE37-A3CB-4D69-A645-117C6CB99DD3}" type="slidenum">
              <a:rPr lang="en-GB"/>
              <a:pPr/>
              <a:t>1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154ACD-DAEF-45C8-AECA-2F8050FB4D41}" type="slidenum">
              <a:rPr lang="en-GB"/>
              <a:pPr/>
              <a:t>21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98782F-998B-4B49-A172-BCF15E3F0E10}" type="slidenum">
              <a:rPr lang="en-GB"/>
              <a:pPr/>
              <a:t>22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F54E1F-CD90-4F74-8827-1FD8407819E6}" type="slidenum">
              <a:rPr lang="en-GB"/>
              <a:pPr/>
              <a:t>23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AB3CF0-E999-474C-883D-3204686D4DAE}" type="slidenum">
              <a:rPr lang="en-GB"/>
              <a:pPr/>
              <a:t>12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ED396-D4D4-41C4-9F12-1B03A3E1C2F8}" type="slidenum">
              <a:rPr lang="en-GB"/>
              <a:pPr/>
              <a:t>13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8C1110-3B44-49D3-85F0-8DD21F8254DC}" type="slidenum">
              <a:rPr lang="en-GB"/>
              <a:pPr/>
              <a:t>14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896837-8AFA-4CF6-813C-5EC615AF29D1}" type="slidenum">
              <a:rPr lang="en-GB"/>
              <a:pPr/>
              <a:t>15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7F331C-7F24-456D-B793-EF9278E7E6E8}" type="slidenum">
              <a:rPr lang="en-GB"/>
              <a:pPr/>
              <a:t>16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F6ED60-E908-4E21-9372-47CFBE18C5E1}" type="slidenum">
              <a:rPr lang="en-GB"/>
              <a:pPr/>
              <a:t>17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A0D4D8-CD01-4930-B77A-104CB30E0B5E}" type="slidenum">
              <a:rPr lang="en-GB"/>
              <a:pPr/>
              <a:t>18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A61B8-F9D7-4295-962E-724C17C8BD4B}" type="slidenum">
              <a:rPr lang="en-GB"/>
              <a:pPr/>
              <a:t>19</a:t>
            </a:fld>
            <a:endParaRPr lang="en-GB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1DAA-1BF2-40A2-B11E-3C5453AC2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1663" cy="1539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600200"/>
            <a:ext cx="4035425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5663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10.02.10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5663" cy="357188"/>
          </a:xfrm>
        </p:spPr>
        <p:txBody>
          <a:bodyPr/>
          <a:lstStyle>
            <a:lvl1pPr>
              <a:defRPr/>
            </a:lvl1pPr>
          </a:lstStyle>
          <a:p>
            <a:fld id="{08487F37-F961-44BA-963B-FBBD801248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5B62E6-B3D5-4C69-A531-54738DD24BC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16417D-E457-42A5-9B48-B312A3F0C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695325"/>
            <a:ext cx="8228013" cy="4424363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К</a:t>
            </a:r>
            <a:r>
              <a:rPr lang="en-GB" sz="8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огда</a:t>
            </a:r>
            <a:r>
              <a:rPr lang="en-GB" sz="8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 </a:t>
            </a:r>
            <a:r>
              <a:rPr lang="en-GB" sz="8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на</a:t>
            </a:r>
            <a:r>
              <a:rPr lang="en-GB" sz="8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 </a:t>
            </a:r>
            <a:r>
              <a:rPr lang="en-GB" sz="8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руси</a:t>
            </a:r>
            <a:r>
              <a:rPr lang="en-GB" sz="8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 </a:t>
            </a:r>
            <a:r>
              <a:rPr lang="en-GB" sz="8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появилось</a:t>
            </a:r>
            <a:r>
              <a:rPr lang="en-GB" sz="8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 </a:t>
            </a:r>
            <a:r>
              <a:rPr lang="en-GB" sz="8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SCyrillic" charset="0"/>
              </a:rPr>
              <a:t>государство</a:t>
            </a:r>
            <a:endParaRPr lang="en-GB" sz="8800" b="1" i="1" dirty="0">
              <a:effectLst>
                <a:outerShdw blurRad="38100" dist="38100" dir="2700000" algn="tl">
                  <a:srgbClr val="C0C0C0"/>
                </a:outerShdw>
              </a:effectLst>
              <a:latin typeface="DSCyrill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85729"/>
            <a:ext cx="8401080" cy="6015060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1694782"/>
            <a:ext cx="6429419" cy="4877490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700338"/>
            <a:ext cx="7019925" cy="3495675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228012" cy="1592263"/>
          </a:xfrm>
          <a:ln/>
        </p:spPr>
        <p:txBody>
          <a:bodyPr lIns="0" tIns="0" rIns="0" bIns="0"/>
          <a:lstStyle/>
          <a:p>
            <a:pPr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 i="1" dirty="0" err="1">
                <a:latin typeface="Arial" charset="0"/>
              </a:rPr>
              <a:t>Славяне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жили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племенами</a:t>
            </a:r>
            <a:r>
              <a:rPr lang="en-GB" sz="2200" b="1" i="1" dirty="0">
                <a:latin typeface="Arial" charset="0"/>
              </a:rPr>
              <a:t> - </a:t>
            </a:r>
            <a:r>
              <a:rPr lang="en-GB" sz="2200" b="1" i="1" dirty="0" err="1">
                <a:latin typeface="Arial" charset="0"/>
              </a:rPr>
              <a:t>союзами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родов</a:t>
            </a:r>
            <a:r>
              <a:rPr lang="en-GB" sz="2200" b="1" i="1" dirty="0">
                <a:latin typeface="Arial" charset="0"/>
              </a:rPr>
              <a:t>, т. е. в </a:t>
            </a:r>
            <a:r>
              <a:rPr lang="en-GB" sz="2200" b="1" i="1" dirty="0" err="1">
                <a:latin typeface="Arial" charset="0"/>
              </a:rPr>
              <a:t>одном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поселке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жители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были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связаны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родственными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узами</a:t>
            </a:r>
            <a:r>
              <a:rPr lang="en-GB" sz="2200" b="1" i="1" dirty="0">
                <a:latin typeface="Arial" charset="0"/>
              </a:rPr>
              <a:t> и </a:t>
            </a:r>
            <a:r>
              <a:rPr lang="en-GB" sz="2200" b="1" i="1" dirty="0" err="1">
                <a:latin typeface="Arial" charset="0"/>
              </a:rPr>
              <a:t>происходили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от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одного</a:t>
            </a:r>
            <a:r>
              <a:rPr lang="en-GB" sz="2200" b="1" i="1" dirty="0">
                <a:latin typeface="Arial" charset="0"/>
              </a:rPr>
              <a:t> и </a:t>
            </a:r>
            <a:r>
              <a:rPr lang="en-GB" sz="2200" b="1" i="1" dirty="0" err="1">
                <a:latin typeface="Arial" charset="0"/>
              </a:rPr>
              <a:t>того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же</a:t>
            </a:r>
            <a:r>
              <a:rPr lang="en-GB" sz="2200" b="1" i="1" dirty="0">
                <a:latin typeface="Arial" charset="0"/>
              </a:rPr>
              <a:t> </a:t>
            </a:r>
            <a:r>
              <a:rPr lang="en-GB" sz="2200" b="1" i="1" dirty="0" err="1">
                <a:latin typeface="Arial" charset="0"/>
              </a:rPr>
              <a:t>предка</a:t>
            </a:r>
            <a:r>
              <a:rPr lang="en-GB" sz="2200" b="1" i="1" dirty="0">
                <a:latin typeface="Arial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14338" y="265113"/>
            <a:ext cx="8226425" cy="1560512"/>
          </a:xfrm>
          <a:ln/>
        </p:spPr>
        <p:txBody>
          <a:bodyPr lIns="0" tIns="0" rIns="0" bIns="0">
            <a:normAutofit/>
          </a:bodyPr>
          <a:lstStyle/>
          <a:p>
            <a:pPr>
              <a:lnSpc>
                <a:spcPct val="12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latin typeface="Arial" charset="0"/>
              </a:rPr>
              <a:t>Главным занятием славян было земледелие. Славяне сеяли рожь, пшеницу, ячмень, просо. Нелегко было возделывать землю, особенно в лесной полосе: здесь ее надо было сначала отвоевать у леса.</a:t>
            </a:r>
            <a:r>
              <a:rPr lang="en-GB" sz="1200" b="1" i="1">
                <a:latin typeface="Arial" charset="0"/>
              </a:rPr>
              <a:t/>
            </a:r>
            <a:br>
              <a:rPr lang="en-GB" sz="1200" b="1" i="1">
                <a:latin typeface="Arial" charset="0"/>
              </a:rPr>
            </a:br>
            <a:endParaRPr lang="en-GB" sz="1200" b="1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163" y="1970088"/>
            <a:ext cx="6948487" cy="414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95263"/>
            <a:ext cx="4860925" cy="3765550"/>
          </a:xfrm>
          <a:ln/>
        </p:spPr>
        <p:txBody>
          <a:bodyPr lIns="0" tIns="0" rIns="0" bIns="0"/>
          <a:lstStyle/>
          <a:p>
            <a:pPr algn="l">
              <a:lnSpc>
                <a:spcPct val="76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 err="1">
                <a:latin typeface="Arial" charset="0"/>
              </a:rPr>
              <a:t>Кроме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земледелия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древние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славяне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также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занимались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разведением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домашнего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скота</a:t>
            </a:r>
            <a:r>
              <a:rPr lang="en-GB" sz="2600" b="1" dirty="0">
                <a:latin typeface="Arial" charset="0"/>
              </a:rPr>
              <a:t> - </a:t>
            </a:r>
            <a:r>
              <a:rPr lang="en-GB" sz="2600" b="1" dirty="0" err="1">
                <a:latin typeface="Arial" charset="0"/>
              </a:rPr>
              <a:t>овец</a:t>
            </a:r>
            <a:r>
              <a:rPr lang="en-GB" sz="2600" b="1" dirty="0">
                <a:latin typeface="Arial" charset="0"/>
              </a:rPr>
              <a:t>, </a:t>
            </a:r>
            <a:r>
              <a:rPr lang="en-GB" sz="2600" b="1" dirty="0" err="1">
                <a:latin typeface="Arial" charset="0"/>
              </a:rPr>
              <a:t>коров</a:t>
            </a:r>
            <a:r>
              <a:rPr lang="en-GB" sz="2600" b="1" dirty="0">
                <a:latin typeface="Arial" charset="0"/>
              </a:rPr>
              <a:t> и </a:t>
            </a:r>
            <a:r>
              <a:rPr lang="en-GB" sz="2600" b="1" dirty="0" err="1">
                <a:latin typeface="Arial" charset="0"/>
              </a:rPr>
              <a:t>свиней</a:t>
            </a:r>
            <a:r>
              <a:rPr lang="en-GB" sz="2600" b="1" dirty="0">
                <a:latin typeface="Arial" charset="0"/>
              </a:rPr>
              <a:t>, </a:t>
            </a:r>
            <a:r>
              <a:rPr lang="en-GB" sz="2600" b="1" dirty="0" err="1">
                <a:latin typeface="Arial" charset="0"/>
              </a:rPr>
              <a:t>охотились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на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разных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зверей</a:t>
            </a:r>
            <a:r>
              <a:rPr lang="en-GB" sz="2600" b="1" dirty="0">
                <a:latin typeface="Arial" charset="0"/>
              </a:rPr>
              <a:t>, </a:t>
            </a:r>
            <a:r>
              <a:rPr lang="en-GB" sz="2600" b="1" dirty="0" err="1">
                <a:latin typeface="Arial" charset="0"/>
              </a:rPr>
              <a:t>ловили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рыбу</a:t>
            </a:r>
            <a:r>
              <a:rPr lang="en-GB" sz="2600" b="1" dirty="0">
                <a:latin typeface="Arial" charset="0"/>
              </a:rPr>
              <a:t>. </a:t>
            </a:r>
            <a:r>
              <a:rPr lang="en-GB" sz="2600" b="1" dirty="0" err="1">
                <a:latin typeface="Arial" charset="0"/>
              </a:rPr>
              <a:t>Очень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важным</a:t>
            </a:r>
            <a:r>
              <a:rPr lang="en-GB" sz="2600" b="1" dirty="0">
                <a:latin typeface="Arial" charset="0"/>
              </a:rPr>
              <a:t> в </a:t>
            </a:r>
            <a:r>
              <a:rPr lang="en-GB" sz="2600" b="1" dirty="0" err="1">
                <a:latin typeface="Arial" charset="0"/>
              </a:rPr>
              <a:t>хозяйственном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отношении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занятием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было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бортничество</a:t>
            </a:r>
            <a:r>
              <a:rPr lang="en-GB" sz="2600" b="1" dirty="0">
                <a:latin typeface="Arial" charset="0"/>
              </a:rPr>
              <a:t> - </a:t>
            </a:r>
            <a:r>
              <a:rPr lang="en-GB" sz="2600" b="1" dirty="0" err="1">
                <a:latin typeface="Arial" charset="0"/>
              </a:rPr>
              <a:t>собирание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меда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диких</a:t>
            </a:r>
            <a:r>
              <a:rPr lang="en-GB" sz="2600" b="1" dirty="0">
                <a:latin typeface="Arial" charset="0"/>
              </a:rPr>
              <a:t> </a:t>
            </a:r>
            <a:r>
              <a:rPr lang="en-GB" sz="2600" b="1" dirty="0" err="1">
                <a:latin typeface="Arial" charset="0"/>
              </a:rPr>
              <a:t>пчел</a:t>
            </a:r>
            <a:r>
              <a:rPr lang="en-GB" sz="2600" b="1" dirty="0">
                <a:latin typeface="Arial" charset="0"/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" y="4140200"/>
            <a:ext cx="2520950" cy="1501775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98813" y="5040313"/>
            <a:ext cx="2381250" cy="1476375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539750"/>
            <a:ext cx="2973388" cy="6143625"/>
          </a:xfrm>
          <a:prstGeom prst="rect">
            <a:avLst/>
          </a:prstGeom>
          <a:noFill/>
          <a:ln w="28440">
            <a:solidFill>
              <a:srgbClr val="6666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099425" cy="2700338"/>
          </a:xfrm>
          <a:ln/>
        </p:spPr>
        <p:txBody>
          <a:bodyPr lIns="0" tIns="0" rIns="0" bIns="0"/>
          <a:lstStyle/>
          <a:p>
            <a:pPr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latin typeface="Arial" charset="0"/>
              </a:rPr>
              <a:t> </a:t>
            </a:r>
            <a:r>
              <a:rPr lang="en-GB" sz="2200" b="1" i="1">
                <a:latin typeface="Arial" charset="0"/>
              </a:rPr>
              <a:t>Жили они в наземных столбовых домах или полуземлянках, где устраивались каменные или глинобитные очаги и печи. В полуземлянках обитали в холодное время года, а в наземных постройках - летом.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636838"/>
            <a:ext cx="3022600" cy="4032250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2636838"/>
            <a:ext cx="5614987" cy="4032250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4950" y="166688"/>
            <a:ext cx="8224838" cy="2220912"/>
          </a:xfrm>
          <a:ln/>
        </p:spPr>
        <p:txBody>
          <a:bodyPr lIns="0" tIns="0" rIns="0" bIns="0"/>
          <a:lstStyle/>
          <a:p>
            <a:pPr algn="l">
              <a:lnSpc>
                <a:spcPct val="76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latin typeface="Arial" charset="0"/>
              </a:rPr>
              <a:t/>
            </a:r>
            <a:br>
              <a:rPr lang="en-GB" sz="2000" b="1">
                <a:latin typeface="Arial" charset="0"/>
              </a:rPr>
            </a:br>
            <a:r>
              <a:rPr lang="en-GB" sz="2400" b="1">
                <a:latin typeface="Arial" charset="0"/>
              </a:rPr>
              <a:t>Печей и дымовых труб совсем не умели делать в древности, а устраивали среди жилищ очаги, где и разводили огонь, а дым уходил в отверстие в крыше или в стене. Скамьи, столы и вся домашняя утварь делались из дерева.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419475"/>
            <a:ext cx="4176713" cy="2565400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4475163"/>
            <a:ext cx="2444750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360363"/>
            <a:ext cx="5400675" cy="431958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latin typeface="Arial" charset="0"/>
              </a:rPr>
              <a:t>Из звериных шкур делали одежду для студеных зим. На ноги обыкновенно надевали лапти, позже научились делать и кожаную обувь. А летом, когда было тепло, мужчины носили только рубахи да штаны. Если приходилось им в жаркую пору сражаться, то снимали и рубаху, бились полунагие. Вместо рубахи часто накидывали на плечи кусок грубой ткани вроде плаща. Женская одежда — более длинные рубахи и такие же плащи, как у мужчин.    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188913"/>
            <a:ext cx="3265488" cy="5111750"/>
          </a:xfrm>
          <a:prstGeom prst="rect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2413" y="3419475"/>
            <a:ext cx="3887787" cy="3394075"/>
          </a:xfrm>
          <a:prstGeom prst="rect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00675" y="3321050"/>
            <a:ext cx="1984375" cy="2978150"/>
          </a:xfrm>
          <a:prstGeom prst="rect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7300" y="3935413"/>
            <a:ext cx="2122488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238" y="3060700"/>
            <a:ext cx="5076825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38" y="-79375"/>
            <a:ext cx="8226425" cy="2962275"/>
          </a:xfrm>
          <a:ln/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10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/>
              <a:t>Древние славяне поклонялись своим богам и приносили им жертвы на специальной круглой площадке – капище. Посередине капища стояли идолы – деревянные изображения богов.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8463" y="2519363"/>
            <a:ext cx="3160712" cy="4248150"/>
          </a:xfrm>
          <a:prstGeom prst="rect">
            <a:avLst/>
          </a:prstGeom>
          <a:noFill/>
          <a:ln w="38160">
            <a:solidFill>
              <a:srgbClr val="666699"/>
            </a:solidFill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363" y="3059113"/>
            <a:ext cx="3552825" cy="3600450"/>
          </a:xfrm>
          <a:prstGeom prst="rect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38" y="-66675"/>
            <a:ext cx="8226425" cy="2563813"/>
          </a:xfrm>
          <a:ln/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/>
              <a:t>Постепенно в общественной жизни славян происходят важные изменения. Более тысячи лет назад славянские племена начинают объединяться, появляются богатые, защищенные крепостными стенами города.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8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75" y="3214686"/>
            <a:ext cx="3131697" cy="29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013"/>
            <a:ext cx="8226425" cy="1185847"/>
          </a:xfrm>
          <a:ln/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/>
              <a:t>Один</a:t>
            </a:r>
            <a:r>
              <a:rPr lang="en-GB" b="1" dirty="0"/>
              <a:t> </a:t>
            </a:r>
            <a:r>
              <a:rPr lang="en-GB" b="1" dirty="0" err="1"/>
              <a:t>князь</a:t>
            </a:r>
            <a:r>
              <a:rPr lang="en-GB" b="1" dirty="0"/>
              <a:t> – </a:t>
            </a:r>
            <a:r>
              <a:rPr lang="en-GB" b="1" dirty="0" err="1"/>
              <a:t>одна</a:t>
            </a:r>
            <a:r>
              <a:rPr lang="en-GB" b="1" dirty="0"/>
              <a:t> </a:t>
            </a:r>
            <a:r>
              <a:rPr lang="en-GB" b="1" dirty="0" err="1"/>
              <a:t>вера</a:t>
            </a:r>
            <a:r>
              <a:rPr lang="en-GB" b="1" dirty="0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79950" y="1214422"/>
            <a:ext cx="4014788" cy="5562616"/>
          </a:xfrm>
          <a:ln/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Ещё</a:t>
            </a:r>
            <a:r>
              <a:rPr lang="en-GB" sz="2600" dirty="0"/>
              <a:t> </a:t>
            </a:r>
            <a:r>
              <a:rPr lang="en-GB" sz="2600" dirty="0" err="1"/>
              <a:t>через</a:t>
            </a:r>
            <a:r>
              <a:rPr lang="en-GB" sz="2600" dirty="0"/>
              <a:t> </a:t>
            </a:r>
            <a:r>
              <a:rPr lang="en-GB" sz="2600" dirty="0" err="1"/>
              <a:t>сто</a:t>
            </a:r>
            <a:r>
              <a:rPr lang="en-GB" sz="2600" dirty="0"/>
              <a:t> </a:t>
            </a:r>
            <a:r>
              <a:rPr lang="en-GB" sz="2600" dirty="0" err="1"/>
              <a:t>лет,в</a:t>
            </a:r>
            <a:r>
              <a:rPr lang="en-GB" sz="2600" dirty="0"/>
              <a:t> </a:t>
            </a:r>
            <a:r>
              <a:rPr lang="ru-RU" dirty="0" smtClean="0"/>
              <a:t>988</a:t>
            </a:r>
            <a:r>
              <a:rPr lang="en-GB" sz="2600" dirty="0" smtClean="0"/>
              <a:t> </a:t>
            </a:r>
            <a:r>
              <a:rPr lang="en-GB" sz="2600" dirty="0" err="1"/>
              <a:t>году</a:t>
            </a:r>
            <a:r>
              <a:rPr lang="en-GB" sz="2600" dirty="0"/>
              <a:t> </a:t>
            </a:r>
            <a:r>
              <a:rPr lang="en-GB" sz="2600" dirty="0" err="1"/>
              <a:t>великий</a:t>
            </a:r>
            <a:r>
              <a:rPr lang="en-GB" sz="2600" dirty="0"/>
              <a:t> </a:t>
            </a:r>
            <a:r>
              <a:rPr lang="en-GB" sz="2600" dirty="0" err="1"/>
              <a:t>князь</a:t>
            </a:r>
            <a:r>
              <a:rPr lang="en-GB" sz="2600" dirty="0"/>
              <a:t> </a:t>
            </a:r>
            <a:r>
              <a:rPr lang="en-GB" sz="2600" dirty="0" err="1"/>
              <a:t>Владимир</a:t>
            </a:r>
            <a:r>
              <a:rPr lang="en-GB" sz="2600" dirty="0"/>
              <a:t> </a:t>
            </a:r>
            <a:r>
              <a:rPr lang="en-GB" sz="2600" dirty="0" err="1"/>
              <a:t>Святославич</a:t>
            </a:r>
            <a:r>
              <a:rPr lang="en-GB" sz="2600" dirty="0"/>
              <a:t> </a:t>
            </a:r>
            <a:r>
              <a:rPr lang="en-GB" sz="2600" dirty="0" err="1"/>
              <a:t>повелел</a:t>
            </a:r>
            <a:r>
              <a:rPr lang="en-GB" sz="2600" dirty="0"/>
              <a:t> </a:t>
            </a:r>
            <a:r>
              <a:rPr lang="en-GB" sz="2600" dirty="0" err="1"/>
              <a:t>всем</a:t>
            </a:r>
            <a:r>
              <a:rPr lang="en-GB" sz="2600" dirty="0"/>
              <a:t> </a:t>
            </a:r>
            <a:r>
              <a:rPr lang="en-GB" sz="2600" dirty="0" err="1"/>
              <a:t>жителям</a:t>
            </a:r>
            <a:r>
              <a:rPr lang="en-GB" sz="2600" dirty="0"/>
              <a:t> </a:t>
            </a:r>
            <a:r>
              <a:rPr lang="en-GB" sz="2600" dirty="0" err="1"/>
              <a:t>Руси</a:t>
            </a:r>
            <a:r>
              <a:rPr lang="en-GB" sz="2600" dirty="0"/>
              <a:t> </a:t>
            </a:r>
            <a:r>
              <a:rPr lang="en-GB" sz="2600" dirty="0" err="1"/>
              <a:t>принять</a:t>
            </a:r>
            <a:r>
              <a:rPr lang="en-GB" sz="2600" dirty="0"/>
              <a:t> </a:t>
            </a:r>
            <a:r>
              <a:rPr lang="en-GB" sz="2600" dirty="0" err="1"/>
              <a:t>христианство</a:t>
            </a:r>
            <a:r>
              <a:rPr lang="en-GB" sz="2600" dirty="0"/>
              <a:t> – </a:t>
            </a:r>
            <a:r>
              <a:rPr lang="en-GB" sz="2600" dirty="0" err="1"/>
              <a:t>новую</a:t>
            </a:r>
            <a:r>
              <a:rPr lang="en-GB" sz="2600" dirty="0"/>
              <a:t> </a:t>
            </a:r>
            <a:r>
              <a:rPr lang="en-GB" sz="2600" dirty="0" err="1"/>
              <a:t>веру</a:t>
            </a:r>
            <a:r>
              <a:rPr lang="en-GB" sz="2600" dirty="0"/>
              <a:t> в </a:t>
            </a:r>
            <a:r>
              <a:rPr lang="en-GB" sz="2600" dirty="0" err="1"/>
              <a:t>единого</a:t>
            </a:r>
            <a:r>
              <a:rPr lang="en-GB" sz="2600" dirty="0"/>
              <a:t> </a:t>
            </a:r>
            <a:r>
              <a:rPr lang="en-GB" sz="2600" dirty="0" err="1"/>
              <a:t>бога</a:t>
            </a:r>
            <a:r>
              <a:rPr lang="en-GB" sz="2600" dirty="0"/>
              <a:t> </a:t>
            </a:r>
            <a:r>
              <a:rPr lang="en-GB" sz="2600" dirty="0" err="1"/>
              <a:t>Иисуса</a:t>
            </a:r>
            <a:r>
              <a:rPr lang="en-GB" sz="2600" dirty="0"/>
              <a:t> </a:t>
            </a:r>
            <a:r>
              <a:rPr lang="en-GB" sz="2600" dirty="0" err="1"/>
              <a:t>Христа</a:t>
            </a:r>
            <a:r>
              <a:rPr lang="en-GB" sz="2600" dirty="0"/>
              <a:t>. </a:t>
            </a:r>
            <a:r>
              <a:rPr lang="en-GB" sz="2600" dirty="0" err="1"/>
              <a:t>Этот</a:t>
            </a:r>
            <a:r>
              <a:rPr lang="en-GB" sz="2600" dirty="0"/>
              <a:t> </a:t>
            </a:r>
            <a:r>
              <a:rPr lang="en-GB" sz="2600" dirty="0" err="1"/>
              <a:t>шаг</a:t>
            </a:r>
            <a:r>
              <a:rPr lang="en-GB" sz="2600" dirty="0"/>
              <a:t> </a:t>
            </a:r>
            <a:r>
              <a:rPr lang="en-GB" sz="2600" dirty="0" err="1"/>
              <a:t>был</a:t>
            </a:r>
            <a:r>
              <a:rPr lang="en-GB" sz="2600" dirty="0"/>
              <a:t> </a:t>
            </a:r>
            <a:r>
              <a:rPr lang="en-GB" sz="2600" dirty="0" err="1"/>
              <a:t>им</a:t>
            </a:r>
            <a:r>
              <a:rPr lang="en-GB" sz="2600" dirty="0"/>
              <a:t> </a:t>
            </a:r>
            <a:r>
              <a:rPr lang="en-GB" sz="2600" dirty="0" err="1"/>
              <a:t>сделан</a:t>
            </a:r>
            <a:r>
              <a:rPr lang="en-GB" sz="2600" dirty="0"/>
              <a:t> </a:t>
            </a:r>
            <a:r>
              <a:rPr lang="en-GB" sz="2600" dirty="0" err="1"/>
              <a:t>для</a:t>
            </a:r>
            <a:r>
              <a:rPr lang="en-GB" sz="2600" dirty="0"/>
              <a:t> </a:t>
            </a:r>
            <a:r>
              <a:rPr lang="en-GB" sz="2600" dirty="0" err="1"/>
              <a:t>сплочения</a:t>
            </a:r>
            <a:r>
              <a:rPr lang="en-GB" sz="2600" dirty="0"/>
              <a:t> </a:t>
            </a:r>
            <a:r>
              <a:rPr lang="en-GB" sz="2600" dirty="0" err="1"/>
              <a:t>разноплемённых</a:t>
            </a:r>
            <a:r>
              <a:rPr lang="en-GB" sz="2600" dirty="0"/>
              <a:t> </a:t>
            </a:r>
            <a:r>
              <a:rPr lang="en-GB" sz="2600" dirty="0" err="1"/>
              <a:t>жителей</a:t>
            </a:r>
            <a:r>
              <a:rPr lang="en-GB" sz="2600" dirty="0"/>
              <a:t> </a:t>
            </a:r>
            <a:r>
              <a:rPr lang="en-GB" sz="2600" dirty="0" err="1"/>
              <a:t>своего</a:t>
            </a:r>
            <a:r>
              <a:rPr lang="en-GB" sz="2600" dirty="0"/>
              <a:t> </a:t>
            </a:r>
            <a:r>
              <a:rPr lang="en-GB" sz="2600" dirty="0" err="1"/>
              <a:t>государства</a:t>
            </a:r>
            <a:r>
              <a:rPr lang="en-GB" sz="2600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643050"/>
            <a:ext cx="313169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339975"/>
            <a:ext cx="5400675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4319588"/>
            <a:ext cx="1947862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1260475"/>
            <a:ext cx="2160587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175"/>
            <a:ext cx="5580063" cy="2108200"/>
          </a:xfrm>
          <a:ln/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/>
              <a:t>По всей стране стали уничтожать старых идолов, а на их месте возводить новые храмы. В столице государства – Киеве – был построен храм Святой Софии – Премудрости Божьей, самый красивый в то время храм Древнерусской земли.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079500"/>
            <a:ext cx="5761037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88925"/>
            <a:ext cx="7740650" cy="684213"/>
          </a:xfrm>
          <a:ln/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/>
              <a:t>Русь 9 – 10 веков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4138" y="1260475"/>
            <a:ext cx="2206625" cy="5021263"/>
          </a:xfrm>
          <a:ln/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/>
              <a:t>Чуть более тысячи лет назад было создано первое государство с названием Русь, тогда же  началась и история страны - России.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9275" y="728663"/>
            <a:ext cx="5505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75" y="681038"/>
            <a:ext cx="58102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2905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0"/>
            <a:ext cx="457203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04"/>
            <a:ext cx="34099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85728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214686"/>
            <a:ext cx="65008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32861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571480"/>
            <a:ext cx="278608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785794"/>
            <a:ext cx="241935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605713"/>
          </a:xfrm>
        </p:spPr>
      </p:pic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531812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5435600" y="476250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 «Тысячелетие России в Нижнем Новгороде»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835025"/>
            <a:ext cx="32813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786438" y="785813"/>
            <a:ext cx="28432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kumimoji="1" lang="ru-RU" sz="2000" kern="0" dirty="0">
                <a:latin typeface="+mj-lt"/>
                <a:ea typeface="+mj-ea"/>
                <a:cs typeface="+mj-cs"/>
              </a:rPr>
              <a:t>« Тысячелетие России»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8" y="285750"/>
            <a:ext cx="321468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6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9144000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mg008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878684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81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14282" y="214290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404</Words>
  <Application>Microsoft Office PowerPoint</Application>
  <PresentationFormat>Экран (4:3)</PresentationFormat>
  <Paragraphs>28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Когда на руси появилось государство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Славяне жили племенами - союзами родов, т. е. в одном поселке жители были связаны родственными узами и происходили от одного и того же предка. </vt:lpstr>
      <vt:lpstr>Главным занятием славян было земледелие. Славяне сеяли рожь, пшеницу, ячмень, просо. Нелегко было возделывать землю, особенно в лесной полосе: здесь ее надо было сначала отвоевать у леса. </vt:lpstr>
      <vt:lpstr>Кроме земледелия древние славяне также занимались разведением домашнего скота - овец, коров и свиней, охотились на разных зверей, ловили рыбу. Очень важным в хозяйственном отношении занятием было бортничество - собирание меда диких пчел. </vt:lpstr>
      <vt:lpstr> Жили они в наземных столбовых домах или полуземлянках, где устраивались каменные или глинобитные очаги и печи. В полуземлянках обитали в холодное время года, а в наземных постройках - летом. </vt:lpstr>
      <vt:lpstr> Печей и дымовых труб совсем не умели делать в древности, а устраивали среди жилищ очаги, где и разводили огонь, а дым уходил в отверстие в крыше или в стене. Скамьи, столы и вся домашняя утварь делались из дерева. </vt:lpstr>
      <vt:lpstr>Из звериных шкур делали одежду для студеных зим. На ноги обыкновенно надевали лапти, позже научились делать и кожаную обувь. А летом, когда было тепло, мужчины носили только рубахи да штаны. Если приходилось им в жаркую пору сражаться, то снимали и рубаху, бились полунагие. Вместо рубахи часто накидывали на плечи кусок грубой ткани вроде плаща. Женская одежда — более длинные рубахи и такие же плащи, как у мужчин.     </vt:lpstr>
      <vt:lpstr>Древние славяне поклонялись своим богам и приносили им жертвы на специальной круглой площадке – капище. Посередине капища стояли идолы – деревянные изображения богов.</vt:lpstr>
      <vt:lpstr>Постепенно в общественной жизни славян происходят важные изменения. Более тысячи лет назад славянские племена начинают объединяться, появляются богатые, защищенные крепостными стенами города.</vt:lpstr>
      <vt:lpstr>Слайд 20</vt:lpstr>
      <vt:lpstr>Один князь – одна вера.</vt:lpstr>
      <vt:lpstr>По всей стране стали уничтожать старых идолов, а на их месте возводить новые храмы. В столице государства – Киеве – был построен храм Святой Софии – Премудрости Божьей, самый красивый в то время храм Древнерусской земли.</vt:lpstr>
      <vt:lpstr>Русь 9 – 10 веков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re</cp:lastModifiedBy>
  <cp:revision>11</cp:revision>
  <dcterms:created xsi:type="dcterms:W3CDTF">2002-02-18T19:26:04Z</dcterms:created>
  <dcterms:modified xsi:type="dcterms:W3CDTF">2014-04-13T18:18:23Z</dcterms:modified>
</cp:coreProperties>
</file>