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CC0000"/>
    <a:srgbClr val="E7D6B7"/>
    <a:srgbClr val="BECBE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17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E9437CA-87FD-404F-87DA-1FF57F96D515}"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F00F9D24-120E-45F8-9DE0-FDD347D31B41}"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7B36B06-A1F0-45A6-90AE-C1FE84C3EFA4}"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FB2ECC95-4AC4-4013-9538-03EF2F84C2E7}"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F3221FD0-C702-4716-94CB-31854328B70A}"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D4839F4E-9AD3-4D32-9EB0-339FE919C105}"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326025AF-980A-4F35-961C-679E9AD4A191}"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010545B2-75F5-4A7D-B066-D158BFA81867}"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D11E3BE3-3245-4D28-939B-023FF5963978}"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B2FC1559-9078-432F-9C35-B26330661F4E}"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26AE8B39-C9D6-454E-B381-FFC3E06090DF}"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318363E-FD4B-4AF0-97ED-775F6286E7FA}"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371600" y="3886200"/>
            <a:ext cx="7448550" cy="1752600"/>
          </a:xfrm>
        </p:spPr>
        <p:txBody>
          <a:bodyPr/>
          <a:lstStyle/>
          <a:p>
            <a:pPr>
              <a:lnSpc>
                <a:spcPct val="80000"/>
              </a:lnSpc>
            </a:pPr>
            <a:r>
              <a:rPr lang="ru-RU" sz="2000"/>
              <a:t>Учитель английского языка</a:t>
            </a:r>
          </a:p>
          <a:p>
            <a:pPr>
              <a:lnSpc>
                <a:spcPct val="80000"/>
              </a:lnSpc>
            </a:pPr>
            <a:r>
              <a:rPr lang="ru-RU" sz="2000"/>
              <a:t>     МБОУ «Кузьмичевская СОШ» </a:t>
            </a:r>
          </a:p>
          <a:p>
            <a:pPr>
              <a:lnSpc>
                <a:spcPct val="80000"/>
              </a:lnSpc>
            </a:pPr>
            <a:r>
              <a:rPr lang="ru-RU" sz="2000"/>
              <a:t>                        Городищенского муниципального района</a:t>
            </a:r>
          </a:p>
          <a:p>
            <a:pPr algn="l">
              <a:lnSpc>
                <a:spcPct val="80000"/>
              </a:lnSpc>
            </a:pPr>
            <a:r>
              <a:rPr lang="ru-RU" sz="2000"/>
              <a:t>                             Волгоградской области</a:t>
            </a:r>
          </a:p>
          <a:p>
            <a:pPr>
              <a:lnSpc>
                <a:spcPct val="80000"/>
              </a:lnSpc>
            </a:pPr>
            <a:r>
              <a:rPr lang="ru-RU" sz="2000"/>
              <a:t>                Кирикмасова Анастасия Алексеевна</a:t>
            </a:r>
          </a:p>
        </p:txBody>
      </p:sp>
      <p:sp>
        <p:nvSpPr>
          <p:cNvPr id="2052" name="WordArt 4" descr="Бумажный пакет"/>
          <p:cNvSpPr>
            <a:spLocks noChangeArrowheads="1" noChangeShapeType="1" noTextEdit="1"/>
          </p:cNvSpPr>
          <p:nvPr/>
        </p:nvSpPr>
        <p:spPr bwMode="auto">
          <a:xfrm>
            <a:off x="827088" y="1268413"/>
            <a:ext cx="6913562" cy="1370012"/>
          </a:xfrm>
          <a:prstGeom prst="rect">
            <a:avLst/>
          </a:prstGeom>
        </p:spPr>
        <p:txBody>
          <a:bodyPr wrap="none" fromWordArt="1">
            <a:prstTxWarp prst="textPlain">
              <a:avLst>
                <a:gd name="adj" fmla="val 50000"/>
              </a:avLst>
            </a:prstTxWarp>
          </a:bodyPr>
          <a:lstStyle/>
          <a:p>
            <a:pPr algn="ctr"/>
            <a:r>
              <a:rPr lang="en-US" sz="4000" b="1" i="1" kern="10">
                <a:ln w="9525">
                  <a:solidFill>
                    <a:srgbClr val="008000"/>
                  </a:solidFill>
                  <a:round/>
                  <a:headEnd/>
                  <a:tailEnd/>
                </a:ln>
                <a:blipFill dpi="0" rotWithShape="0">
                  <a:blip r:embed="rId2"/>
                  <a:srcRect/>
                  <a:tile tx="0" ty="0" sx="100000" sy="100000" flip="none" algn="tl"/>
                </a:blipFill>
                <a:effectLst>
                  <a:outerShdw dist="563972" dir="14049741" sx="125000" sy="125000" algn="tl" rotWithShape="0">
                    <a:srgbClr val="C7DFD3">
                      <a:alpha val="80000"/>
                    </a:srgbClr>
                  </a:outerShdw>
                </a:effectLst>
                <a:latin typeface="Batang"/>
                <a:ea typeface="Batang"/>
              </a:rPr>
              <a:t>SUPERSTITIONS </a:t>
            </a:r>
          </a:p>
          <a:p>
            <a:pPr algn="ctr"/>
            <a:r>
              <a:rPr lang="en-US" sz="4000" b="1" i="1" kern="10">
                <a:ln w="9525">
                  <a:solidFill>
                    <a:srgbClr val="008000"/>
                  </a:solidFill>
                  <a:round/>
                  <a:headEnd/>
                  <a:tailEnd/>
                </a:ln>
                <a:blipFill dpi="0" rotWithShape="0">
                  <a:blip r:embed="rId2"/>
                  <a:srcRect/>
                  <a:tile tx="0" ty="0" sx="100000" sy="100000" flip="none" algn="tl"/>
                </a:blipFill>
                <a:effectLst>
                  <a:outerShdw dist="563972" dir="14049741" sx="125000" sy="125000" algn="tl" rotWithShape="0">
                    <a:srgbClr val="C7DFD3">
                      <a:alpha val="80000"/>
                    </a:srgbClr>
                  </a:outerShdw>
                </a:effectLst>
                <a:latin typeface="Batang"/>
                <a:ea typeface="Batang"/>
              </a:rPr>
              <a:t>AND OUR LIFE</a:t>
            </a:r>
            <a:endParaRPr lang="ru-RU" sz="4000" b="1" i="1" kern="10">
              <a:ln w="9525">
                <a:solidFill>
                  <a:srgbClr val="008000"/>
                </a:solidFill>
                <a:round/>
                <a:headEnd/>
                <a:tailEnd/>
              </a:ln>
              <a:blipFill dpi="0" rotWithShape="0">
                <a:blip r:embed="rId2"/>
                <a:srcRect/>
                <a:tile tx="0" ty="0" sx="100000" sy="100000" flip="none" algn="tl"/>
              </a:blipFill>
              <a:effectLst>
                <a:outerShdw dist="563972" dir="14049741" sx="125000" sy="125000" algn="tl" rotWithShape="0">
                  <a:srgbClr val="C7DFD3">
                    <a:alpha val="80000"/>
                  </a:srgbClr>
                </a:outerShdw>
              </a:effectLst>
              <a:latin typeface="Batang"/>
              <a:ea typeface="Batang"/>
            </a:endParaRPr>
          </a:p>
        </p:txBody>
      </p:sp>
      <p:sp>
        <p:nvSpPr>
          <p:cNvPr id="2055" name="Text Box 7"/>
          <p:cNvSpPr txBox="1">
            <a:spLocks noChangeArrowheads="1"/>
          </p:cNvSpPr>
          <p:nvPr/>
        </p:nvSpPr>
        <p:spPr bwMode="auto">
          <a:xfrm>
            <a:off x="3059113" y="6165850"/>
            <a:ext cx="3168650" cy="366713"/>
          </a:xfrm>
          <a:prstGeom prst="rect">
            <a:avLst/>
          </a:prstGeom>
          <a:noFill/>
          <a:ln w="9525">
            <a:noFill/>
            <a:miter lim="800000"/>
            <a:headEnd/>
            <a:tailEnd/>
          </a:ln>
          <a:effectLst/>
        </p:spPr>
        <p:txBody>
          <a:bodyPr>
            <a:spAutoFit/>
          </a:bodyPr>
          <a:lstStyle/>
          <a:p>
            <a:pPr>
              <a:spcBef>
                <a:spcPct val="50000"/>
              </a:spcBef>
            </a:pPr>
            <a:r>
              <a:rPr lang="ru-RU" b="1">
                <a:effectLst>
                  <a:outerShdw blurRad="38100" dist="38100" dir="2700000" algn="tl">
                    <a:srgbClr val="C0C0C0"/>
                  </a:outerShdw>
                </a:effectLst>
              </a:rPr>
              <a:t>2013-2014 учебный год</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WordArt 5"/>
          <p:cNvSpPr>
            <a:spLocks noChangeArrowheads="1" noChangeShapeType="1" noTextEdit="1"/>
          </p:cNvSpPr>
          <p:nvPr/>
        </p:nvSpPr>
        <p:spPr bwMode="auto">
          <a:xfrm>
            <a:off x="827088" y="188913"/>
            <a:ext cx="7561262" cy="1152525"/>
          </a:xfrm>
          <a:prstGeom prst="rect">
            <a:avLst/>
          </a:prstGeom>
        </p:spPr>
        <p:txBody>
          <a:bodyPr wrap="none" fromWordArt="1">
            <a:prstTxWarp prst="textFadeUp">
              <a:avLst>
                <a:gd name="adj" fmla="val 9991"/>
              </a:avLst>
            </a:prstTxWarp>
          </a:bodyPr>
          <a:lstStyle/>
          <a:p>
            <a:pPr algn="ctr"/>
            <a:r>
              <a:rPr lang="en-US" sz="3600" b="1" kern="10">
                <a:ln w="12700">
                  <a:solidFill>
                    <a:srgbClr val="B2B2B2"/>
                  </a:solidFill>
                  <a:round/>
                  <a:headEnd/>
                  <a:tailEnd/>
                </a:ln>
                <a:gradFill rotWithShape="0">
                  <a:gsLst>
                    <a:gs pos="0">
                      <a:srgbClr val="520402"/>
                    </a:gs>
                    <a:gs pos="100000">
                      <a:srgbClr val="FFCC00"/>
                    </a:gs>
                  </a:gsLst>
                  <a:lin ang="5400000" scaled="1"/>
                </a:gradFill>
                <a:effectLst>
                  <a:outerShdw dist="35921" dir="2700000" sy="50000" rotWithShape="0">
                    <a:srgbClr val="875B0D">
                      <a:alpha val="70000"/>
                    </a:srgbClr>
                  </a:outerShdw>
                </a:effectLst>
                <a:latin typeface="Arial"/>
                <a:cs typeface="Arial"/>
              </a:rPr>
              <a:t>Are you superstitious?</a:t>
            </a:r>
            <a:endParaRPr lang="ru-RU" sz="3600" b="1" kern="10">
              <a:ln w="12700">
                <a:solidFill>
                  <a:srgbClr val="B2B2B2"/>
                </a:solidFill>
                <a:round/>
                <a:headEnd/>
                <a:tailEnd/>
              </a:ln>
              <a:gradFill rotWithShape="0">
                <a:gsLst>
                  <a:gs pos="0">
                    <a:srgbClr val="520402"/>
                  </a:gs>
                  <a:gs pos="100000">
                    <a:srgbClr val="FFCC00"/>
                  </a:gs>
                </a:gsLst>
                <a:lin ang="5400000" scaled="1"/>
              </a:gradFill>
              <a:effectLst>
                <a:outerShdw dist="35921" dir="2700000" sy="50000" rotWithShape="0">
                  <a:srgbClr val="875B0D">
                    <a:alpha val="70000"/>
                  </a:srgbClr>
                </a:outerShdw>
              </a:effectLst>
              <a:latin typeface="Arial"/>
              <a:cs typeface="Arial"/>
            </a:endParaRPr>
          </a:p>
        </p:txBody>
      </p:sp>
      <p:sp>
        <p:nvSpPr>
          <p:cNvPr id="18439" name="Text Box 7"/>
          <p:cNvSpPr txBox="1">
            <a:spLocks noChangeArrowheads="1"/>
          </p:cNvSpPr>
          <p:nvPr/>
        </p:nvSpPr>
        <p:spPr bwMode="auto">
          <a:xfrm>
            <a:off x="539750" y="1341438"/>
            <a:ext cx="8353425" cy="5883275"/>
          </a:xfrm>
          <a:prstGeom prst="rect">
            <a:avLst/>
          </a:prstGeom>
          <a:noFill/>
          <a:ln w="9525">
            <a:noFill/>
            <a:miter lim="800000"/>
            <a:headEnd/>
            <a:tailEnd/>
          </a:ln>
          <a:effectLst/>
        </p:spPr>
        <p:txBody>
          <a:bodyPr>
            <a:spAutoFit/>
          </a:bodyPr>
          <a:lstStyle/>
          <a:p>
            <a:pPr marL="342900" indent="-342900">
              <a:spcBef>
                <a:spcPct val="50000"/>
              </a:spcBef>
              <a:buFontTx/>
              <a:buAutoNum type="arabicPeriod"/>
            </a:pPr>
            <a:r>
              <a:rPr lang="en-US" sz="2000">
                <a:latin typeface="Garamond" pitchFamily="18" charset="0"/>
              </a:rPr>
              <a:t>Are you afraid of black cats?</a:t>
            </a:r>
          </a:p>
          <a:p>
            <a:pPr marL="342900" indent="-342900">
              <a:spcBef>
                <a:spcPct val="50000"/>
              </a:spcBef>
              <a:buFontTx/>
              <a:buAutoNum type="arabicPeriod"/>
            </a:pPr>
            <a:r>
              <a:rPr lang="en-US" sz="2000">
                <a:latin typeface="Garamond" pitchFamily="18" charset="0"/>
              </a:rPr>
              <a:t>Have you got a lucky number?</a:t>
            </a:r>
          </a:p>
          <a:p>
            <a:pPr marL="342900" indent="-342900">
              <a:spcBef>
                <a:spcPct val="50000"/>
              </a:spcBef>
              <a:buFontTx/>
              <a:buAutoNum type="arabicPeriod"/>
            </a:pPr>
            <a:r>
              <a:rPr lang="en-US" sz="2000">
                <a:latin typeface="Garamond" pitchFamily="18" charset="0"/>
              </a:rPr>
              <a:t>Do you believe in ghosts?</a:t>
            </a:r>
          </a:p>
          <a:p>
            <a:pPr marL="342900" indent="-342900">
              <a:spcBef>
                <a:spcPct val="50000"/>
              </a:spcBef>
              <a:buFontTx/>
              <a:buAutoNum type="arabicPeriod"/>
            </a:pPr>
            <a:r>
              <a:rPr lang="en-US" sz="2000">
                <a:latin typeface="Garamond" pitchFamily="18" charset="0"/>
              </a:rPr>
              <a:t>Do you often read a horoscope?</a:t>
            </a:r>
          </a:p>
          <a:p>
            <a:pPr marL="342900" indent="-342900">
              <a:spcBef>
                <a:spcPct val="50000"/>
              </a:spcBef>
              <a:buFontTx/>
              <a:buAutoNum type="arabicPeriod"/>
            </a:pPr>
            <a:r>
              <a:rPr lang="en-US" sz="2000">
                <a:latin typeface="Garamond" pitchFamily="18" charset="0"/>
              </a:rPr>
              <a:t>Do you believe it’s bad luck to break a mirror?</a:t>
            </a:r>
          </a:p>
          <a:p>
            <a:pPr marL="342900" indent="-342900">
              <a:spcBef>
                <a:spcPct val="50000"/>
              </a:spcBef>
              <a:buFontTx/>
              <a:buAutoNum type="arabicPeriod"/>
            </a:pPr>
            <a:r>
              <a:rPr lang="en-US" sz="2000">
                <a:latin typeface="Garamond" pitchFamily="18" charset="0"/>
              </a:rPr>
              <a:t>Do you believe in palmistry?</a:t>
            </a:r>
          </a:p>
          <a:p>
            <a:pPr marL="342900" indent="-342900">
              <a:spcBef>
                <a:spcPct val="50000"/>
              </a:spcBef>
              <a:buFontTx/>
              <a:buAutoNum type="arabicPeriod"/>
            </a:pPr>
            <a:r>
              <a:rPr lang="en-US" sz="2000">
                <a:latin typeface="Garamond" pitchFamily="18" charset="0"/>
              </a:rPr>
              <a:t>Do you believe it’s bad luck to open an umbrella in the house?</a:t>
            </a:r>
          </a:p>
          <a:p>
            <a:pPr marL="342900" indent="-342900">
              <a:spcBef>
                <a:spcPct val="50000"/>
              </a:spcBef>
              <a:buFontTx/>
              <a:buAutoNum type="arabicPeriod"/>
            </a:pPr>
            <a:r>
              <a:rPr lang="en-US" sz="2000">
                <a:latin typeface="Garamond" pitchFamily="18" charset="0"/>
              </a:rPr>
              <a:t>Is there a day of the week which is lucky or unlucky for you?</a:t>
            </a:r>
          </a:p>
          <a:p>
            <a:pPr marL="342900" indent="-342900">
              <a:spcBef>
                <a:spcPct val="50000"/>
              </a:spcBef>
              <a:buFontTx/>
              <a:buAutoNum type="arabicPeriod"/>
            </a:pPr>
            <a:r>
              <a:rPr lang="en-US" sz="2000">
                <a:latin typeface="Garamond" pitchFamily="18" charset="0"/>
              </a:rPr>
              <a:t>Have you ever made a wish on a New Year’s night?</a:t>
            </a:r>
          </a:p>
          <a:p>
            <a:pPr marL="342900" indent="-342900">
              <a:spcBef>
                <a:spcPct val="50000"/>
              </a:spcBef>
              <a:buFontTx/>
              <a:buAutoNum type="arabicPeriod"/>
            </a:pPr>
            <a:r>
              <a:rPr lang="en-US" sz="2000">
                <a:latin typeface="Garamond" pitchFamily="18" charset="0"/>
              </a:rPr>
              <a:t>Have you got a talisman or a lucky object?</a:t>
            </a:r>
          </a:p>
          <a:p>
            <a:pPr marL="342900" indent="-342900">
              <a:spcBef>
                <a:spcPct val="50000"/>
              </a:spcBef>
              <a:buFontTx/>
              <a:buAutoNum type="arabicPeriod"/>
            </a:pPr>
            <a:r>
              <a:rPr lang="en-US" sz="2000">
                <a:latin typeface="Garamond" pitchFamily="18" charset="0"/>
              </a:rPr>
              <a:t>Have you ever changed your plans because of a bad dream?</a:t>
            </a:r>
          </a:p>
          <a:p>
            <a:pPr marL="342900" indent="-342900">
              <a:spcBef>
                <a:spcPct val="50000"/>
              </a:spcBef>
              <a:buFontTx/>
              <a:buAutoNum type="arabicPeriod"/>
            </a:pPr>
            <a:r>
              <a:rPr lang="en-US" sz="2000">
                <a:latin typeface="Garamond" pitchFamily="18" charset="0"/>
              </a:rPr>
              <a:t>Do you believe that Friday 13</a:t>
            </a:r>
            <a:r>
              <a:rPr lang="en-US" sz="2000" baseline="30000">
                <a:latin typeface="Garamond" pitchFamily="18" charset="0"/>
              </a:rPr>
              <a:t>th</a:t>
            </a:r>
            <a:r>
              <a:rPr lang="en-US" sz="2000">
                <a:latin typeface="Garamond" pitchFamily="18" charset="0"/>
              </a:rPr>
              <a:t> is the unluckiest day of all?</a:t>
            </a:r>
          </a:p>
          <a:p>
            <a:pPr marL="342900" indent="-342900">
              <a:spcBef>
                <a:spcPct val="50000"/>
              </a:spcBef>
              <a:buFontTx/>
              <a:buAutoNum type="arabicPeriod"/>
            </a:pPr>
            <a:endParaRPr lang="ru-RU" sz="2000">
              <a:latin typeface="Garamond" pitchFamily="18" charset="0"/>
            </a:endParaRPr>
          </a:p>
        </p:txBody>
      </p:sp>
      <p:pic>
        <p:nvPicPr>
          <p:cNvPr id="18441" name="Picture 9" descr="PRIMETI"/>
          <p:cNvPicPr>
            <a:picLocks noChangeAspect="1" noChangeArrowheads="1"/>
          </p:cNvPicPr>
          <p:nvPr/>
        </p:nvPicPr>
        <p:blipFill>
          <a:blip r:embed="rId2" cstate="email"/>
          <a:srcRect/>
          <a:stretch>
            <a:fillRect/>
          </a:stretch>
        </p:blipFill>
        <p:spPr bwMode="auto">
          <a:xfrm>
            <a:off x="6300788" y="1412875"/>
            <a:ext cx="2012950" cy="2519363"/>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Grp="1" noChangeArrowheads="1"/>
          </p:cNvSpPr>
          <p:nvPr>
            <p:ph type="title"/>
          </p:nvPr>
        </p:nvSpPr>
        <p:spPr>
          <a:xfrm>
            <a:off x="539750" y="188913"/>
            <a:ext cx="8229600" cy="1143000"/>
          </a:xfrm>
        </p:spPr>
        <p:txBody>
          <a:bodyPr/>
          <a:lstStyle/>
          <a:p>
            <a:r>
              <a:rPr lang="ru-RU" sz="6000" b="1" i="1">
                <a:solidFill>
                  <a:srgbClr val="CC0000"/>
                </a:solidFill>
                <a:effectLst>
                  <a:outerShdw blurRad="38100" dist="38100" dir="2700000" algn="tl">
                    <a:srgbClr val="C0C0C0"/>
                  </a:outerShdw>
                </a:effectLst>
                <a:latin typeface="Garamond" pitchFamily="18" charset="0"/>
              </a:rPr>
              <a:t>Your score</a:t>
            </a:r>
          </a:p>
        </p:txBody>
      </p:sp>
      <p:sp>
        <p:nvSpPr>
          <p:cNvPr id="20485" name="Text Box 5"/>
          <p:cNvSpPr txBox="1">
            <a:spLocks noChangeArrowheads="1"/>
          </p:cNvSpPr>
          <p:nvPr/>
        </p:nvSpPr>
        <p:spPr bwMode="auto">
          <a:xfrm>
            <a:off x="684213" y="1412875"/>
            <a:ext cx="7920037" cy="5205413"/>
          </a:xfrm>
          <a:prstGeom prst="rect">
            <a:avLst/>
          </a:prstGeom>
          <a:noFill/>
          <a:ln w="9525">
            <a:noFill/>
            <a:miter lim="800000"/>
            <a:headEnd/>
            <a:tailEnd/>
          </a:ln>
          <a:effectLst/>
        </p:spPr>
        <p:txBody>
          <a:bodyPr>
            <a:spAutoFit/>
          </a:bodyPr>
          <a:lstStyle/>
          <a:p>
            <a:pPr>
              <a:spcBef>
                <a:spcPct val="50000"/>
              </a:spcBef>
            </a:pPr>
            <a:r>
              <a:rPr lang="ru-RU" sz="2400">
                <a:solidFill>
                  <a:schemeClr val="tx2"/>
                </a:solidFill>
                <a:latin typeface="Vrinda" pitchFamily="34" charset="0"/>
              </a:rPr>
              <a:t>For every </a:t>
            </a:r>
            <a:r>
              <a:rPr lang="ru-RU" sz="2400" b="1">
                <a:solidFill>
                  <a:schemeClr val="tx2"/>
                </a:solidFill>
                <a:latin typeface="Vrinda" pitchFamily="34" charset="0"/>
              </a:rPr>
              <a:t>no</a:t>
            </a:r>
            <a:r>
              <a:rPr lang="ru-RU" sz="2400">
                <a:solidFill>
                  <a:schemeClr val="tx2"/>
                </a:solidFill>
                <a:latin typeface="Vrinda" pitchFamily="34" charset="0"/>
              </a:rPr>
              <a:t>: 0 </a:t>
            </a:r>
            <a:br>
              <a:rPr lang="ru-RU" sz="2400">
                <a:solidFill>
                  <a:schemeClr val="tx2"/>
                </a:solidFill>
                <a:latin typeface="Vrinda" pitchFamily="34" charset="0"/>
              </a:rPr>
            </a:br>
            <a:r>
              <a:rPr lang="ru-RU" sz="2400">
                <a:solidFill>
                  <a:schemeClr val="tx2"/>
                </a:solidFill>
                <a:latin typeface="Vrinda" pitchFamily="34" charset="0"/>
              </a:rPr>
              <a:t>For every </a:t>
            </a:r>
            <a:r>
              <a:rPr lang="ru-RU" sz="2400" b="1">
                <a:solidFill>
                  <a:schemeClr val="tx2"/>
                </a:solidFill>
                <a:latin typeface="Vrinda" pitchFamily="34" charset="0"/>
              </a:rPr>
              <a:t>yes</a:t>
            </a:r>
            <a:r>
              <a:rPr lang="ru-RU" sz="2400">
                <a:solidFill>
                  <a:schemeClr val="tx2"/>
                </a:solidFill>
                <a:latin typeface="Vrinda" pitchFamily="34" charset="0"/>
              </a:rPr>
              <a:t>: 2 </a:t>
            </a:r>
            <a:br>
              <a:rPr lang="ru-RU" sz="2400">
                <a:solidFill>
                  <a:schemeClr val="tx2"/>
                </a:solidFill>
                <a:latin typeface="Vrinda" pitchFamily="34" charset="0"/>
              </a:rPr>
            </a:br>
            <a:r>
              <a:rPr lang="ru-RU" sz="2400">
                <a:solidFill>
                  <a:schemeClr val="tx2"/>
                </a:solidFill>
                <a:latin typeface="Vrinda" pitchFamily="34" charset="0"/>
              </a:rPr>
              <a:t>For every </a:t>
            </a:r>
            <a:r>
              <a:rPr lang="ru-RU" sz="2400" b="1">
                <a:solidFill>
                  <a:schemeClr val="tx2"/>
                </a:solidFill>
                <a:latin typeface="Vrinda" pitchFamily="34" charset="0"/>
              </a:rPr>
              <a:t>doubtful answer</a:t>
            </a:r>
            <a:r>
              <a:rPr lang="ru-RU" sz="2400">
                <a:solidFill>
                  <a:schemeClr val="tx2"/>
                </a:solidFill>
                <a:latin typeface="Vrinda" pitchFamily="34" charset="0"/>
              </a:rPr>
              <a:t>: 1 </a:t>
            </a:r>
            <a:br>
              <a:rPr lang="ru-RU" sz="2400">
                <a:solidFill>
                  <a:schemeClr val="tx2"/>
                </a:solidFill>
                <a:latin typeface="Vrinda" pitchFamily="34" charset="0"/>
              </a:rPr>
            </a:br>
            <a:endParaRPr lang="en-US" sz="2400">
              <a:solidFill>
                <a:schemeClr val="tx2"/>
              </a:solidFill>
              <a:latin typeface="Vrinda" pitchFamily="34" charset="0"/>
            </a:endParaRPr>
          </a:p>
          <a:p>
            <a:pPr>
              <a:spcBef>
                <a:spcPct val="50000"/>
              </a:spcBef>
            </a:pPr>
            <a:r>
              <a:rPr lang="ru-RU" sz="3200" b="1" i="1">
                <a:solidFill>
                  <a:schemeClr val="tx2"/>
                </a:solidFill>
                <a:effectLst>
                  <a:outerShdw blurRad="38100" dist="38100" dir="2700000" algn="tl">
                    <a:srgbClr val="C0C0C0"/>
                  </a:outerShdw>
                </a:effectLst>
                <a:latin typeface="Garamond" pitchFamily="18" charset="0"/>
              </a:rPr>
              <a:t>Your scoring:</a:t>
            </a:r>
            <a:br>
              <a:rPr lang="ru-RU" sz="3200" b="1" i="1">
                <a:solidFill>
                  <a:schemeClr val="tx2"/>
                </a:solidFill>
                <a:effectLst>
                  <a:outerShdw blurRad="38100" dist="38100" dir="2700000" algn="tl">
                    <a:srgbClr val="C0C0C0"/>
                  </a:outerShdw>
                </a:effectLst>
                <a:latin typeface="Garamond" pitchFamily="18" charset="0"/>
              </a:rPr>
            </a:br>
            <a:r>
              <a:rPr lang="ru-RU" sz="2400" b="1">
                <a:solidFill>
                  <a:schemeClr val="tx2"/>
                </a:solidFill>
                <a:latin typeface="Garamond" pitchFamily="18" charset="0"/>
              </a:rPr>
              <a:t>Less than 4:</a:t>
            </a:r>
            <a:r>
              <a:rPr lang="ru-RU" sz="2400">
                <a:solidFill>
                  <a:schemeClr val="tx2"/>
                </a:solidFill>
                <a:latin typeface="Garamond" pitchFamily="18" charset="0"/>
              </a:rPr>
              <a:t> You are not superstitious at all. That’s very unusual. Are you sure you answered all your questions honesty? </a:t>
            </a:r>
            <a:br>
              <a:rPr lang="ru-RU" sz="2400">
                <a:solidFill>
                  <a:schemeClr val="tx2"/>
                </a:solidFill>
                <a:latin typeface="Garamond" pitchFamily="18" charset="0"/>
              </a:rPr>
            </a:br>
            <a:r>
              <a:rPr lang="ru-RU" sz="2400" b="1">
                <a:solidFill>
                  <a:schemeClr val="tx2"/>
                </a:solidFill>
                <a:latin typeface="Garamond" pitchFamily="18" charset="0"/>
              </a:rPr>
              <a:t>Between 4 and 12:</a:t>
            </a:r>
            <a:r>
              <a:rPr lang="ru-RU" sz="2400">
                <a:solidFill>
                  <a:schemeClr val="tx2"/>
                </a:solidFill>
                <a:latin typeface="Garamond" pitchFamily="18" charset="0"/>
              </a:rPr>
              <a:t> You are a practical person. You don’t believe in things other people do. But you probably wouldn’t be happy to sit for an important exam on Friday 13th. </a:t>
            </a:r>
            <a:br>
              <a:rPr lang="ru-RU" sz="2400">
                <a:solidFill>
                  <a:schemeClr val="tx2"/>
                </a:solidFill>
                <a:latin typeface="Garamond" pitchFamily="18" charset="0"/>
              </a:rPr>
            </a:br>
            <a:r>
              <a:rPr lang="ru-RU" sz="2400" b="1">
                <a:solidFill>
                  <a:schemeClr val="tx2"/>
                </a:solidFill>
                <a:latin typeface="Garamond" pitchFamily="18" charset="0"/>
              </a:rPr>
              <a:t>Between 12 and 24:</a:t>
            </a:r>
            <a:r>
              <a:rPr lang="ru-RU" sz="2400">
                <a:solidFill>
                  <a:schemeClr val="tx2"/>
                </a:solidFill>
                <a:latin typeface="Garamond" pitchFamily="18" charset="0"/>
              </a:rPr>
              <a:t> For you, the superstitions of day may well be the fact of tomorrow. You probably believe in horoscopes and palmistry, ghosts and flying saucers.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Text Box 5"/>
          <p:cNvSpPr txBox="1">
            <a:spLocks noChangeArrowheads="1"/>
          </p:cNvSpPr>
          <p:nvPr/>
        </p:nvSpPr>
        <p:spPr bwMode="auto">
          <a:xfrm>
            <a:off x="611188" y="4149725"/>
            <a:ext cx="5832475" cy="1311275"/>
          </a:xfrm>
          <a:prstGeom prst="rect">
            <a:avLst/>
          </a:prstGeom>
          <a:noFill/>
          <a:ln w="9525">
            <a:noFill/>
            <a:miter lim="800000"/>
            <a:headEnd/>
            <a:tailEnd/>
          </a:ln>
          <a:effectLst/>
        </p:spPr>
        <p:txBody>
          <a:bodyPr>
            <a:spAutoFit/>
          </a:bodyPr>
          <a:lstStyle/>
          <a:p>
            <a:pPr algn="ctr">
              <a:spcBef>
                <a:spcPct val="50000"/>
              </a:spcBef>
            </a:pPr>
            <a:r>
              <a:rPr lang="en-US" sz="3200" b="1" u="sng"/>
              <a:t>Ex. 32, p. 30 (SB)</a:t>
            </a:r>
          </a:p>
          <a:p>
            <a:pPr algn="ctr">
              <a:spcBef>
                <a:spcPct val="50000"/>
              </a:spcBef>
            </a:pPr>
            <a:r>
              <a:rPr lang="en-US" sz="3200" b="1" u="sng"/>
              <a:t>Ex. 1, p. 17-18 (WB)</a:t>
            </a:r>
            <a:endParaRPr lang="ru-RU" sz="3200" b="1" u="sng"/>
          </a:p>
        </p:txBody>
      </p:sp>
      <p:pic>
        <p:nvPicPr>
          <p:cNvPr id="22536" name="Picture 8" descr="homework"/>
          <p:cNvPicPr>
            <a:picLocks noChangeAspect="1" noChangeArrowheads="1"/>
          </p:cNvPicPr>
          <p:nvPr/>
        </p:nvPicPr>
        <p:blipFill>
          <a:blip r:embed="rId2" cstate="email"/>
          <a:srcRect/>
          <a:stretch>
            <a:fillRect/>
          </a:stretch>
        </p:blipFill>
        <p:spPr bwMode="auto">
          <a:xfrm>
            <a:off x="0" y="0"/>
            <a:ext cx="5905500" cy="3916363"/>
          </a:xfrm>
          <a:prstGeom prst="rect">
            <a:avLst/>
          </a:prstGeom>
          <a:noFill/>
        </p:spPr>
      </p:pic>
      <p:pic>
        <p:nvPicPr>
          <p:cNvPr id="22540" name="Picture 12" descr="FIZCu"/>
          <p:cNvPicPr>
            <a:picLocks noChangeAspect="1" noChangeArrowheads="1"/>
          </p:cNvPicPr>
          <p:nvPr/>
        </p:nvPicPr>
        <p:blipFill>
          <a:blip r:embed="rId3" cstate="email"/>
          <a:srcRect/>
          <a:stretch>
            <a:fillRect/>
          </a:stretch>
        </p:blipFill>
        <p:spPr bwMode="auto">
          <a:xfrm>
            <a:off x="6227763" y="3573463"/>
            <a:ext cx="2657475" cy="2808287"/>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83" name="Picture 7" descr="185921"/>
          <p:cNvPicPr>
            <a:picLocks noChangeAspect="1" noChangeArrowheads="1"/>
          </p:cNvPicPr>
          <p:nvPr/>
        </p:nvPicPr>
        <p:blipFill>
          <a:blip r:embed="rId2" cstate="email"/>
          <a:srcRect/>
          <a:stretch>
            <a:fillRect/>
          </a:stretch>
        </p:blipFill>
        <p:spPr bwMode="auto">
          <a:xfrm>
            <a:off x="1403350" y="1196975"/>
            <a:ext cx="6346825" cy="479742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descr="zo04"/>
          <p:cNvPicPr>
            <a:picLocks noChangeAspect="1" noChangeArrowheads="1"/>
          </p:cNvPicPr>
          <p:nvPr/>
        </p:nvPicPr>
        <p:blipFill>
          <a:blip r:embed="rId2" cstate="email"/>
          <a:srcRect/>
          <a:stretch>
            <a:fillRect/>
          </a:stretch>
        </p:blipFill>
        <p:spPr bwMode="auto">
          <a:xfrm>
            <a:off x="971550" y="2420938"/>
            <a:ext cx="3114675" cy="3886200"/>
          </a:xfrm>
          <a:prstGeom prst="rect">
            <a:avLst/>
          </a:prstGeom>
          <a:noFill/>
        </p:spPr>
      </p:pic>
      <p:sp>
        <p:nvSpPr>
          <p:cNvPr id="3079" name="Text Box 7"/>
          <p:cNvSpPr txBox="1">
            <a:spLocks noChangeArrowheads="1"/>
          </p:cNvSpPr>
          <p:nvPr/>
        </p:nvSpPr>
        <p:spPr bwMode="auto">
          <a:xfrm>
            <a:off x="1042988" y="692150"/>
            <a:ext cx="7345362" cy="1066800"/>
          </a:xfrm>
          <a:prstGeom prst="rect">
            <a:avLst/>
          </a:prstGeom>
          <a:noFill/>
          <a:ln w="9525">
            <a:noFill/>
            <a:miter lim="800000"/>
            <a:headEnd/>
            <a:tailEnd/>
          </a:ln>
          <a:effectLst/>
        </p:spPr>
        <p:txBody>
          <a:bodyPr>
            <a:spAutoFit/>
          </a:bodyPr>
          <a:lstStyle/>
          <a:p>
            <a:pPr algn="ctr">
              <a:spcBef>
                <a:spcPct val="50000"/>
              </a:spcBef>
            </a:pPr>
            <a:r>
              <a:rPr lang="en-US" sz="3200" b="1" i="1">
                <a:effectLst>
                  <a:outerShdw blurRad="38100" dist="38100" dir="2700000" algn="tl">
                    <a:srgbClr val="C0C0C0"/>
                  </a:outerShdw>
                </a:effectLst>
              </a:rPr>
              <a:t>There is a superstition in avoiding superstitions.</a:t>
            </a:r>
            <a:endParaRPr lang="ru-RU" sz="3200" b="1" i="1">
              <a:effectLst>
                <a:outerShdw blurRad="38100" dist="38100" dir="2700000" algn="tl">
                  <a:srgbClr val="C0C0C0"/>
                </a:outerShdw>
              </a:effectLst>
            </a:endParaRPr>
          </a:p>
        </p:txBody>
      </p:sp>
      <p:sp>
        <p:nvSpPr>
          <p:cNvPr id="3080" name="Text Box 8"/>
          <p:cNvSpPr txBox="1">
            <a:spLocks noChangeArrowheads="1"/>
          </p:cNvSpPr>
          <p:nvPr/>
        </p:nvSpPr>
        <p:spPr bwMode="auto">
          <a:xfrm>
            <a:off x="5003800" y="2205038"/>
            <a:ext cx="3743325" cy="457200"/>
          </a:xfrm>
          <a:prstGeom prst="rect">
            <a:avLst/>
          </a:prstGeom>
          <a:noFill/>
          <a:ln w="9525">
            <a:noFill/>
            <a:miter lim="800000"/>
            <a:headEnd/>
            <a:tailEnd/>
          </a:ln>
          <a:effectLst/>
        </p:spPr>
        <p:txBody>
          <a:bodyPr>
            <a:spAutoFit/>
          </a:bodyPr>
          <a:lstStyle/>
          <a:p>
            <a:pPr algn="ctr">
              <a:spcBef>
                <a:spcPct val="50000"/>
              </a:spcBef>
            </a:pPr>
            <a:r>
              <a:rPr lang="en-US" sz="2400" b="1">
                <a:effectLst>
                  <a:outerShdw blurRad="38100" dist="38100" dir="2700000" algn="tl">
                    <a:srgbClr val="C0C0C0"/>
                  </a:outerShdw>
                </a:effectLst>
              </a:rPr>
              <a:t>Sir Francis Bacon</a:t>
            </a:r>
            <a:endParaRPr lang="ru-RU" sz="2400" b="1">
              <a:effectLst>
                <a:outerShdw blurRad="38100" dist="38100" dir="2700000" algn="tl">
                  <a:srgbClr val="C0C0C0"/>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p:txBody>
          <a:bodyPr/>
          <a:lstStyle/>
          <a:p>
            <a:r>
              <a:rPr lang="en-US" sz="4000" b="1">
                <a:effectLst>
                  <a:outerShdw blurRad="38100" dist="38100" dir="2700000" algn="tl">
                    <a:srgbClr val="C0C0C0"/>
                  </a:outerShdw>
                </a:effectLst>
              </a:rPr>
              <a:t>Match the words with their transcriptions</a:t>
            </a:r>
            <a:endParaRPr lang="ru-RU" sz="4000" b="1">
              <a:effectLst>
                <a:outerShdw blurRad="38100" dist="38100" dir="2700000" algn="tl">
                  <a:srgbClr val="C0C0C0"/>
                </a:outerShdw>
              </a:effectLst>
            </a:endParaRPr>
          </a:p>
        </p:txBody>
      </p:sp>
      <p:graphicFrame>
        <p:nvGraphicFramePr>
          <p:cNvPr id="6280" name="Group 136"/>
          <p:cNvGraphicFramePr>
            <a:graphicFrameLocks noGrp="1"/>
          </p:cNvGraphicFramePr>
          <p:nvPr>
            <p:ph idx="1"/>
          </p:nvPr>
        </p:nvGraphicFramePr>
        <p:xfrm>
          <a:off x="457200" y="1600200"/>
          <a:ext cx="8229600" cy="4754880"/>
        </p:xfrm>
        <a:graphic>
          <a:graphicData uri="http://schemas.openxmlformats.org/drawingml/2006/table">
            <a:tbl>
              <a:tblPr/>
              <a:tblGrid>
                <a:gridCol w="4114800"/>
                <a:gridCol w="4114800"/>
              </a:tblGrid>
              <a:tr h="377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1. misfortune</a:t>
                      </a:r>
                      <a:endParaRPr kumimoji="0" lang="ru-RU" sz="2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a) ['kləuvər]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ECBE0"/>
                    </a:solidFill>
                  </a:tcPr>
                </a:tc>
              </a:tr>
              <a:tr h="376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2. ladder</a:t>
                      </a:r>
                      <a:endParaRPr kumimoji="0" lang="ru-RU" sz="2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b) ['sɪzəz]</a:t>
                      </a:r>
                      <a:endParaRPr kumimoji="0" lang="ru-RU"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ECBE0"/>
                    </a:solidFill>
                  </a:tcPr>
                </a:tc>
              </a:tr>
              <a:tr h="377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3. to avoid</a:t>
                      </a:r>
                      <a:endParaRPr kumimoji="0" lang="ru-RU" sz="2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c) ['fɪŋgəz]</a:t>
                      </a:r>
                      <a:endParaRPr kumimoji="0" lang="ru-RU"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ECBE0"/>
                    </a:solidFill>
                  </a:tcPr>
                </a:tc>
              </a:tr>
              <a:tr h="376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4. mirror</a:t>
                      </a:r>
                      <a:endParaRPr kumimoji="0" lang="ru-RU" sz="2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d) ['hɔ:sʃu:]</a:t>
                      </a:r>
                      <a:endParaRPr kumimoji="0" lang="ru-RU"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ECBE0"/>
                    </a:solidFill>
                  </a:tcPr>
                </a:tc>
              </a:tr>
              <a:tr h="377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5. to touch</a:t>
                      </a:r>
                      <a:endParaRPr kumimoji="0" lang="ru-RU" sz="2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e) [mɪs'fɔ:tʃən]</a:t>
                      </a:r>
                      <a:endParaRPr kumimoji="0" lang="ru-RU"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ECBE0"/>
                    </a:solidFill>
                  </a:tcPr>
                </a:tc>
              </a:tr>
              <a:tr h="377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6. measure</a:t>
                      </a:r>
                      <a:endParaRPr kumimoji="0" lang="ru-RU" sz="2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f) [naɪf]</a:t>
                      </a:r>
                      <a:endParaRPr kumimoji="0" lang="ru-RU"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ECBE0"/>
                    </a:solidFill>
                  </a:tcPr>
                </a:tc>
              </a:tr>
              <a:tr h="376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7. scissors</a:t>
                      </a:r>
                      <a:endParaRPr kumimoji="0" lang="ru-RU" sz="2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g) ['mɪrə]</a:t>
                      </a:r>
                      <a:endParaRPr kumimoji="0" lang="ru-RU"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ECBE0"/>
                    </a:solidFill>
                  </a:tcPr>
                </a:tc>
              </a:tr>
              <a:tr h="377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8. umbrella</a:t>
                      </a:r>
                      <a:endParaRPr kumimoji="0" lang="ru-RU" sz="2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h) ['meʒə]</a:t>
                      </a:r>
                      <a:endParaRPr kumimoji="0" lang="ru-RU"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ECBE0"/>
                    </a:solidFill>
                  </a:tcPr>
                </a:tc>
              </a:tr>
              <a:tr h="376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9. knife</a:t>
                      </a:r>
                      <a:endParaRPr kumimoji="0" lang="ru-RU" sz="2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i) [ʌmb'relə]</a:t>
                      </a:r>
                      <a:endParaRPr kumimoji="0" lang="ru-RU"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ECBE0"/>
                    </a:solidFill>
                  </a:tcPr>
                </a:tc>
              </a:tr>
              <a:tr h="377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10. fingers</a:t>
                      </a:r>
                      <a:endParaRPr kumimoji="0" lang="ru-RU" sz="2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j) ['lӕdə]</a:t>
                      </a:r>
                      <a:endParaRPr kumimoji="0" lang="ru-RU"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ECBE0"/>
                    </a:solidFill>
                  </a:tcPr>
                </a:tc>
              </a:tr>
              <a:tr h="376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11. horseshoe</a:t>
                      </a:r>
                      <a:endParaRPr kumimoji="0" lang="ru-RU" sz="2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k) [tʌtʃ]</a:t>
                      </a:r>
                      <a:endParaRPr kumimoji="0" lang="ru-RU"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ECBE0"/>
                    </a:solidFill>
                  </a:tcPr>
                </a:tc>
              </a:tr>
              <a:tr h="377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12. clover</a:t>
                      </a:r>
                      <a:endParaRPr kumimoji="0" lang="ru-RU" sz="2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l) [ə'vɔɪd]</a:t>
                      </a:r>
                      <a:endParaRPr kumimoji="0" lang="ru-RU"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ECBE0"/>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4"/>
          <p:cNvSpPr txBox="1">
            <a:spLocks noChangeArrowheads="1"/>
          </p:cNvSpPr>
          <p:nvPr/>
        </p:nvSpPr>
        <p:spPr bwMode="auto">
          <a:xfrm>
            <a:off x="1042988" y="0"/>
            <a:ext cx="7200900" cy="701675"/>
          </a:xfrm>
          <a:prstGeom prst="rect">
            <a:avLst/>
          </a:prstGeom>
          <a:noFill/>
          <a:ln w="9525">
            <a:noFill/>
            <a:miter lim="800000"/>
            <a:headEnd/>
            <a:tailEnd/>
          </a:ln>
          <a:effectLst/>
        </p:spPr>
        <p:txBody>
          <a:bodyPr>
            <a:spAutoFit/>
          </a:bodyPr>
          <a:lstStyle/>
          <a:p>
            <a:pPr algn="ctr">
              <a:spcBef>
                <a:spcPct val="50000"/>
              </a:spcBef>
            </a:pPr>
            <a:r>
              <a:rPr lang="en-US" sz="4000" b="1" i="1">
                <a:solidFill>
                  <a:schemeClr val="accent2"/>
                </a:solidFill>
                <a:effectLst>
                  <a:outerShdw blurRad="38100" dist="38100" dir="2700000" algn="tl">
                    <a:srgbClr val="C0C0C0"/>
                  </a:outerShdw>
                </a:effectLst>
              </a:rPr>
              <a:t>NEW WORDS</a:t>
            </a:r>
            <a:endParaRPr lang="ru-RU" sz="4000" b="1" i="1">
              <a:solidFill>
                <a:schemeClr val="accent2"/>
              </a:solidFill>
              <a:effectLst>
                <a:outerShdw blurRad="38100" dist="38100" dir="2700000" algn="tl">
                  <a:srgbClr val="C0C0C0"/>
                </a:outerShdw>
              </a:effectLst>
            </a:endParaRPr>
          </a:p>
        </p:txBody>
      </p:sp>
      <p:graphicFrame>
        <p:nvGraphicFramePr>
          <p:cNvPr id="4123" name="Group 27"/>
          <p:cNvGraphicFramePr>
            <a:graphicFrameLocks noGrp="1"/>
          </p:cNvGraphicFramePr>
          <p:nvPr>
            <p:ph idx="1"/>
          </p:nvPr>
        </p:nvGraphicFramePr>
        <p:xfrm>
          <a:off x="395288" y="676275"/>
          <a:ext cx="8229600" cy="5797296"/>
        </p:xfrm>
        <a:graphic>
          <a:graphicData uri="http://schemas.openxmlformats.org/drawingml/2006/table">
            <a:tbl>
              <a:tblPr/>
              <a:tblGrid>
                <a:gridCol w="4114800"/>
                <a:gridCol w="4114800"/>
              </a:tblGrid>
              <a:tr h="5759450">
                <a:tc>
                  <a:txBody>
                    <a:bodyPr/>
                    <a:lstStyle/>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to touch wood, </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to wear a charm, </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to kill a spider, </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to break a mirror, </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to meet a black cat crossing you path, </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to meet a woman with an empty pail, </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to drop a knife, </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to drop a fork, </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to have Friday 13th, </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to have a horseshoe over the door,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to spill salt, </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to make a wish, </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to spit three times over your left shoulder, </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to walk under a ladder, </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to open an umbrella indoors, </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to put a coin in a shoe, </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to say “white rabbits, white rabbits, white rabbits” on the first day of the month,</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to catch falling leaves in Autumn</a:t>
                      </a:r>
                      <a:r>
                        <a:rPr kumimoji="0" lang="ru-RU" sz="2400" b="0" i="0" u="none" strike="noStrike" cap="none" normalizeH="0" baseline="0" smtClean="0">
                          <a:ln>
                            <a:noFill/>
                          </a:ln>
                          <a:solidFill>
                            <a:schemeClr val="tx1"/>
                          </a:solidFill>
                          <a:effectLst/>
                          <a:latin typeface="Arial" charset="0"/>
                          <a:cs typeface="Arial" charset="0"/>
                        </a:rPr>
                        <a:t> </a:t>
                      </a:r>
                    </a:p>
                    <a:p>
                      <a:pPr marL="533400" marR="0" lvl="0" indent="-533400" algn="l" defTabSz="914400" rtl="0" eaLnBrk="1" fontAlgn="base" latinLnBrk="0" hangingPunct="1">
                        <a:lnSpc>
                          <a:spcPct val="100000"/>
                        </a:lnSpc>
                        <a:spcBef>
                          <a:spcPct val="20000"/>
                        </a:spcBef>
                        <a:spcAft>
                          <a:spcPct val="0"/>
                        </a:spcAft>
                        <a:buClrTx/>
                        <a:buSzTx/>
                        <a:buFontTx/>
                        <a:buNone/>
                        <a:tabLst/>
                      </a:pPr>
                      <a:endParaRPr kumimoji="0" lang="ru-RU"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539750" y="0"/>
            <a:ext cx="8229600" cy="1143000"/>
          </a:xfrm>
        </p:spPr>
        <p:txBody>
          <a:bodyPr/>
          <a:lstStyle/>
          <a:p>
            <a:r>
              <a:rPr lang="en-US" b="1" i="1">
                <a:effectLst>
                  <a:outerShdw blurRad="38100" dist="38100" dir="2700000" algn="tl">
                    <a:srgbClr val="C0C0C0"/>
                  </a:outerShdw>
                </a:effectLst>
              </a:rPr>
              <a:t>Russian superstitions</a:t>
            </a:r>
            <a:endParaRPr lang="ru-RU" b="1" i="1">
              <a:effectLst>
                <a:outerShdw blurRad="38100" dist="38100" dir="2700000" algn="tl">
                  <a:srgbClr val="C0C0C0"/>
                </a:outerShdw>
              </a:effectLst>
            </a:endParaRPr>
          </a:p>
        </p:txBody>
      </p:sp>
      <p:sp>
        <p:nvSpPr>
          <p:cNvPr id="9220" name="Text Box 4"/>
          <p:cNvSpPr txBox="1">
            <a:spLocks noChangeArrowheads="1"/>
          </p:cNvSpPr>
          <p:nvPr/>
        </p:nvSpPr>
        <p:spPr bwMode="auto">
          <a:xfrm>
            <a:off x="395288" y="1196975"/>
            <a:ext cx="8497887" cy="3113088"/>
          </a:xfrm>
          <a:prstGeom prst="rect">
            <a:avLst/>
          </a:prstGeom>
          <a:noFill/>
          <a:ln w="9525">
            <a:noFill/>
            <a:miter lim="800000"/>
            <a:headEnd/>
            <a:tailEnd/>
          </a:ln>
          <a:effectLst/>
        </p:spPr>
        <p:txBody>
          <a:bodyPr>
            <a:spAutoFit/>
          </a:bodyPr>
          <a:lstStyle/>
          <a:p>
            <a:r>
              <a:rPr lang="en-US"/>
              <a:t>	Before leaving for a long journey travelers, and all those who are seeing them off, must sit for a moment in silence before leaving the house. It is often conveniently written off as a time to sit and think of anything one may have forgotten.</a:t>
            </a:r>
          </a:p>
          <a:p>
            <a:r>
              <a:rPr lang="en-US"/>
              <a:t>	Knocking on wood is practiced in Russia as in other countries. However Russians tend to add a symbolic three spits over one's left shoulder (or simply with the head turned to the left), and Russians will often knock three times as well.</a:t>
            </a:r>
          </a:p>
          <a:p>
            <a:r>
              <a:rPr lang="en-US"/>
              <a:t>	Breaking a mirror is considered bad luck in Russia, </a:t>
            </a:r>
          </a:p>
          <a:p>
            <a:r>
              <a:rPr lang="en-US"/>
              <a:t>as is looking at one's reflection in a broken mirror, </a:t>
            </a:r>
          </a:p>
          <a:p>
            <a:r>
              <a:rPr lang="en-US"/>
              <a:t>but the effect is also more severe than 7 years of bad luck. </a:t>
            </a:r>
          </a:p>
          <a:p>
            <a:endParaRPr lang="en-US"/>
          </a:p>
        </p:txBody>
      </p:sp>
      <p:pic>
        <p:nvPicPr>
          <p:cNvPr id="9222" name="Picture 6" descr="i?id=8744970-52-72&amp;n=21"/>
          <p:cNvPicPr>
            <a:picLocks noChangeAspect="1" noChangeArrowheads="1"/>
          </p:cNvPicPr>
          <p:nvPr/>
        </p:nvPicPr>
        <p:blipFill>
          <a:blip r:embed="rId2" cstate="email"/>
          <a:srcRect/>
          <a:stretch>
            <a:fillRect/>
          </a:stretch>
        </p:blipFill>
        <p:spPr bwMode="auto">
          <a:xfrm>
            <a:off x="6948488" y="3141663"/>
            <a:ext cx="1679575" cy="1260475"/>
          </a:xfrm>
          <a:prstGeom prst="rect">
            <a:avLst/>
          </a:prstGeom>
          <a:noFill/>
        </p:spPr>
      </p:pic>
      <p:sp>
        <p:nvSpPr>
          <p:cNvPr id="9223" name="Text Box 7"/>
          <p:cNvSpPr txBox="1">
            <a:spLocks noChangeArrowheads="1"/>
          </p:cNvSpPr>
          <p:nvPr/>
        </p:nvSpPr>
        <p:spPr bwMode="auto">
          <a:xfrm>
            <a:off x="2051050" y="4292600"/>
            <a:ext cx="6119813" cy="2701925"/>
          </a:xfrm>
          <a:prstGeom prst="rect">
            <a:avLst/>
          </a:prstGeom>
          <a:noFill/>
          <a:ln w="9525">
            <a:noFill/>
            <a:miter lim="800000"/>
            <a:headEnd/>
            <a:tailEnd/>
          </a:ln>
          <a:effectLst/>
        </p:spPr>
        <p:txBody>
          <a:bodyPr>
            <a:spAutoFit/>
          </a:bodyPr>
          <a:lstStyle/>
          <a:p>
            <a:r>
              <a:rPr lang="en-US"/>
              <a:t>	On examination day, it is bad luck to make your bed, wear anything new, or cut your fingernails.</a:t>
            </a:r>
          </a:p>
          <a:p>
            <a:r>
              <a:rPr lang="en-US"/>
              <a:t>	If one person accidentally steps on another person's foot, it is common for the person who was stepped on to lightly step on the foot of the person who stepped first. It is said that they thus avoid a future conflict.</a:t>
            </a:r>
          </a:p>
          <a:p>
            <a:r>
              <a:rPr lang="en-US"/>
              <a:t>	Birthday parties should be celebrated on or after one's birthday, not before. </a:t>
            </a:r>
          </a:p>
          <a:p>
            <a:pPr>
              <a:spcBef>
                <a:spcPct val="50000"/>
              </a:spcBef>
            </a:pPr>
            <a:endParaRPr lang="ru-RU"/>
          </a:p>
        </p:txBody>
      </p:sp>
      <p:pic>
        <p:nvPicPr>
          <p:cNvPr id="9225" name="Picture 9" descr="image0000119"/>
          <p:cNvPicPr>
            <a:picLocks noChangeAspect="1" noChangeArrowheads="1"/>
          </p:cNvPicPr>
          <p:nvPr/>
        </p:nvPicPr>
        <p:blipFill>
          <a:blip r:embed="rId3" cstate="email"/>
          <a:srcRect/>
          <a:stretch>
            <a:fillRect/>
          </a:stretch>
        </p:blipFill>
        <p:spPr bwMode="auto">
          <a:xfrm>
            <a:off x="250825" y="4437063"/>
            <a:ext cx="1751013" cy="131286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468313" y="0"/>
            <a:ext cx="8229600" cy="1143000"/>
          </a:xfrm>
        </p:spPr>
        <p:txBody>
          <a:bodyPr/>
          <a:lstStyle/>
          <a:p>
            <a:r>
              <a:rPr lang="en-US" b="1" i="1">
                <a:effectLst>
                  <a:outerShdw blurRad="38100" dist="38100" dir="2700000" algn="tl">
                    <a:srgbClr val="C0C0C0"/>
                  </a:outerShdw>
                </a:effectLst>
              </a:rPr>
              <a:t>Russian superstitions</a:t>
            </a:r>
            <a:endParaRPr lang="ru-RU" b="1" i="1">
              <a:effectLst>
                <a:outerShdw blurRad="38100" dist="38100" dir="2700000" algn="tl">
                  <a:srgbClr val="C0C0C0"/>
                </a:outerShdw>
              </a:effectLst>
            </a:endParaRPr>
          </a:p>
        </p:txBody>
      </p:sp>
      <p:sp>
        <p:nvSpPr>
          <p:cNvPr id="10246" name="Text Box 6"/>
          <p:cNvSpPr txBox="1">
            <a:spLocks noChangeArrowheads="1"/>
          </p:cNvSpPr>
          <p:nvPr/>
        </p:nvSpPr>
        <p:spPr bwMode="auto">
          <a:xfrm>
            <a:off x="468313" y="1196975"/>
            <a:ext cx="8351837" cy="5310188"/>
          </a:xfrm>
          <a:prstGeom prst="rect">
            <a:avLst/>
          </a:prstGeom>
          <a:noFill/>
          <a:ln w="9525">
            <a:noFill/>
            <a:miter lim="800000"/>
            <a:headEnd/>
            <a:tailEnd/>
          </a:ln>
          <a:effectLst/>
        </p:spPr>
        <p:txBody>
          <a:bodyPr>
            <a:spAutoFit/>
          </a:bodyPr>
          <a:lstStyle/>
          <a:p>
            <a:r>
              <a:rPr lang="en-US"/>
              <a:t>	Returning home for forgotten things is a bad omen. </a:t>
            </a:r>
          </a:p>
          <a:p>
            <a:r>
              <a:rPr lang="en-US"/>
              <a:t>	A woman with empty water buckets coming towards you is considered a bad omen.</a:t>
            </a:r>
          </a:p>
          <a:p>
            <a:r>
              <a:rPr lang="en-US"/>
              <a:t>	Two or more people should never use one towel </a:t>
            </a:r>
          </a:p>
          <a:p>
            <a:r>
              <a:rPr lang="en-US"/>
              <a:t>at the same time to dry their hands or bodies, </a:t>
            </a:r>
          </a:p>
          <a:p>
            <a:r>
              <a:rPr lang="en-US"/>
              <a:t>or it is said to bring conflict.</a:t>
            </a:r>
          </a:p>
          <a:p>
            <a:r>
              <a:rPr lang="en-US"/>
              <a:t>	Whistling in a house would bring misfortune to</a:t>
            </a:r>
          </a:p>
          <a:p>
            <a:r>
              <a:rPr lang="en-US"/>
              <a:t> that household.</a:t>
            </a:r>
          </a:p>
          <a:p>
            <a:r>
              <a:rPr lang="en-US"/>
              <a:t>		If a black cat crosses your path, it's bad luck</a:t>
            </a:r>
          </a:p>
          <a:p>
            <a:r>
              <a:rPr lang="en-US"/>
              <a:t>		If a cat is washing its face, expect guests soon.</a:t>
            </a:r>
          </a:p>
          <a:p>
            <a:r>
              <a:rPr lang="en-US"/>
              <a:t>		If you spill salt, it's bad luck and is said to bring conflict, but no 			one will throw salt over their left shoulder.</a:t>
            </a:r>
          </a:p>
          <a:p>
            <a:endParaRPr lang="en-US"/>
          </a:p>
          <a:p>
            <a:r>
              <a:rPr lang="en-US"/>
              <a:t>If it's raining when you leave a place, it means </a:t>
            </a:r>
          </a:p>
          <a:p>
            <a:r>
              <a:rPr lang="en-US"/>
              <a:t>you'll return, and it is considered a generally </a:t>
            </a:r>
          </a:p>
          <a:p>
            <a:r>
              <a:rPr lang="en-US"/>
              <a:t>good omen.</a:t>
            </a:r>
          </a:p>
          <a:p>
            <a:r>
              <a:rPr lang="en-US"/>
              <a:t>	</a:t>
            </a:r>
          </a:p>
          <a:p>
            <a:r>
              <a:rPr lang="en-US"/>
              <a:t>Accidentally breaking a glass is </a:t>
            </a:r>
          </a:p>
          <a:p>
            <a:r>
              <a:rPr lang="en-US"/>
              <a:t>considered good luck.</a:t>
            </a:r>
            <a:endParaRPr lang="ru-RU"/>
          </a:p>
        </p:txBody>
      </p:sp>
      <p:pic>
        <p:nvPicPr>
          <p:cNvPr id="10248" name="Picture 8" descr="4_3"/>
          <p:cNvPicPr>
            <a:picLocks noChangeAspect="1" noChangeArrowheads="1"/>
          </p:cNvPicPr>
          <p:nvPr/>
        </p:nvPicPr>
        <p:blipFill>
          <a:blip r:embed="rId2" cstate="email"/>
          <a:srcRect/>
          <a:stretch>
            <a:fillRect/>
          </a:stretch>
        </p:blipFill>
        <p:spPr bwMode="auto">
          <a:xfrm>
            <a:off x="6659563" y="2060575"/>
            <a:ext cx="2016125" cy="1341438"/>
          </a:xfrm>
          <a:prstGeom prst="rect">
            <a:avLst/>
          </a:prstGeom>
          <a:noFill/>
        </p:spPr>
      </p:pic>
      <p:pic>
        <p:nvPicPr>
          <p:cNvPr id="10250" name="Picture 10" descr="hq-wallpapers_ru_animals_8087_1920x1200"/>
          <p:cNvPicPr>
            <a:picLocks noChangeAspect="1" noChangeArrowheads="1"/>
          </p:cNvPicPr>
          <p:nvPr/>
        </p:nvPicPr>
        <p:blipFill>
          <a:blip r:embed="rId3" cstate="email"/>
          <a:srcRect/>
          <a:stretch>
            <a:fillRect/>
          </a:stretch>
        </p:blipFill>
        <p:spPr bwMode="auto">
          <a:xfrm>
            <a:off x="250825" y="3429000"/>
            <a:ext cx="1895475" cy="1184275"/>
          </a:xfrm>
          <a:prstGeom prst="rect">
            <a:avLst/>
          </a:prstGeom>
          <a:noFill/>
        </p:spPr>
      </p:pic>
      <p:pic>
        <p:nvPicPr>
          <p:cNvPr id="10252" name="Picture 12" descr="33300"/>
          <p:cNvPicPr>
            <a:picLocks noChangeAspect="1" noChangeArrowheads="1"/>
          </p:cNvPicPr>
          <p:nvPr/>
        </p:nvPicPr>
        <p:blipFill>
          <a:blip r:embed="rId4" cstate="email"/>
          <a:srcRect/>
          <a:stretch>
            <a:fillRect/>
          </a:stretch>
        </p:blipFill>
        <p:spPr bwMode="auto">
          <a:xfrm>
            <a:off x="5580063" y="4643438"/>
            <a:ext cx="3311525" cy="221456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4000" b="1" i="1">
                <a:effectLst>
                  <a:outerShdw blurRad="38100" dist="38100" dir="2700000" algn="tl">
                    <a:srgbClr val="C0C0C0"/>
                  </a:outerShdw>
                </a:effectLst>
              </a:rPr>
              <a:t>Do you know something about British superstitions?</a:t>
            </a:r>
            <a:endParaRPr lang="ru-RU" sz="4000" b="1" i="1">
              <a:effectLst>
                <a:outerShdw blurRad="38100" dist="38100" dir="2700000" algn="tl">
                  <a:srgbClr val="C0C0C0"/>
                </a:outerShdw>
              </a:effectLst>
            </a:endParaRPr>
          </a:p>
        </p:txBody>
      </p:sp>
      <p:sp>
        <p:nvSpPr>
          <p:cNvPr id="12292" name="Text Box 4"/>
          <p:cNvSpPr txBox="1">
            <a:spLocks noChangeArrowheads="1"/>
          </p:cNvSpPr>
          <p:nvPr/>
        </p:nvSpPr>
        <p:spPr bwMode="auto">
          <a:xfrm>
            <a:off x="468313" y="1700213"/>
            <a:ext cx="8135937" cy="4054475"/>
          </a:xfrm>
          <a:prstGeom prst="rect">
            <a:avLst/>
          </a:prstGeom>
          <a:noFill/>
          <a:ln w="9525">
            <a:noFill/>
            <a:miter lim="800000"/>
            <a:headEnd/>
            <a:tailEnd/>
          </a:ln>
          <a:effectLst/>
        </p:spPr>
        <p:txBody>
          <a:bodyPr>
            <a:spAutoFit/>
          </a:bodyPr>
          <a:lstStyle/>
          <a:p>
            <a:r>
              <a:rPr lang="en-US" sz="2000"/>
              <a:t>1. Do you think that there is truth </a:t>
            </a:r>
          </a:p>
          <a:p>
            <a:r>
              <a:rPr lang="en-US" sz="2000"/>
              <a:t>behind superstitions? </a:t>
            </a:r>
          </a:p>
          <a:p>
            <a:endParaRPr lang="en-US" sz="2000"/>
          </a:p>
          <a:p>
            <a:r>
              <a:rPr lang="en-US" sz="2000"/>
              <a:t>2. Are there many superstitions in Britain?</a:t>
            </a:r>
          </a:p>
          <a:p>
            <a:endParaRPr lang="en-US" sz="2000"/>
          </a:p>
          <a:p>
            <a:pPr algn="r"/>
            <a:r>
              <a:rPr lang="en-US" sz="2000"/>
              <a:t>3. What is the most widely-held superstition?</a:t>
            </a:r>
          </a:p>
          <a:p>
            <a:endParaRPr lang="en-US" sz="2000"/>
          </a:p>
          <a:p>
            <a:pPr algn="r"/>
            <a:r>
              <a:rPr lang="en-US" sz="2000"/>
              <a:t>4. Is number 13 unlucky for people in Britain?</a:t>
            </a:r>
          </a:p>
          <a:p>
            <a:endParaRPr lang="en-US" sz="2000"/>
          </a:p>
          <a:p>
            <a:endParaRPr lang="en-US" sz="2000"/>
          </a:p>
          <a:p>
            <a:r>
              <a:rPr lang="en-US" sz="2000"/>
              <a:t>5. Why is it dangerous to break a mirror?</a:t>
            </a:r>
          </a:p>
          <a:p>
            <a:endParaRPr lang="en-US" sz="2000"/>
          </a:p>
          <a:p>
            <a:r>
              <a:rPr lang="en-US" sz="2000"/>
              <a:t>6. Why do British people touch wood?</a:t>
            </a:r>
            <a:r>
              <a:rPr lang="ru-RU" sz="2000"/>
              <a:t> </a:t>
            </a:r>
          </a:p>
        </p:txBody>
      </p:sp>
      <p:pic>
        <p:nvPicPr>
          <p:cNvPr id="12294" name="Picture 6" descr="mirror%28zhali"/>
          <p:cNvPicPr>
            <a:picLocks noChangeAspect="1" noChangeArrowheads="1"/>
          </p:cNvPicPr>
          <p:nvPr/>
        </p:nvPicPr>
        <p:blipFill>
          <a:blip r:embed="rId2" cstate="email"/>
          <a:srcRect/>
          <a:stretch>
            <a:fillRect/>
          </a:stretch>
        </p:blipFill>
        <p:spPr bwMode="auto">
          <a:xfrm>
            <a:off x="6372225" y="4652963"/>
            <a:ext cx="1905000" cy="1905000"/>
          </a:xfrm>
          <a:prstGeom prst="rect">
            <a:avLst/>
          </a:prstGeom>
          <a:noFill/>
        </p:spPr>
      </p:pic>
      <p:pic>
        <p:nvPicPr>
          <p:cNvPr id="12296" name="Picture 8" descr="motto"/>
          <p:cNvPicPr>
            <a:picLocks noChangeAspect="1" noChangeArrowheads="1"/>
          </p:cNvPicPr>
          <p:nvPr/>
        </p:nvPicPr>
        <p:blipFill>
          <a:blip r:embed="rId3" cstate="email"/>
          <a:srcRect/>
          <a:stretch>
            <a:fillRect/>
          </a:stretch>
        </p:blipFill>
        <p:spPr bwMode="auto">
          <a:xfrm>
            <a:off x="5724525" y="1484313"/>
            <a:ext cx="2193925" cy="1646237"/>
          </a:xfrm>
          <a:prstGeom prst="rect">
            <a:avLst/>
          </a:prstGeom>
          <a:noFill/>
        </p:spPr>
      </p:pic>
      <p:pic>
        <p:nvPicPr>
          <p:cNvPr id="12298" name="Picture 10" descr="1322579958tn"/>
          <p:cNvPicPr>
            <a:picLocks noChangeAspect="1" noChangeArrowheads="1"/>
          </p:cNvPicPr>
          <p:nvPr/>
        </p:nvPicPr>
        <p:blipFill>
          <a:blip r:embed="rId4" cstate="email"/>
          <a:srcRect/>
          <a:stretch>
            <a:fillRect/>
          </a:stretch>
        </p:blipFill>
        <p:spPr bwMode="auto">
          <a:xfrm>
            <a:off x="611188" y="3068638"/>
            <a:ext cx="2051050" cy="154146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p:txBody>
          <a:bodyPr/>
          <a:lstStyle/>
          <a:p>
            <a:r>
              <a:rPr lang="en-US" sz="5400" b="1" i="1">
                <a:effectLst>
                  <a:outerShdw blurRad="38100" dist="38100" dir="2700000" algn="tl">
                    <a:srgbClr val="C0C0C0"/>
                  </a:outerShdw>
                </a:effectLst>
              </a:rPr>
              <a:t>Superstitions</a:t>
            </a:r>
            <a:r>
              <a:rPr lang="en-US" b="1" i="1">
                <a:effectLst>
                  <a:outerShdw blurRad="38100" dist="38100" dir="2700000" algn="tl">
                    <a:srgbClr val="C0C0C0"/>
                  </a:outerShdw>
                </a:effectLst>
              </a:rPr>
              <a:t> </a:t>
            </a:r>
            <a:endParaRPr lang="ru-RU" b="1" i="1">
              <a:effectLst>
                <a:outerShdw blurRad="38100" dist="38100" dir="2700000" algn="tl">
                  <a:srgbClr val="C0C0C0"/>
                </a:outerShdw>
              </a:effectLst>
            </a:endParaRPr>
          </a:p>
        </p:txBody>
      </p:sp>
      <p:sp>
        <p:nvSpPr>
          <p:cNvPr id="13317" name="Line 5"/>
          <p:cNvSpPr>
            <a:spLocks noChangeShapeType="1"/>
          </p:cNvSpPr>
          <p:nvPr/>
        </p:nvSpPr>
        <p:spPr bwMode="auto">
          <a:xfrm flipH="1">
            <a:off x="2124075" y="1196975"/>
            <a:ext cx="935038" cy="431800"/>
          </a:xfrm>
          <a:prstGeom prst="line">
            <a:avLst/>
          </a:prstGeom>
          <a:noFill/>
          <a:ln w="9525">
            <a:solidFill>
              <a:schemeClr val="tx1"/>
            </a:solidFill>
            <a:round/>
            <a:headEnd/>
            <a:tailEnd type="triangle" w="med" len="med"/>
          </a:ln>
          <a:effectLst/>
        </p:spPr>
        <p:txBody>
          <a:bodyPr/>
          <a:lstStyle/>
          <a:p>
            <a:endParaRPr lang="ru-RU"/>
          </a:p>
        </p:txBody>
      </p:sp>
      <p:sp>
        <p:nvSpPr>
          <p:cNvPr id="13318" name="Line 6"/>
          <p:cNvSpPr>
            <a:spLocks noChangeShapeType="1"/>
          </p:cNvSpPr>
          <p:nvPr/>
        </p:nvSpPr>
        <p:spPr bwMode="auto">
          <a:xfrm>
            <a:off x="5724525" y="1196975"/>
            <a:ext cx="1009650" cy="358775"/>
          </a:xfrm>
          <a:prstGeom prst="line">
            <a:avLst/>
          </a:prstGeom>
          <a:noFill/>
          <a:ln w="9525">
            <a:solidFill>
              <a:schemeClr val="tx1"/>
            </a:solidFill>
            <a:round/>
            <a:headEnd/>
            <a:tailEnd type="triangle" w="med" len="med"/>
          </a:ln>
          <a:effectLst/>
        </p:spPr>
        <p:txBody>
          <a:bodyPr/>
          <a:lstStyle/>
          <a:p>
            <a:endParaRPr lang="ru-RU"/>
          </a:p>
        </p:txBody>
      </p:sp>
      <p:sp>
        <p:nvSpPr>
          <p:cNvPr id="13319" name="Text Box 7"/>
          <p:cNvSpPr txBox="1">
            <a:spLocks noChangeArrowheads="1"/>
          </p:cNvSpPr>
          <p:nvPr/>
        </p:nvSpPr>
        <p:spPr bwMode="auto">
          <a:xfrm>
            <a:off x="827088" y="1700213"/>
            <a:ext cx="2736850" cy="519112"/>
          </a:xfrm>
          <a:prstGeom prst="rect">
            <a:avLst/>
          </a:prstGeom>
          <a:noFill/>
          <a:ln w="9525">
            <a:noFill/>
            <a:miter lim="800000"/>
            <a:headEnd/>
            <a:tailEnd/>
          </a:ln>
          <a:effectLst/>
        </p:spPr>
        <p:txBody>
          <a:bodyPr>
            <a:spAutoFit/>
          </a:bodyPr>
          <a:lstStyle/>
          <a:p>
            <a:pPr algn="ctr">
              <a:spcBef>
                <a:spcPct val="50000"/>
              </a:spcBef>
            </a:pPr>
            <a:r>
              <a:rPr lang="en-US" sz="2800" b="1"/>
              <a:t>Good luck</a:t>
            </a:r>
            <a:endParaRPr lang="ru-RU" sz="2800" b="1"/>
          </a:p>
        </p:txBody>
      </p:sp>
      <p:sp>
        <p:nvSpPr>
          <p:cNvPr id="13320" name="Text Box 8"/>
          <p:cNvSpPr txBox="1">
            <a:spLocks noChangeArrowheads="1"/>
          </p:cNvSpPr>
          <p:nvPr/>
        </p:nvSpPr>
        <p:spPr bwMode="auto">
          <a:xfrm>
            <a:off x="5435600" y="1700213"/>
            <a:ext cx="2736850" cy="519112"/>
          </a:xfrm>
          <a:prstGeom prst="rect">
            <a:avLst/>
          </a:prstGeom>
          <a:noFill/>
          <a:ln w="9525">
            <a:noFill/>
            <a:miter lim="800000"/>
            <a:headEnd/>
            <a:tailEnd/>
          </a:ln>
          <a:effectLst/>
        </p:spPr>
        <p:txBody>
          <a:bodyPr>
            <a:spAutoFit/>
          </a:bodyPr>
          <a:lstStyle/>
          <a:p>
            <a:pPr algn="ctr">
              <a:spcBef>
                <a:spcPct val="50000"/>
              </a:spcBef>
            </a:pPr>
            <a:r>
              <a:rPr lang="en-US" sz="2800" b="1"/>
              <a:t>Bad luck</a:t>
            </a:r>
            <a:endParaRPr lang="ru-RU" sz="2800" b="1"/>
          </a:p>
        </p:txBody>
      </p:sp>
      <p:sp>
        <p:nvSpPr>
          <p:cNvPr id="13322" name="AutoShape 10"/>
          <p:cNvSpPr>
            <a:spLocks noChangeArrowheads="1"/>
          </p:cNvSpPr>
          <p:nvPr/>
        </p:nvSpPr>
        <p:spPr bwMode="auto">
          <a:xfrm>
            <a:off x="539750" y="3068638"/>
            <a:ext cx="8208963" cy="2952750"/>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en-US" sz="2400"/>
              <a:t>Black cats (in Russia),       catching falling leaves in autumn, </a:t>
            </a:r>
          </a:p>
          <a:p>
            <a:pPr algn="ctr"/>
            <a:r>
              <a:rPr lang="en-US" sz="2400"/>
              <a:t>breaking a mirror,      a horseshoe over the door,</a:t>
            </a:r>
          </a:p>
          <a:p>
            <a:pPr algn="ctr"/>
            <a:r>
              <a:rPr lang="en-US" sz="2400"/>
              <a:t>number 13,      Friday 13</a:t>
            </a:r>
            <a:r>
              <a:rPr lang="en-US" sz="2400" baseline="30000"/>
              <a:t>th</a:t>
            </a:r>
            <a:r>
              <a:rPr lang="en-US" sz="2400"/>
              <a:t>,      a woman with empty bucket, </a:t>
            </a:r>
          </a:p>
          <a:p>
            <a:pPr algn="ctr"/>
            <a:r>
              <a:rPr lang="en-US" sz="2400"/>
              <a:t>to whistle at home</a:t>
            </a:r>
          </a:p>
          <a:p>
            <a:pPr algn="ctr"/>
            <a:r>
              <a:rPr lang="en-US" sz="2400"/>
              <a:t>black cats (in Britain),         to see two magpies,</a:t>
            </a:r>
          </a:p>
          <a:p>
            <a:pPr algn="ctr"/>
            <a:r>
              <a:rPr lang="en-US" sz="2400"/>
              <a:t>to go under a ladder</a:t>
            </a:r>
            <a:endParaRPr lang="ru-RU"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5"/>
          <p:cNvSpPr>
            <a:spLocks noGrp="1" noChangeArrowheads="1"/>
          </p:cNvSpPr>
          <p:nvPr>
            <p:ph type="title"/>
          </p:nvPr>
        </p:nvSpPr>
        <p:spPr/>
        <p:txBody>
          <a:bodyPr/>
          <a:lstStyle/>
          <a:p>
            <a:r>
              <a:rPr lang="en-US" sz="4000" b="1" i="1">
                <a:effectLst>
                  <a:outerShdw blurRad="38100" dist="38100" dir="2700000" algn="tl">
                    <a:srgbClr val="C0C0C0"/>
                  </a:outerShdw>
                </a:effectLst>
                <a:latin typeface="Vrinda" pitchFamily="34" charset="0"/>
              </a:rPr>
              <a:t>The most unreadable superstitions of the world</a:t>
            </a:r>
            <a:r>
              <a:rPr lang="en-US" sz="4000"/>
              <a:t> </a:t>
            </a:r>
            <a:endParaRPr lang="ru-RU" sz="4000"/>
          </a:p>
        </p:txBody>
      </p:sp>
      <p:sp>
        <p:nvSpPr>
          <p:cNvPr id="15366" name="Rectangle 6"/>
          <p:cNvSpPr>
            <a:spLocks noGrp="1" noChangeArrowheads="1"/>
          </p:cNvSpPr>
          <p:nvPr>
            <p:ph type="body" idx="1"/>
          </p:nvPr>
        </p:nvSpPr>
        <p:spPr>
          <a:xfrm>
            <a:off x="468313" y="1628775"/>
            <a:ext cx="8229600" cy="4525963"/>
          </a:xfrm>
        </p:spPr>
        <p:txBody>
          <a:bodyPr/>
          <a:lstStyle/>
          <a:p>
            <a:pPr>
              <a:lnSpc>
                <a:spcPct val="90000"/>
              </a:lnSpc>
            </a:pPr>
            <a:r>
              <a:rPr lang="en-US" sz="2800"/>
              <a:t>If you don't cover your bold head it will start raining. (Afghanistan)</a:t>
            </a:r>
          </a:p>
          <a:p>
            <a:pPr>
              <a:lnSpc>
                <a:spcPct val="90000"/>
              </a:lnSpc>
            </a:pPr>
            <a:r>
              <a:rPr lang="en-US" sz="2800"/>
              <a:t>If you shave your head on a Saturday, you will be in perpetual debt. (Africa)</a:t>
            </a:r>
          </a:p>
          <a:p>
            <a:pPr>
              <a:lnSpc>
                <a:spcPct val="90000"/>
              </a:lnSpc>
            </a:pPr>
            <a:r>
              <a:rPr lang="en-US" sz="2800"/>
              <a:t>You'll 'cut off' fortune if you use scissors on New Year's Day. (China)</a:t>
            </a:r>
          </a:p>
          <a:p>
            <a:pPr>
              <a:lnSpc>
                <a:spcPct val="90000"/>
              </a:lnSpc>
            </a:pPr>
            <a:r>
              <a:rPr lang="en-US" sz="2800"/>
              <a:t>You shouldn't wash your hair the day before an exam. (Russia)</a:t>
            </a:r>
          </a:p>
          <a:p>
            <a:pPr>
              <a:lnSpc>
                <a:spcPct val="90000"/>
              </a:lnSpc>
            </a:pPr>
            <a:r>
              <a:rPr lang="en-US" sz="2800"/>
              <a:t>If you go to the bathroom in the night with no clothes on, insects will fall on you. (Japan)</a:t>
            </a:r>
            <a:r>
              <a:rPr lang="ru-RU" sz="2800"/>
              <a:t> </a:t>
            </a:r>
          </a:p>
        </p:txBody>
      </p:sp>
    </p:spTree>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124</TotalTime>
  <Words>646</Words>
  <Application>Microsoft Office PowerPoint</Application>
  <PresentationFormat>Экран (4:3)</PresentationFormat>
  <Paragraphs>128</Paragraphs>
  <Slides>13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13</vt:i4>
      </vt:variant>
    </vt:vector>
  </HeadingPairs>
  <TitlesOfParts>
    <vt:vector size="17" baseType="lpstr">
      <vt:lpstr>Arial</vt:lpstr>
      <vt:lpstr>Vrinda</vt:lpstr>
      <vt:lpstr>Garamond</vt:lpstr>
      <vt:lpstr>Оформление по умолчанию</vt:lpstr>
      <vt:lpstr>Слайд 1</vt:lpstr>
      <vt:lpstr>Слайд 2</vt:lpstr>
      <vt:lpstr>Match the words with their transcriptions</vt:lpstr>
      <vt:lpstr>Слайд 4</vt:lpstr>
      <vt:lpstr>Russian superstitions</vt:lpstr>
      <vt:lpstr>Russian superstitions</vt:lpstr>
      <vt:lpstr>Do you know something about British superstitions?</vt:lpstr>
      <vt:lpstr>Superstitions </vt:lpstr>
      <vt:lpstr>The most unreadable superstitions of the world </vt:lpstr>
      <vt:lpstr>Слайд 10</vt:lpstr>
      <vt:lpstr>Your score</vt:lpstr>
      <vt:lpstr>Слайд 12</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re</cp:lastModifiedBy>
  <cp:revision>3</cp:revision>
  <dcterms:created xsi:type="dcterms:W3CDTF">2014-01-11T21:43:29Z</dcterms:created>
  <dcterms:modified xsi:type="dcterms:W3CDTF">2014-04-08T15:22:59Z</dcterms:modified>
</cp:coreProperties>
</file>