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0" r:id="rId6"/>
    <p:sldId id="262" r:id="rId7"/>
    <p:sldId id="261" r:id="rId8"/>
    <p:sldId id="276" r:id="rId9"/>
    <p:sldId id="265" r:id="rId10"/>
    <p:sldId id="266" r:id="rId11"/>
    <p:sldId id="267" r:id="rId12"/>
    <p:sldId id="268" r:id="rId13"/>
    <p:sldId id="277" r:id="rId14"/>
    <p:sldId id="278" r:id="rId15"/>
    <p:sldId id="279" r:id="rId16"/>
    <p:sldId id="281" r:id="rId17"/>
    <p:sldId id="282" r:id="rId18"/>
    <p:sldId id="280" r:id="rId19"/>
    <p:sldId id="264" r:id="rId20"/>
    <p:sldId id="286" r:id="rId21"/>
    <p:sldId id="287" r:id="rId22"/>
    <p:sldId id="288" r:id="rId23"/>
    <p:sldId id="289" r:id="rId24"/>
    <p:sldId id="263" r:id="rId25"/>
    <p:sldId id="274" r:id="rId26"/>
    <p:sldId id="275" r:id="rId27"/>
    <p:sldId id="290" r:id="rId28"/>
    <p:sldId id="291" r:id="rId29"/>
    <p:sldId id="292" r:id="rId30"/>
    <p:sldId id="293" r:id="rId31"/>
    <p:sldId id="294" r:id="rId32"/>
    <p:sldId id="295" r:id="rId33"/>
    <p:sldId id="296" r:id="rId34"/>
    <p:sldId id="297" r:id="rId35"/>
  </p:sldIdLst>
  <p:sldSz cx="9144000" cy="6858000" type="screen4x3"/>
  <p:notesSz cx="6858000" cy="9144000"/>
  <p:defaultTextStyle>
    <a:defPPr>
      <a:defRPr lang="ru-RU"/>
    </a:defPPr>
    <a:lvl1pPr algn="l" rtl="0" fontAlgn="base">
      <a:spcBef>
        <a:spcPct val="0"/>
      </a:spcBef>
      <a:spcAft>
        <a:spcPct val="0"/>
      </a:spcAft>
      <a:defRPr sz="3200" kern="1200">
        <a:solidFill>
          <a:schemeClr val="tx1"/>
        </a:solidFill>
        <a:latin typeface="Tahoma" pitchFamily="34" charset="0"/>
        <a:ea typeface="+mn-ea"/>
        <a:cs typeface="Arial" charset="0"/>
      </a:defRPr>
    </a:lvl1pPr>
    <a:lvl2pPr marL="457200" algn="l" rtl="0" fontAlgn="base">
      <a:spcBef>
        <a:spcPct val="0"/>
      </a:spcBef>
      <a:spcAft>
        <a:spcPct val="0"/>
      </a:spcAft>
      <a:defRPr sz="3200" kern="1200">
        <a:solidFill>
          <a:schemeClr val="tx1"/>
        </a:solidFill>
        <a:latin typeface="Tahoma" pitchFamily="34" charset="0"/>
        <a:ea typeface="+mn-ea"/>
        <a:cs typeface="Arial" charset="0"/>
      </a:defRPr>
    </a:lvl2pPr>
    <a:lvl3pPr marL="914400" algn="l" rtl="0" fontAlgn="base">
      <a:spcBef>
        <a:spcPct val="0"/>
      </a:spcBef>
      <a:spcAft>
        <a:spcPct val="0"/>
      </a:spcAft>
      <a:defRPr sz="3200" kern="1200">
        <a:solidFill>
          <a:schemeClr val="tx1"/>
        </a:solidFill>
        <a:latin typeface="Tahoma" pitchFamily="34" charset="0"/>
        <a:ea typeface="+mn-ea"/>
        <a:cs typeface="Arial" charset="0"/>
      </a:defRPr>
    </a:lvl3pPr>
    <a:lvl4pPr marL="1371600" algn="l" rtl="0" fontAlgn="base">
      <a:spcBef>
        <a:spcPct val="0"/>
      </a:spcBef>
      <a:spcAft>
        <a:spcPct val="0"/>
      </a:spcAft>
      <a:defRPr sz="3200" kern="1200">
        <a:solidFill>
          <a:schemeClr val="tx1"/>
        </a:solidFill>
        <a:latin typeface="Tahoma" pitchFamily="34" charset="0"/>
        <a:ea typeface="+mn-ea"/>
        <a:cs typeface="Arial" charset="0"/>
      </a:defRPr>
    </a:lvl4pPr>
    <a:lvl5pPr marL="1828800" algn="l" rtl="0" fontAlgn="base">
      <a:spcBef>
        <a:spcPct val="0"/>
      </a:spcBef>
      <a:spcAft>
        <a:spcPct val="0"/>
      </a:spcAft>
      <a:defRPr sz="3200" kern="1200">
        <a:solidFill>
          <a:schemeClr val="tx1"/>
        </a:solidFill>
        <a:latin typeface="Tahoma" pitchFamily="34" charset="0"/>
        <a:ea typeface="+mn-ea"/>
        <a:cs typeface="Arial" charset="0"/>
      </a:defRPr>
    </a:lvl5pPr>
    <a:lvl6pPr marL="2286000" algn="l" defTabSz="914400" rtl="0" eaLnBrk="1" latinLnBrk="0" hangingPunct="1">
      <a:defRPr sz="3200" kern="1200">
        <a:solidFill>
          <a:schemeClr val="tx1"/>
        </a:solidFill>
        <a:latin typeface="Tahoma" pitchFamily="34" charset="0"/>
        <a:ea typeface="+mn-ea"/>
        <a:cs typeface="Arial" charset="0"/>
      </a:defRPr>
    </a:lvl6pPr>
    <a:lvl7pPr marL="2743200" algn="l" defTabSz="914400" rtl="0" eaLnBrk="1" latinLnBrk="0" hangingPunct="1">
      <a:defRPr sz="3200" kern="1200">
        <a:solidFill>
          <a:schemeClr val="tx1"/>
        </a:solidFill>
        <a:latin typeface="Tahoma" pitchFamily="34" charset="0"/>
        <a:ea typeface="+mn-ea"/>
        <a:cs typeface="Arial" charset="0"/>
      </a:defRPr>
    </a:lvl7pPr>
    <a:lvl8pPr marL="3200400" algn="l" defTabSz="914400" rtl="0" eaLnBrk="1" latinLnBrk="0" hangingPunct="1">
      <a:defRPr sz="3200" kern="1200">
        <a:solidFill>
          <a:schemeClr val="tx1"/>
        </a:solidFill>
        <a:latin typeface="Tahoma" pitchFamily="34" charset="0"/>
        <a:ea typeface="+mn-ea"/>
        <a:cs typeface="Arial" charset="0"/>
      </a:defRPr>
    </a:lvl8pPr>
    <a:lvl9pPr marL="3657600" algn="l" defTabSz="914400" rtl="0" eaLnBrk="1" latinLnBrk="0" hangingPunct="1">
      <a:defRPr sz="32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FF99"/>
    <a:srgbClr val="FF0000"/>
    <a:srgbClr val="800000"/>
    <a:srgbClr val="66FFFF"/>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2253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2532" name="Rectangle 4"/>
          <p:cNvSpPr>
            <a:spLocks noGrp="1" noChangeArrowheads="1"/>
          </p:cNvSpPr>
          <p:nvPr>
            <p:ph type="dt" sz="quarter" idx="2"/>
          </p:nvPr>
        </p:nvSpPr>
        <p:spPr/>
        <p:txBody>
          <a:bodyPr/>
          <a:lstStyle>
            <a:lvl1pPr>
              <a:defRPr/>
            </a:lvl1pPr>
          </a:lstStyle>
          <a:p>
            <a:endParaRPr lang="ru-RU"/>
          </a:p>
        </p:txBody>
      </p:sp>
      <p:sp>
        <p:nvSpPr>
          <p:cNvPr id="22533" name="Rectangle 5"/>
          <p:cNvSpPr>
            <a:spLocks noGrp="1" noChangeArrowheads="1"/>
          </p:cNvSpPr>
          <p:nvPr>
            <p:ph type="ftr" sz="quarter" idx="3"/>
          </p:nvPr>
        </p:nvSpPr>
        <p:spPr/>
        <p:txBody>
          <a:bodyPr/>
          <a:lstStyle>
            <a:lvl1pPr>
              <a:defRPr/>
            </a:lvl1pPr>
          </a:lstStyle>
          <a:p>
            <a:endParaRPr lang="ru-RU"/>
          </a:p>
        </p:txBody>
      </p:sp>
      <p:sp>
        <p:nvSpPr>
          <p:cNvPr id="22534" name="Rectangle 6"/>
          <p:cNvSpPr>
            <a:spLocks noGrp="1" noChangeArrowheads="1"/>
          </p:cNvSpPr>
          <p:nvPr>
            <p:ph type="sldNum" sz="quarter" idx="4"/>
          </p:nvPr>
        </p:nvSpPr>
        <p:spPr/>
        <p:txBody>
          <a:bodyPr/>
          <a:lstStyle>
            <a:lvl1pPr>
              <a:defRPr/>
            </a:lvl1pPr>
          </a:lstStyle>
          <a:p>
            <a:fld id="{32A391CC-3920-4F60-97F9-7A273D34D589}"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D990F53-9A7F-4D52-9357-175BA3C1F5A7}"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1FAFB22-D779-4A70-BF4A-01ABEAAFDE27}"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7012B439-A828-4646-91F7-3A7DDC499247}"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F8DE903-564C-4DB6-B2F1-A178A3AD841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F410787-AD84-4440-A7FA-C002B4821269}"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4B6CB0F-1616-415A-90A1-BF308AFB95E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71E359E-E4DD-4B9E-AC00-F0BE3F3971DE}"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ECF91AA-66A7-4223-9241-9B402A2F35C9}"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2866658F-9338-4E6F-932F-E5E1AC84E3D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CC450C1-FD39-4427-ABFE-7039CD5B6316}"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EA6885C-880C-43F3-BF0D-63D641FB3C3C}"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150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F0894004-B940-47E9-92F3-48135164739E}"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79613" y="333375"/>
            <a:ext cx="6913562" cy="4362450"/>
          </a:xfrm>
        </p:spPr>
        <p:txBody>
          <a:bodyPr/>
          <a:lstStyle/>
          <a:p>
            <a:r>
              <a:rPr lang="ru-RU" sz="6600" b="1" i="1">
                <a:solidFill>
                  <a:schemeClr val="accent2"/>
                </a:solidFill>
              </a:rPr>
              <a:t>Теория вероятностей в задачах </a:t>
            </a:r>
            <a:br>
              <a:rPr lang="ru-RU" sz="6600" b="1" i="1">
                <a:solidFill>
                  <a:schemeClr val="accent2"/>
                </a:solidFill>
              </a:rPr>
            </a:br>
            <a:r>
              <a:rPr lang="ru-RU" sz="6600" b="1" i="1">
                <a:solidFill>
                  <a:schemeClr val="accent2"/>
                </a:solidFill>
              </a:rPr>
              <a:t>ЕГЭ-2014</a:t>
            </a:r>
          </a:p>
        </p:txBody>
      </p:sp>
      <p:pic>
        <p:nvPicPr>
          <p:cNvPr id="2052" name="Picture 1"/>
          <p:cNvPicPr>
            <a:picLocks noChangeAspect="1" noChangeArrowheads="1"/>
          </p:cNvPicPr>
          <p:nvPr/>
        </p:nvPicPr>
        <p:blipFill>
          <a:blip r:embed="rId2" cstate="email"/>
          <a:srcRect/>
          <a:stretch>
            <a:fillRect/>
          </a:stretch>
        </p:blipFill>
        <p:spPr bwMode="auto">
          <a:xfrm>
            <a:off x="323850" y="4494213"/>
            <a:ext cx="2160588" cy="2085975"/>
          </a:xfrm>
          <a:prstGeom prst="rect">
            <a:avLst/>
          </a:prstGeom>
          <a:noFill/>
          <a:ln w="36068">
            <a:solidFill>
              <a:srgbClr val="800000"/>
            </a:solidFill>
            <a:round/>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260350"/>
            <a:ext cx="8229600" cy="5835650"/>
          </a:xfrm>
        </p:spPr>
        <p:txBody>
          <a:bodyPr/>
          <a:lstStyle/>
          <a:p>
            <a:pPr>
              <a:buFont typeface="Wingdings" pitchFamily="2" charset="2"/>
              <a:buNone/>
            </a:pPr>
            <a:r>
              <a:rPr lang="ru-RU"/>
              <a:t>      </a:t>
            </a:r>
            <a:r>
              <a:rPr lang="ru-RU" b="1" u="sng">
                <a:solidFill>
                  <a:srgbClr val="800000"/>
                </a:solidFill>
              </a:rPr>
              <a:t>В случайном эксперименте монету бросают два раза. Найдите вероятность того, что орел выпадет ровно 1 раз.</a:t>
            </a:r>
          </a:p>
          <a:p>
            <a:pPr>
              <a:buFont typeface="Wingdings" pitchFamily="2" charset="2"/>
              <a:buNone/>
            </a:pPr>
            <a:endParaRPr lang="ru-RU" b="1" u="sng">
              <a:solidFill>
                <a:srgbClr val="800000"/>
              </a:solidFill>
            </a:endParaRPr>
          </a:p>
          <a:p>
            <a:pPr>
              <a:buFont typeface="Wingdings" pitchFamily="2" charset="2"/>
              <a:buNone/>
            </a:pPr>
            <a:r>
              <a:rPr lang="ru-RU" b="1" u="sng">
                <a:solidFill>
                  <a:srgbClr val="66FF99"/>
                </a:solidFill>
              </a:rPr>
              <a:t>Выпишем все возможные исходы: </a:t>
            </a:r>
          </a:p>
          <a:p>
            <a:pPr>
              <a:buFont typeface="Wingdings" pitchFamily="2" charset="2"/>
              <a:buNone/>
            </a:pPr>
            <a:r>
              <a:rPr lang="ru-RU" b="1">
                <a:solidFill>
                  <a:srgbClr val="66FF99"/>
                </a:solidFill>
              </a:rPr>
              <a:t>                          </a:t>
            </a:r>
            <a:r>
              <a:rPr lang="ru-RU" b="1">
                <a:solidFill>
                  <a:schemeClr val="folHlink"/>
                </a:solidFill>
              </a:rPr>
              <a:t>ОО, ОР, РО, РР - 4</a:t>
            </a:r>
          </a:p>
          <a:p>
            <a:pPr>
              <a:buFont typeface="Wingdings" pitchFamily="2" charset="2"/>
              <a:buNone/>
            </a:pPr>
            <a:r>
              <a:rPr lang="ru-RU" b="1">
                <a:solidFill>
                  <a:srgbClr val="66FF99"/>
                </a:solidFill>
              </a:rPr>
              <a:t>Благоприятные: </a:t>
            </a:r>
            <a:r>
              <a:rPr lang="ru-RU" b="1">
                <a:solidFill>
                  <a:schemeClr val="folHlink"/>
                </a:solidFill>
              </a:rPr>
              <a:t>ОР, РО – 2</a:t>
            </a:r>
          </a:p>
          <a:p>
            <a:pPr>
              <a:buFont typeface="Wingdings" pitchFamily="2" charset="2"/>
              <a:buNone/>
            </a:pPr>
            <a:endParaRPr lang="ru-RU" b="1">
              <a:solidFill>
                <a:schemeClr val="folHlink"/>
              </a:solidFill>
            </a:endParaRPr>
          </a:p>
          <a:p>
            <a:pPr>
              <a:buFont typeface="Wingdings" pitchFamily="2" charset="2"/>
              <a:buNone/>
            </a:pPr>
            <a:r>
              <a:rPr lang="ru-RU" b="1">
                <a:solidFill>
                  <a:srgbClr val="66FF99"/>
                </a:solidFill>
              </a:rPr>
              <a:t>Вероятность </a:t>
            </a:r>
            <a:r>
              <a:rPr lang="en-US" b="1">
                <a:solidFill>
                  <a:schemeClr val="folHlink"/>
                </a:solidFill>
              </a:rPr>
              <a:t>p</a:t>
            </a:r>
            <a:r>
              <a:rPr lang="ru-RU" b="1">
                <a:solidFill>
                  <a:schemeClr val="folHlink"/>
                </a:solidFill>
              </a:rPr>
              <a:t>= 2/4=0,5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 calcmode="lin" valueType="num">
                                      <p:cBhvr additive="base">
                                        <p:cTn id="25"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anim calcmode="lin" valueType="num">
                                      <p:cBhvr additive="base">
                                        <p:cTn id="31" dur="5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333375"/>
            <a:ext cx="8229600" cy="5762625"/>
          </a:xfrm>
        </p:spPr>
        <p:txBody>
          <a:bodyPr/>
          <a:lstStyle/>
          <a:p>
            <a:pPr>
              <a:buFont typeface="Wingdings" pitchFamily="2" charset="2"/>
              <a:buNone/>
            </a:pPr>
            <a:r>
              <a:rPr lang="ru-RU" b="1">
                <a:solidFill>
                  <a:srgbClr val="66FF99"/>
                </a:solidFill>
              </a:rPr>
              <a:t>      </a:t>
            </a:r>
            <a:r>
              <a:rPr lang="ru-RU" b="1" u="sng">
                <a:solidFill>
                  <a:srgbClr val="800000"/>
                </a:solidFill>
              </a:rPr>
              <a:t>В случайном эксперименте монету бросают три раза. Найдите вероятность того, что решка не  выпадет ни разу.</a:t>
            </a:r>
          </a:p>
          <a:p>
            <a:pPr>
              <a:buFont typeface="Wingdings" pitchFamily="2" charset="2"/>
              <a:buNone/>
            </a:pPr>
            <a:endParaRPr lang="ru-RU" b="1" u="sng">
              <a:solidFill>
                <a:srgbClr val="800000"/>
              </a:solidFill>
            </a:endParaRPr>
          </a:p>
          <a:p>
            <a:pPr>
              <a:buFont typeface="Wingdings" pitchFamily="2" charset="2"/>
              <a:buNone/>
            </a:pPr>
            <a:r>
              <a:rPr lang="ru-RU" b="1">
                <a:solidFill>
                  <a:srgbClr val="66FF99"/>
                </a:solidFill>
              </a:rPr>
              <a:t>Выпишем все возможные исходы: </a:t>
            </a:r>
          </a:p>
          <a:p>
            <a:pPr>
              <a:buFont typeface="Wingdings" pitchFamily="2" charset="2"/>
              <a:buNone/>
            </a:pPr>
            <a:r>
              <a:rPr lang="ru-RU" b="1">
                <a:solidFill>
                  <a:srgbClr val="66FF99"/>
                </a:solidFill>
              </a:rPr>
              <a:t>   </a:t>
            </a:r>
            <a:r>
              <a:rPr lang="ru-RU" b="1">
                <a:solidFill>
                  <a:schemeClr val="folHlink"/>
                </a:solidFill>
              </a:rPr>
              <a:t>ООО, ООР, ОРО,РОО, ОРР, РОР,РРО, РРР - 8</a:t>
            </a:r>
          </a:p>
          <a:p>
            <a:pPr>
              <a:buFont typeface="Wingdings" pitchFamily="2" charset="2"/>
              <a:buNone/>
            </a:pPr>
            <a:r>
              <a:rPr lang="ru-RU" b="1">
                <a:solidFill>
                  <a:srgbClr val="66FF99"/>
                </a:solidFill>
              </a:rPr>
              <a:t>Благоприятные: </a:t>
            </a:r>
            <a:r>
              <a:rPr lang="ru-RU" b="1">
                <a:solidFill>
                  <a:schemeClr val="folHlink"/>
                </a:solidFill>
              </a:rPr>
              <a:t>ООО – 1</a:t>
            </a:r>
          </a:p>
          <a:p>
            <a:pPr>
              <a:buFont typeface="Wingdings" pitchFamily="2" charset="2"/>
              <a:buNone/>
            </a:pPr>
            <a:r>
              <a:rPr lang="ru-RU" b="1">
                <a:solidFill>
                  <a:srgbClr val="66FF99"/>
                </a:solidFill>
              </a:rPr>
              <a:t>Вероятность </a:t>
            </a:r>
            <a:r>
              <a:rPr lang="en-US" b="1">
                <a:solidFill>
                  <a:schemeClr val="folHlink"/>
                </a:solidFill>
              </a:rPr>
              <a:t>p</a:t>
            </a:r>
            <a:r>
              <a:rPr lang="ru-RU" b="1">
                <a:solidFill>
                  <a:schemeClr val="folHlink"/>
                </a:solidFill>
              </a:rPr>
              <a:t>= 1/8=0,125</a:t>
            </a:r>
          </a:p>
          <a:p>
            <a:pPr>
              <a:buFont typeface="Wingdings" pitchFamily="2" charset="2"/>
              <a:buNone/>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457200" y="333375"/>
            <a:ext cx="8686800" cy="6264275"/>
          </a:xfrm>
        </p:spPr>
        <p:txBody>
          <a:bodyPr/>
          <a:lstStyle/>
          <a:p>
            <a:pPr>
              <a:lnSpc>
                <a:spcPct val="90000"/>
              </a:lnSpc>
              <a:buFont typeface="Wingdings" pitchFamily="2" charset="2"/>
              <a:buNone/>
            </a:pPr>
            <a:r>
              <a:rPr lang="ru-RU" b="1">
                <a:solidFill>
                  <a:srgbClr val="66FF99"/>
                </a:solidFill>
              </a:rPr>
              <a:t>      </a:t>
            </a:r>
            <a:r>
              <a:rPr lang="ru-RU" b="1" u="sng">
                <a:solidFill>
                  <a:srgbClr val="800000"/>
                </a:solidFill>
              </a:rPr>
              <a:t>В случайном эксперименте монету бросают четыре  раза. Найдите вероятность того, что решка  выпадет два раза.</a:t>
            </a:r>
          </a:p>
          <a:p>
            <a:pPr>
              <a:lnSpc>
                <a:spcPct val="90000"/>
              </a:lnSpc>
              <a:buFont typeface="Wingdings" pitchFamily="2" charset="2"/>
              <a:buNone/>
            </a:pPr>
            <a:r>
              <a:rPr lang="ru-RU" b="1">
                <a:solidFill>
                  <a:srgbClr val="66FF99"/>
                </a:solidFill>
              </a:rPr>
              <a:t>Выпишем все возможные исходы: </a:t>
            </a:r>
          </a:p>
          <a:p>
            <a:pPr>
              <a:lnSpc>
                <a:spcPct val="90000"/>
              </a:lnSpc>
              <a:buFont typeface="Wingdings" pitchFamily="2" charset="2"/>
              <a:buNone/>
            </a:pPr>
            <a:r>
              <a:rPr lang="ru-RU" b="1">
                <a:solidFill>
                  <a:srgbClr val="66FF99"/>
                </a:solidFill>
              </a:rPr>
              <a:t>   </a:t>
            </a:r>
            <a:r>
              <a:rPr lang="ru-RU" b="1">
                <a:solidFill>
                  <a:schemeClr val="folHlink"/>
                </a:solidFill>
              </a:rPr>
              <a:t>ОООО, ОООР, ООРО,ОРОО,РООО, </a:t>
            </a:r>
          </a:p>
          <a:p>
            <a:pPr>
              <a:lnSpc>
                <a:spcPct val="90000"/>
              </a:lnSpc>
              <a:buFont typeface="Wingdings" pitchFamily="2" charset="2"/>
              <a:buNone/>
            </a:pPr>
            <a:r>
              <a:rPr lang="ru-RU" b="1">
                <a:solidFill>
                  <a:schemeClr val="folHlink"/>
                </a:solidFill>
              </a:rPr>
              <a:t>   РРОО, РОРО,РООР, ОРРО, ОРОР, ООРР,  ОРРР, РРРО, РОРР, РРОР, РРРР - 16</a:t>
            </a:r>
          </a:p>
          <a:p>
            <a:pPr>
              <a:lnSpc>
                <a:spcPct val="90000"/>
              </a:lnSpc>
              <a:buFont typeface="Wingdings" pitchFamily="2" charset="2"/>
              <a:buNone/>
            </a:pPr>
            <a:r>
              <a:rPr lang="ru-RU" b="1">
                <a:solidFill>
                  <a:srgbClr val="66FF99"/>
                </a:solidFill>
              </a:rPr>
              <a:t>Благоприятные: </a:t>
            </a:r>
            <a:r>
              <a:rPr lang="ru-RU" b="1">
                <a:solidFill>
                  <a:schemeClr val="folHlink"/>
                </a:solidFill>
              </a:rPr>
              <a:t>– 6</a:t>
            </a:r>
          </a:p>
          <a:p>
            <a:pPr>
              <a:lnSpc>
                <a:spcPct val="90000"/>
              </a:lnSpc>
              <a:buFont typeface="Wingdings" pitchFamily="2" charset="2"/>
              <a:buNone/>
            </a:pPr>
            <a:endParaRPr lang="ru-RU" b="1">
              <a:solidFill>
                <a:schemeClr val="folHlink"/>
              </a:solidFill>
            </a:endParaRPr>
          </a:p>
          <a:p>
            <a:pPr>
              <a:lnSpc>
                <a:spcPct val="90000"/>
              </a:lnSpc>
              <a:buFont typeface="Wingdings" pitchFamily="2" charset="2"/>
              <a:buNone/>
            </a:pPr>
            <a:r>
              <a:rPr lang="ru-RU" b="1">
                <a:solidFill>
                  <a:srgbClr val="66FF99"/>
                </a:solidFill>
              </a:rPr>
              <a:t>Вероятность </a:t>
            </a:r>
            <a:r>
              <a:rPr lang="en-US" b="1">
                <a:solidFill>
                  <a:schemeClr val="folHlink"/>
                </a:solidFill>
              </a:rPr>
              <a:t>p</a:t>
            </a:r>
            <a:r>
              <a:rPr lang="ru-RU" b="1">
                <a:solidFill>
                  <a:schemeClr val="folHlink"/>
                </a:solidFill>
              </a:rPr>
              <a:t>= 6/16=0,375</a:t>
            </a:r>
          </a:p>
          <a:p>
            <a:pPr>
              <a:lnSpc>
                <a:spcPct val="90000"/>
              </a:lnSpc>
              <a:buFont typeface="Wingdings" pitchFamily="2" charset="2"/>
              <a:buNone/>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 calcmode="lin" valueType="num">
                                      <p:cBhvr additive="base">
                                        <p:cTn id="13"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 calcmode="lin" valueType="num">
                                      <p:cBhvr additive="base">
                                        <p:cTn id="17" dur="5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650">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650">
                                            <p:txEl>
                                              <p:pRg st="3" end="3"/>
                                            </p:txEl>
                                          </p:spTgt>
                                        </p:tgtEl>
                                        <p:attrNameLst>
                                          <p:attrName>style.visibility</p:attrName>
                                        </p:attrNameLst>
                                      </p:cBhvr>
                                      <p:to>
                                        <p:strVal val="visible"/>
                                      </p:to>
                                    </p:set>
                                    <p:anim calcmode="lin" valueType="num">
                                      <p:cBhvr additive="base">
                                        <p:cTn id="21"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6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 calcmode="lin" valueType="num">
                                      <p:cBhvr additive="base">
                                        <p:cTn id="27"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7650">
                                            <p:txEl>
                                              <p:pRg st="6" end="6"/>
                                            </p:txEl>
                                          </p:spTgt>
                                        </p:tgtEl>
                                        <p:attrNameLst>
                                          <p:attrName>style.visibility</p:attrName>
                                        </p:attrNameLst>
                                      </p:cBhvr>
                                      <p:to>
                                        <p:strVal val="visible"/>
                                      </p:to>
                                    </p:set>
                                    <p:anim calcmode="lin" valueType="num">
                                      <p:cBhvr additive="base">
                                        <p:cTn id="33" dur="5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7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sz="4000" b="1">
                <a:solidFill>
                  <a:srgbClr val="800000"/>
                </a:solidFill>
              </a:rPr>
              <a:t>2. Таблица вариантов</a:t>
            </a:r>
          </a:p>
        </p:txBody>
      </p:sp>
      <p:sp>
        <p:nvSpPr>
          <p:cNvPr id="38915" name="Rectangle 3"/>
          <p:cNvSpPr>
            <a:spLocks noGrp="1" noChangeArrowheads="1"/>
          </p:cNvSpPr>
          <p:nvPr>
            <p:ph type="body" idx="1"/>
          </p:nvPr>
        </p:nvSpPr>
        <p:spPr/>
        <p:txBody>
          <a:bodyPr/>
          <a:lstStyle/>
          <a:p>
            <a:pPr>
              <a:buFont typeface="Wingdings" pitchFamily="2" charset="2"/>
              <a:buNone/>
            </a:pPr>
            <a:r>
              <a:rPr lang="ru-RU" sz="4000" b="1">
                <a:solidFill>
                  <a:srgbClr val="66FF99"/>
                </a:solidFill>
              </a:rPr>
              <a:t>      Составляется таблица, с помощью которой находятся  все возможные исходы (а) и все  благоприятные исходы (</a:t>
            </a:r>
            <a:r>
              <a:rPr lang="en-US" sz="4000" b="1">
                <a:solidFill>
                  <a:srgbClr val="66FF99"/>
                </a:solidFill>
              </a:rPr>
              <a:t>b)</a:t>
            </a:r>
            <a:r>
              <a:rPr lang="ru-RU" sz="4000" b="1">
                <a:solidFill>
                  <a:srgbClr val="66FF99"/>
                </a:solidFill>
              </a:rPr>
              <a:t>  и  вычисляется  </a:t>
            </a:r>
          </a:p>
          <a:p>
            <a:pPr>
              <a:buFont typeface="Wingdings" pitchFamily="2" charset="2"/>
              <a:buNone/>
            </a:pPr>
            <a:r>
              <a:rPr lang="ru-RU" sz="4000" b="1">
                <a:solidFill>
                  <a:srgbClr val="66FF99"/>
                </a:solidFill>
              </a:rPr>
              <a:t>             вероятность </a:t>
            </a:r>
            <a:r>
              <a:rPr lang="en-US" sz="4000" b="1">
                <a:solidFill>
                  <a:srgbClr val="66FF99"/>
                </a:solidFill>
              </a:rPr>
              <a:t>p = b:a</a:t>
            </a:r>
            <a:r>
              <a:rPr lang="ru-RU" sz="4000" b="1">
                <a:solidFill>
                  <a:srgbClr val="800000"/>
                </a:solidFill>
              </a:rPr>
              <a:t>   </a:t>
            </a:r>
          </a:p>
          <a:p>
            <a:pPr>
              <a:buFont typeface="Wingdings" pitchFamily="2" charset="2"/>
              <a:buNone/>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ox(in)">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 calcmode="lin" valueType="num">
                                      <p:cBhvr additive="base">
                                        <p:cTn id="12"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891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 calcmode="lin" valueType="num">
                                      <p:cBhvr additive="base">
                                        <p:cTn id="16"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sz="half" idx="1"/>
          </p:nvPr>
        </p:nvSpPr>
        <p:spPr>
          <a:xfrm>
            <a:off x="395288" y="260350"/>
            <a:ext cx="8748712" cy="2016125"/>
          </a:xfrm>
        </p:spPr>
        <p:txBody>
          <a:bodyPr/>
          <a:lstStyle/>
          <a:p>
            <a:pPr>
              <a:buFont typeface="Wingdings" pitchFamily="2" charset="2"/>
              <a:buNone/>
            </a:pPr>
            <a:r>
              <a:rPr lang="ru-RU" sz="2800" b="1">
                <a:solidFill>
                  <a:srgbClr val="800000"/>
                </a:solidFill>
              </a:rPr>
              <a:t>       </a:t>
            </a:r>
            <a:r>
              <a:rPr lang="ru-RU" b="1" u="sng">
                <a:solidFill>
                  <a:srgbClr val="800000"/>
                </a:solidFill>
              </a:rPr>
              <a:t>Игральную кость бросают два раза.</a:t>
            </a:r>
            <a:br>
              <a:rPr lang="ru-RU" b="1" u="sng">
                <a:solidFill>
                  <a:srgbClr val="800000"/>
                </a:solidFill>
              </a:rPr>
            </a:br>
            <a:r>
              <a:rPr lang="ru-RU" b="1" u="sng">
                <a:solidFill>
                  <a:srgbClr val="800000"/>
                </a:solidFill>
              </a:rPr>
              <a:t>Найдите вероятность того, что сумма</a:t>
            </a:r>
            <a:br>
              <a:rPr lang="ru-RU" b="1" u="sng">
                <a:solidFill>
                  <a:srgbClr val="800000"/>
                </a:solidFill>
              </a:rPr>
            </a:br>
            <a:r>
              <a:rPr lang="ru-RU" b="1" u="sng">
                <a:solidFill>
                  <a:srgbClr val="800000"/>
                </a:solidFill>
              </a:rPr>
              <a:t>выпавших очков будет равна 7.</a:t>
            </a:r>
          </a:p>
        </p:txBody>
      </p:sp>
      <p:sp>
        <p:nvSpPr>
          <p:cNvPr id="39941" name="Rectangle 5"/>
          <p:cNvSpPr>
            <a:spLocks noChangeArrowheads="1"/>
          </p:cNvSpPr>
          <p:nvPr/>
        </p:nvSpPr>
        <p:spPr bwMode="auto">
          <a:xfrm>
            <a:off x="179388" y="5229225"/>
            <a:ext cx="8748712" cy="1441450"/>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None/>
            </a:pPr>
            <a:r>
              <a:rPr lang="ru-RU" b="1">
                <a:solidFill>
                  <a:srgbClr val="800000"/>
                </a:solidFill>
                <a:effectLst>
                  <a:outerShdw blurRad="38100" dist="38100" dir="2700000" algn="tl">
                    <a:srgbClr val="000000"/>
                  </a:outerShdw>
                </a:effectLst>
              </a:rPr>
              <a:t>       </a:t>
            </a:r>
            <a:endParaRPr lang="ru-RU">
              <a:solidFill>
                <a:srgbClr val="800000"/>
              </a:solidFill>
            </a:endParaRPr>
          </a:p>
        </p:txBody>
      </p:sp>
      <p:graphicFrame>
        <p:nvGraphicFramePr>
          <p:cNvPr id="40019" name="Group 83"/>
          <p:cNvGraphicFramePr>
            <a:graphicFrameLocks noGrp="1"/>
          </p:cNvGraphicFramePr>
          <p:nvPr>
            <p:ph sz="half" idx="2"/>
          </p:nvPr>
        </p:nvGraphicFramePr>
        <p:xfrm>
          <a:off x="395288" y="2420938"/>
          <a:ext cx="4038600" cy="4114803"/>
        </p:xfrm>
        <a:graphic>
          <a:graphicData uri="http://schemas.openxmlformats.org/drawingml/2006/table">
            <a:tbl>
              <a:tblPr/>
              <a:tblGrid>
                <a:gridCol w="577850"/>
                <a:gridCol w="576262"/>
                <a:gridCol w="576263"/>
                <a:gridCol w="577850"/>
                <a:gridCol w="576262"/>
                <a:gridCol w="576263"/>
                <a:gridCol w="577850"/>
              </a:tblGrid>
              <a:tr h="588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7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40020" name="Rectangle 84"/>
          <p:cNvSpPr>
            <a:spLocks noChangeArrowheads="1"/>
          </p:cNvSpPr>
          <p:nvPr/>
        </p:nvSpPr>
        <p:spPr bwMode="auto">
          <a:xfrm>
            <a:off x="5003800" y="2205038"/>
            <a:ext cx="3671888" cy="2303462"/>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None/>
            </a:pPr>
            <a:r>
              <a:rPr lang="ru-RU" b="1">
                <a:solidFill>
                  <a:srgbClr val="800000"/>
                </a:solidFill>
                <a:effectLst>
                  <a:outerShdw blurRad="38100" dist="38100" dir="2700000" algn="tl">
                    <a:srgbClr val="000000"/>
                  </a:outerShdw>
                </a:effectLst>
              </a:rPr>
              <a:t>       </a:t>
            </a:r>
            <a:r>
              <a:rPr lang="ru-RU">
                <a:solidFill>
                  <a:srgbClr val="66FF99"/>
                </a:solidFill>
                <a:effectLst>
                  <a:outerShdw blurRad="38100" dist="38100" dir="2700000" algn="tl">
                    <a:srgbClr val="000000"/>
                  </a:outerShdw>
                </a:effectLst>
              </a:rPr>
              <a:t>Всего исходов – 36</a:t>
            </a:r>
          </a:p>
          <a:p>
            <a:pPr marL="342900" indent="-342900">
              <a:spcBef>
                <a:spcPct val="20000"/>
              </a:spcBef>
              <a:buClr>
                <a:schemeClr val="hlink"/>
              </a:buClr>
              <a:buSzPct val="65000"/>
              <a:buFont typeface="Wingdings" pitchFamily="2" charset="2"/>
              <a:buNone/>
            </a:pPr>
            <a:endParaRPr lang="ru-RU">
              <a:solidFill>
                <a:srgbClr val="66FF99"/>
              </a:solidFill>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None/>
            </a:pPr>
            <a:r>
              <a:rPr lang="ru-RU">
                <a:solidFill>
                  <a:srgbClr val="66FF99"/>
                </a:solidFill>
                <a:effectLst>
                  <a:outerShdw blurRad="38100" dist="38100" dir="2700000" algn="tl">
                    <a:srgbClr val="000000"/>
                  </a:outerShdw>
                </a:effectLst>
              </a:rPr>
              <a:t>Благоприятных исходов  - 6</a:t>
            </a:r>
          </a:p>
          <a:p>
            <a:pPr marL="342900" indent="-342900">
              <a:spcBef>
                <a:spcPct val="20000"/>
              </a:spcBef>
              <a:buClr>
                <a:schemeClr val="hlink"/>
              </a:buClr>
              <a:buSzPct val="65000"/>
              <a:buFont typeface="Wingdings" pitchFamily="2" charset="2"/>
              <a:buNone/>
            </a:pPr>
            <a:endParaRPr lang="ru-RU">
              <a:solidFill>
                <a:srgbClr val="66FF99"/>
              </a:solidFill>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None/>
            </a:pPr>
            <a:r>
              <a:rPr lang="ru-RU">
                <a:solidFill>
                  <a:srgbClr val="66FF99"/>
                </a:solidFill>
                <a:effectLst>
                  <a:outerShdw blurRad="38100" dist="38100" dir="2700000" algn="tl">
                    <a:srgbClr val="000000"/>
                  </a:outerShdw>
                </a:effectLst>
              </a:rPr>
              <a:t>Вероятность </a:t>
            </a:r>
          </a:p>
          <a:p>
            <a:pPr marL="342900" indent="-342900">
              <a:spcBef>
                <a:spcPct val="20000"/>
              </a:spcBef>
              <a:buClr>
                <a:schemeClr val="hlink"/>
              </a:buClr>
              <a:buSzPct val="65000"/>
              <a:buFont typeface="Wingdings" pitchFamily="2" charset="2"/>
              <a:buNone/>
            </a:pPr>
            <a:r>
              <a:rPr lang="ru-RU">
                <a:solidFill>
                  <a:srgbClr val="66FF99"/>
                </a:solidFill>
                <a:effectLst>
                  <a:outerShdw blurRad="38100" dist="38100" dir="2700000" algn="tl">
                    <a:srgbClr val="000000"/>
                  </a:outerShdw>
                </a:effectLst>
              </a:rPr>
              <a:t>  р = 6/36 =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0019"/>
                                        </p:tgtEl>
                                        <p:attrNameLst>
                                          <p:attrName>style.visibility</p:attrName>
                                        </p:attrNameLst>
                                      </p:cBhvr>
                                      <p:to>
                                        <p:strVal val="visible"/>
                                      </p:to>
                                    </p:set>
                                    <p:animEffect transition="in" filter="box(in)">
                                      <p:cBhvr>
                                        <p:cTn id="13" dur="500"/>
                                        <p:tgtEl>
                                          <p:spTgt spid="4001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0020">
                                            <p:txEl>
                                              <p:pRg st="0" end="0"/>
                                            </p:txEl>
                                          </p:spTgt>
                                        </p:tgtEl>
                                        <p:attrNameLst>
                                          <p:attrName>style.visibility</p:attrName>
                                        </p:attrNameLst>
                                      </p:cBhvr>
                                      <p:to>
                                        <p:strVal val="visible"/>
                                      </p:to>
                                    </p:set>
                                    <p:animEffect transition="in" filter="wipe(down)">
                                      <p:cBhvr>
                                        <p:cTn id="18" dur="500"/>
                                        <p:tgtEl>
                                          <p:spTgt spid="4002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0020">
                                            <p:txEl>
                                              <p:pRg st="2" end="2"/>
                                            </p:txEl>
                                          </p:spTgt>
                                        </p:tgtEl>
                                        <p:attrNameLst>
                                          <p:attrName>style.visibility</p:attrName>
                                        </p:attrNameLst>
                                      </p:cBhvr>
                                      <p:to>
                                        <p:strVal val="visible"/>
                                      </p:to>
                                    </p:set>
                                    <p:anim calcmode="lin" valueType="num">
                                      <p:cBhvr additive="base">
                                        <p:cTn id="23" dur="500" fill="hold"/>
                                        <p:tgtEl>
                                          <p:spTgt spid="4002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0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40020">
                                            <p:txEl>
                                              <p:pRg st="4" end="4"/>
                                            </p:txEl>
                                          </p:spTgt>
                                        </p:tgtEl>
                                        <p:attrNameLst>
                                          <p:attrName>style.visibility</p:attrName>
                                        </p:attrNameLst>
                                      </p:cBhvr>
                                      <p:to>
                                        <p:strVal val="visible"/>
                                      </p:to>
                                    </p:set>
                                    <p:animEffect transition="in" filter="box(in)">
                                      <p:cBhvr>
                                        <p:cTn id="29" dur="500"/>
                                        <p:tgtEl>
                                          <p:spTgt spid="40020">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40020">
                                            <p:txEl>
                                              <p:pRg st="5" end="5"/>
                                            </p:txEl>
                                          </p:spTgt>
                                        </p:tgtEl>
                                        <p:attrNameLst>
                                          <p:attrName>style.visibility</p:attrName>
                                        </p:attrNameLst>
                                      </p:cBhvr>
                                      <p:to>
                                        <p:strVal val="visible"/>
                                      </p:to>
                                    </p:set>
                                    <p:animEffect transition="in" filter="box(in)">
                                      <p:cBhvr>
                                        <p:cTn id="32" dur="500"/>
                                        <p:tgtEl>
                                          <p:spTgt spid="400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sz="4000" b="1">
                <a:solidFill>
                  <a:srgbClr val="800000"/>
                </a:solidFill>
              </a:rPr>
              <a:t>2. Полный граф</a:t>
            </a:r>
          </a:p>
        </p:txBody>
      </p:sp>
      <p:sp>
        <p:nvSpPr>
          <p:cNvPr id="41987" name="Rectangle 3"/>
          <p:cNvSpPr>
            <a:spLocks noGrp="1" noChangeArrowheads="1"/>
          </p:cNvSpPr>
          <p:nvPr>
            <p:ph type="body" idx="1"/>
          </p:nvPr>
        </p:nvSpPr>
        <p:spPr>
          <a:xfrm>
            <a:off x="395288" y="1628775"/>
            <a:ext cx="8229600" cy="4543425"/>
          </a:xfrm>
        </p:spPr>
        <p:txBody>
          <a:bodyPr/>
          <a:lstStyle/>
          <a:p>
            <a:pPr>
              <a:buFont typeface="Wingdings" pitchFamily="2" charset="2"/>
              <a:buNone/>
            </a:pPr>
            <a:r>
              <a:rPr lang="ru-RU" sz="2800">
                <a:latin typeface="Arial Unicode MS" pitchFamily="34" charset="-128"/>
                <a:ea typeface="Arial Unicode MS" pitchFamily="34" charset="-128"/>
                <a:cs typeface="Arial Unicode MS" pitchFamily="34" charset="-128"/>
              </a:rPr>
              <a:t>      </a:t>
            </a:r>
            <a:r>
              <a:rPr lang="ru-RU" sz="3600" b="1">
                <a:solidFill>
                  <a:srgbClr val="66FF99"/>
                </a:solidFill>
                <a:ea typeface="Arial Unicode MS" pitchFamily="34" charset="-128"/>
                <a:cs typeface="Tahoma" pitchFamily="34" charset="0"/>
              </a:rPr>
              <a:t>Условие задачи изображается в виде графа (дерева), который позволяет  найти количество всех возможных исходов,  выбрать благоприятные и  вычислить</a:t>
            </a:r>
            <a:r>
              <a:rPr lang="ru-RU" sz="3600" b="1">
                <a:solidFill>
                  <a:srgbClr val="66FF99"/>
                </a:solidFill>
              </a:rPr>
              <a:t> </a:t>
            </a:r>
            <a:endParaRPr lang="ru-RU" sz="3600" b="1">
              <a:solidFill>
                <a:srgbClr val="66FF99"/>
              </a:solidFill>
              <a:latin typeface="Arial" charset="0"/>
            </a:endParaRPr>
          </a:p>
          <a:p>
            <a:pPr>
              <a:buFont typeface="Wingdings" pitchFamily="2" charset="2"/>
              <a:buNone/>
            </a:pPr>
            <a:r>
              <a:rPr lang="ru-RU" sz="3600" b="1">
                <a:solidFill>
                  <a:srgbClr val="66FF99"/>
                </a:solidFill>
                <a:latin typeface="Arial" charset="0"/>
              </a:rPr>
              <a:t>                   вероятность </a:t>
            </a:r>
            <a:r>
              <a:rPr lang="en-US" sz="3600" b="1">
                <a:solidFill>
                  <a:srgbClr val="66FF99"/>
                </a:solidFill>
                <a:latin typeface="Arial" charset="0"/>
              </a:rPr>
              <a:t>p = b:a</a:t>
            </a:r>
            <a:endParaRPr lang="ru-RU" sz="3600" b="1">
              <a:solidFill>
                <a:srgbClr val="66FF99"/>
              </a:solidFill>
              <a:latin typeface="Arial" charset="0"/>
            </a:endParaRPr>
          </a:p>
          <a:p>
            <a:pPr>
              <a:buFont typeface="Wingdings" pitchFamily="2" charset="2"/>
              <a:buNone/>
            </a:pPr>
            <a:r>
              <a:rPr lang="ru-RU" sz="2800" b="1">
                <a:solidFill>
                  <a:srgbClr val="66FF99"/>
                </a:solidFill>
                <a:latin typeface="Arial Black" pitchFamily="34" charset="0"/>
              </a:rPr>
              <a:t>             </a:t>
            </a:r>
            <a:endParaRPr lang="ru-RU" sz="28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checkerboard(across)">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wipe(down)">
                                      <p:cBhvr>
                                        <p:cTn id="12" dur="500"/>
                                        <p:tgtEl>
                                          <p:spTgt spid="4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wipe(down)">
                                      <p:cBhvr>
                                        <p:cTn id="17" dur="500"/>
                                        <p:tgtEl>
                                          <p:spTgt spid="41987">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41987">
                                            <p:txEl>
                                              <p:pRg st="2" end="2"/>
                                            </p:txEl>
                                          </p:spTgt>
                                        </p:tgtEl>
                                        <p:attrNameLst>
                                          <p:attrName>style.visibility</p:attrName>
                                        </p:attrNameLst>
                                      </p:cBhvr>
                                      <p:to>
                                        <p:strVal val="visible"/>
                                      </p:to>
                                    </p:set>
                                    <p:animEffect transition="in" filter="wipe(down)">
                                      <p:cBhvr>
                                        <p:cTn id="20"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179388" y="188913"/>
            <a:ext cx="8785225" cy="2168525"/>
          </a:xfrm>
        </p:spPr>
        <p:txBody>
          <a:bodyPr/>
          <a:lstStyle/>
          <a:p>
            <a:pPr>
              <a:buFont typeface="Wingdings" pitchFamily="2" charset="2"/>
              <a:buNone/>
            </a:pPr>
            <a:r>
              <a:rPr lang="ru-RU"/>
              <a:t>         </a:t>
            </a:r>
            <a:r>
              <a:rPr lang="ru-RU">
                <a:solidFill>
                  <a:srgbClr val="800000"/>
                </a:solidFill>
              </a:rPr>
              <a:t>Антон, Борис и Василий купили 3 билета на 1,2,3 места первого ряда. Сколькими способами они могут занять имеющиеся места?</a:t>
            </a:r>
          </a:p>
        </p:txBody>
      </p:sp>
      <p:sp>
        <p:nvSpPr>
          <p:cNvPr id="44036" name="AutoShape 4"/>
          <p:cNvSpPr>
            <a:spLocks noChangeArrowheads="1"/>
          </p:cNvSpPr>
          <p:nvPr/>
        </p:nvSpPr>
        <p:spPr bwMode="auto">
          <a:xfrm>
            <a:off x="323850" y="4005263"/>
            <a:ext cx="1657350" cy="5762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ru-RU"/>
              <a:t>способы</a:t>
            </a:r>
          </a:p>
        </p:txBody>
      </p:sp>
      <p:sp>
        <p:nvSpPr>
          <p:cNvPr id="44037" name="Line 5"/>
          <p:cNvSpPr>
            <a:spLocks noChangeShapeType="1"/>
          </p:cNvSpPr>
          <p:nvPr/>
        </p:nvSpPr>
        <p:spPr bwMode="auto">
          <a:xfrm flipV="1">
            <a:off x="1908175" y="3213100"/>
            <a:ext cx="1295400" cy="792163"/>
          </a:xfrm>
          <a:prstGeom prst="line">
            <a:avLst/>
          </a:prstGeom>
          <a:noFill/>
          <a:ln w="38100">
            <a:solidFill>
              <a:schemeClr val="accent1"/>
            </a:solidFill>
            <a:round/>
            <a:headEnd/>
            <a:tailEnd type="triangle" w="med" len="med"/>
          </a:ln>
          <a:effectLst/>
        </p:spPr>
        <p:txBody>
          <a:bodyPr/>
          <a:lstStyle/>
          <a:p>
            <a:endParaRPr lang="ru-RU"/>
          </a:p>
        </p:txBody>
      </p:sp>
      <p:sp>
        <p:nvSpPr>
          <p:cNvPr id="44038" name="Line 6"/>
          <p:cNvSpPr>
            <a:spLocks noChangeShapeType="1"/>
          </p:cNvSpPr>
          <p:nvPr/>
        </p:nvSpPr>
        <p:spPr bwMode="auto">
          <a:xfrm>
            <a:off x="1979613" y="4292600"/>
            <a:ext cx="1223962" cy="0"/>
          </a:xfrm>
          <a:prstGeom prst="line">
            <a:avLst/>
          </a:prstGeom>
          <a:noFill/>
          <a:ln w="38100">
            <a:solidFill>
              <a:schemeClr val="accent1"/>
            </a:solidFill>
            <a:round/>
            <a:headEnd/>
            <a:tailEnd type="triangle" w="med" len="med"/>
          </a:ln>
          <a:effectLst/>
        </p:spPr>
        <p:txBody>
          <a:bodyPr/>
          <a:lstStyle/>
          <a:p>
            <a:endParaRPr lang="ru-RU"/>
          </a:p>
        </p:txBody>
      </p:sp>
      <p:sp>
        <p:nvSpPr>
          <p:cNvPr id="44039" name="Line 7"/>
          <p:cNvSpPr>
            <a:spLocks noChangeShapeType="1"/>
          </p:cNvSpPr>
          <p:nvPr/>
        </p:nvSpPr>
        <p:spPr bwMode="auto">
          <a:xfrm>
            <a:off x="1908175" y="4581525"/>
            <a:ext cx="1223963" cy="719138"/>
          </a:xfrm>
          <a:prstGeom prst="line">
            <a:avLst/>
          </a:prstGeom>
          <a:noFill/>
          <a:ln w="38100">
            <a:solidFill>
              <a:schemeClr val="accent1"/>
            </a:solidFill>
            <a:round/>
            <a:headEnd/>
            <a:tailEnd type="triangle" w="med" len="med"/>
          </a:ln>
          <a:effectLst/>
        </p:spPr>
        <p:txBody>
          <a:bodyPr/>
          <a:lstStyle/>
          <a:p>
            <a:endParaRPr lang="ru-RU"/>
          </a:p>
        </p:txBody>
      </p:sp>
      <p:sp>
        <p:nvSpPr>
          <p:cNvPr id="44040" name="AutoShape 8"/>
          <p:cNvSpPr>
            <a:spLocks noChangeArrowheads="1"/>
          </p:cNvSpPr>
          <p:nvPr/>
        </p:nvSpPr>
        <p:spPr bwMode="auto">
          <a:xfrm>
            <a:off x="3203575" y="2276475"/>
            <a:ext cx="1873250" cy="431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ru-RU"/>
              <a:t>1 место</a:t>
            </a:r>
          </a:p>
        </p:txBody>
      </p:sp>
      <p:sp>
        <p:nvSpPr>
          <p:cNvPr id="44042" name="AutoShape 10"/>
          <p:cNvSpPr>
            <a:spLocks noChangeArrowheads="1"/>
          </p:cNvSpPr>
          <p:nvPr/>
        </p:nvSpPr>
        <p:spPr bwMode="auto">
          <a:xfrm>
            <a:off x="5003800" y="2276475"/>
            <a:ext cx="1873250" cy="431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ru-RU"/>
              <a:t>2 место</a:t>
            </a:r>
          </a:p>
        </p:txBody>
      </p:sp>
      <p:sp>
        <p:nvSpPr>
          <p:cNvPr id="44043" name="AutoShape 11"/>
          <p:cNvSpPr>
            <a:spLocks noChangeArrowheads="1"/>
          </p:cNvSpPr>
          <p:nvPr/>
        </p:nvSpPr>
        <p:spPr bwMode="auto">
          <a:xfrm>
            <a:off x="6732588" y="2276475"/>
            <a:ext cx="1873250" cy="431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ru-RU"/>
              <a:t>3 место</a:t>
            </a:r>
          </a:p>
        </p:txBody>
      </p:sp>
      <p:sp>
        <p:nvSpPr>
          <p:cNvPr id="44045" name="Text Box 13"/>
          <p:cNvSpPr txBox="1">
            <a:spLocks noChangeArrowheads="1"/>
          </p:cNvSpPr>
          <p:nvPr/>
        </p:nvSpPr>
        <p:spPr bwMode="auto">
          <a:xfrm>
            <a:off x="3419475" y="2924175"/>
            <a:ext cx="647700" cy="823913"/>
          </a:xfrm>
          <a:prstGeom prst="rect">
            <a:avLst/>
          </a:prstGeom>
          <a:noFill/>
          <a:ln w="9525">
            <a:noFill/>
            <a:miter lim="800000"/>
            <a:headEnd/>
            <a:tailEnd/>
          </a:ln>
          <a:effectLst/>
        </p:spPr>
        <p:txBody>
          <a:bodyPr>
            <a:spAutoFit/>
          </a:bodyPr>
          <a:lstStyle/>
          <a:p>
            <a:pPr>
              <a:spcBef>
                <a:spcPct val="50000"/>
              </a:spcBef>
            </a:pPr>
            <a:r>
              <a:rPr lang="ru-RU" sz="4800">
                <a:solidFill>
                  <a:srgbClr val="FF0000"/>
                </a:solidFill>
              </a:rPr>
              <a:t>А</a:t>
            </a:r>
          </a:p>
        </p:txBody>
      </p:sp>
      <p:sp>
        <p:nvSpPr>
          <p:cNvPr id="44046" name="Text Box 14"/>
          <p:cNvSpPr txBox="1">
            <a:spLocks noChangeArrowheads="1"/>
          </p:cNvSpPr>
          <p:nvPr/>
        </p:nvSpPr>
        <p:spPr bwMode="auto">
          <a:xfrm>
            <a:off x="3419475" y="3860800"/>
            <a:ext cx="647700" cy="823913"/>
          </a:xfrm>
          <a:prstGeom prst="rect">
            <a:avLst/>
          </a:prstGeom>
          <a:noFill/>
          <a:ln w="9525">
            <a:noFill/>
            <a:miter lim="800000"/>
            <a:headEnd/>
            <a:tailEnd/>
          </a:ln>
          <a:effectLst/>
        </p:spPr>
        <p:txBody>
          <a:bodyPr>
            <a:spAutoFit/>
          </a:bodyPr>
          <a:lstStyle/>
          <a:p>
            <a:pPr>
              <a:spcBef>
                <a:spcPct val="50000"/>
              </a:spcBef>
            </a:pPr>
            <a:r>
              <a:rPr lang="ru-RU" sz="4800">
                <a:solidFill>
                  <a:srgbClr val="FF0000"/>
                </a:solidFill>
              </a:rPr>
              <a:t>Б</a:t>
            </a:r>
          </a:p>
        </p:txBody>
      </p:sp>
      <p:sp>
        <p:nvSpPr>
          <p:cNvPr id="44047" name="Text Box 15"/>
          <p:cNvSpPr txBox="1">
            <a:spLocks noChangeArrowheads="1"/>
          </p:cNvSpPr>
          <p:nvPr/>
        </p:nvSpPr>
        <p:spPr bwMode="auto">
          <a:xfrm>
            <a:off x="3419475" y="4797425"/>
            <a:ext cx="647700" cy="823913"/>
          </a:xfrm>
          <a:prstGeom prst="rect">
            <a:avLst/>
          </a:prstGeom>
          <a:noFill/>
          <a:ln w="9525">
            <a:noFill/>
            <a:miter lim="800000"/>
            <a:headEnd/>
            <a:tailEnd/>
          </a:ln>
          <a:effectLst/>
        </p:spPr>
        <p:txBody>
          <a:bodyPr>
            <a:spAutoFit/>
          </a:bodyPr>
          <a:lstStyle/>
          <a:p>
            <a:pPr>
              <a:spcBef>
                <a:spcPct val="50000"/>
              </a:spcBef>
            </a:pPr>
            <a:r>
              <a:rPr lang="ru-RU" sz="4800">
                <a:solidFill>
                  <a:srgbClr val="FF0000"/>
                </a:solidFill>
              </a:rPr>
              <a:t>В</a:t>
            </a:r>
          </a:p>
        </p:txBody>
      </p:sp>
      <p:sp>
        <p:nvSpPr>
          <p:cNvPr id="44048" name="Line 16"/>
          <p:cNvSpPr>
            <a:spLocks noChangeShapeType="1"/>
          </p:cNvSpPr>
          <p:nvPr/>
        </p:nvSpPr>
        <p:spPr bwMode="auto">
          <a:xfrm>
            <a:off x="3995738" y="3213100"/>
            <a:ext cx="1439862" cy="0"/>
          </a:xfrm>
          <a:prstGeom prst="line">
            <a:avLst/>
          </a:prstGeom>
          <a:noFill/>
          <a:ln w="38100">
            <a:solidFill>
              <a:schemeClr val="accent1"/>
            </a:solidFill>
            <a:round/>
            <a:headEnd/>
            <a:tailEnd type="triangle" w="med" len="med"/>
          </a:ln>
          <a:effectLst/>
        </p:spPr>
        <p:txBody>
          <a:bodyPr/>
          <a:lstStyle/>
          <a:p>
            <a:endParaRPr lang="ru-RU"/>
          </a:p>
        </p:txBody>
      </p:sp>
      <p:sp>
        <p:nvSpPr>
          <p:cNvPr id="44049" name="Line 17"/>
          <p:cNvSpPr>
            <a:spLocks noChangeShapeType="1"/>
          </p:cNvSpPr>
          <p:nvPr/>
        </p:nvSpPr>
        <p:spPr bwMode="auto">
          <a:xfrm>
            <a:off x="3995738" y="3213100"/>
            <a:ext cx="1368425" cy="576263"/>
          </a:xfrm>
          <a:prstGeom prst="line">
            <a:avLst/>
          </a:prstGeom>
          <a:noFill/>
          <a:ln w="38100">
            <a:solidFill>
              <a:schemeClr val="accent1"/>
            </a:solidFill>
            <a:round/>
            <a:headEnd/>
            <a:tailEnd type="triangle" w="med" len="med"/>
          </a:ln>
          <a:effectLst/>
        </p:spPr>
        <p:txBody>
          <a:bodyPr/>
          <a:lstStyle/>
          <a:p>
            <a:endParaRPr lang="ru-RU"/>
          </a:p>
        </p:txBody>
      </p:sp>
      <p:sp>
        <p:nvSpPr>
          <p:cNvPr id="44050" name="Line 18"/>
          <p:cNvSpPr>
            <a:spLocks noChangeShapeType="1"/>
          </p:cNvSpPr>
          <p:nvPr/>
        </p:nvSpPr>
        <p:spPr bwMode="auto">
          <a:xfrm>
            <a:off x="3995738" y="4292600"/>
            <a:ext cx="1439862" cy="0"/>
          </a:xfrm>
          <a:prstGeom prst="line">
            <a:avLst/>
          </a:prstGeom>
          <a:noFill/>
          <a:ln w="38100">
            <a:solidFill>
              <a:schemeClr val="accent1"/>
            </a:solidFill>
            <a:round/>
            <a:headEnd/>
            <a:tailEnd type="triangle" w="med" len="med"/>
          </a:ln>
          <a:effectLst/>
        </p:spPr>
        <p:txBody>
          <a:bodyPr/>
          <a:lstStyle/>
          <a:p>
            <a:endParaRPr lang="ru-RU"/>
          </a:p>
        </p:txBody>
      </p:sp>
      <p:sp>
        <p:nvSpPr>
          <p:cNvPr id="44051" name="Line 19"/>
          <p:cNvSpPr>
            <a:spLocks noChangeShapeType="1"/>
          </p:cNvSpPr>
          <p:nvPr/>
        </p:nvSpPr>
        <p:spPr bwMode="auto">
          <a:xfrm>
            <a:off x="3995738" y="4292600"/>
            <a:ext cx="1439862" cy="576263"/>
          </a:xfrm>
          <a:prstGeom prst="line">
            <a:avLst/>
          </a:prstGeom>
          <a:noFill/>
          <a:ln w="38100">
            <a:solidFill>
              <a:schemeClr val="accent1"/>
            </a:solidFill>
            <a:round/>
            <a:headEnd/>
            <a:tailEnd type="triangle" w="med" len="med"/>
          </a:ln>
          <a:effectLst/>
        </p:spPr>
        <p:txBody>
          <a:bodyPr/>
          <a:lstStyle/>
          <a:p>
            <a:endParaRPr lang="ru-RU"/>
          </a:p>
        </p:txBody>
      </p:sp>
      <p:sp>
        <p:nvSpPr>
          <p:cNvPr id="44052" name="Line 20"/>
          <p:cNvSpPr>
            <a:spLocks noChangeShapeType="1"/>
          </p:cNvSpPr>
          <p:nvPr/>
        </p:nvSpPr>
        <p:spPr bwMode="auto">
          <a:xfrm>
            <a:off x="3995738" y="5300663"/>
            <a:ext cx="1439862" cy="0"/>
          </a:xfrm>
          <a:prstGeom prst="line">
            <a:avLst/>
          </a:prstGeom>
          <a:noFill/>
          <a:ln w="38100">
            <a:solidFill>
              <a:schemeClr val="accent1"/>
            </a:solidFill>
            <a:round/>
            <a:headEnd/>
            <a:tailEnd type="triangle" w="med" len="med"/>
          </a:ln>
          <a:effectLst/>
        </p:spPr>
        <p:txBody>
          <a:bodyPr/>
          <a:lstStyle/>
          <a:p>
            <a:endParaRPr lang="ru-RU"/>
          </a:p>
        </p:txBody>
      </p:sp>
      <p:sp>
        <p:nvSpPr>
          <p:cNvPr id="44053" name="Line 21"/>
          <p:cNvSpPr>
            <a:spLocks noChangeShapeType="1"/>
          </p:cNvSpPr>
          <p:nvPr/>
        </p:nvSpPr>
        <p:spPr bwMode="auto">
          <a:xfrm>
            <a:off x="3995738" y="5300663"/>
            <a:ext cx="1439862" cy="649287"/>
          </a:xfrm>
          <a:prstGeom prst="line">
            <a:avLst/>
          </a:prstGeom>
          <a:noFill/>
          <a:ln w="38100">
            <a:solidFill>
              <a:schemeClr val="accent1"/>
            </a:solidFill>
            <a:round/>
            <a:headEnd/>
            <a:tailEnd type="triangle" w="med" len="med"/>
          </a:ln>
          <a:effectLst/>
        </p:spPr>
        <p:txBody>
          <a:bodyPr/>
          <a:lstStyle/>
          <a:p>
            <a:endParaRPr lang="ru-RU"/>
          </a:p>
        </p:txBody>
      </p:sp>
      <p:sp>
        <p:nvSpPr>
          <p:cNvPr id="44054" name="Text Box 22"/>
          <p:cNvSpPr txBox="1">
            <a:spLocks noChangeArrowheads="1"/>
          </p:cNvSpPr>
          <p:nvPr/>
        </p:nvSpPr>
        <p:spPr bwMode="auto">
          <a:xfrm>
            <a:off x="5435600" y="2852738"/>
            <a:ext cx="431800" cy="579437"/>
          </a:xfrm>
          <a:prstGeom prst="rect">
            <a:avLst/>
          </a:prstGeom>
          <a:noFill/>
          <a:ln w="9525">
            <a:noFill/>
            <a:miter lim="800000"/>
            <a:headEnd/>
            <a:tailEnd/>
          </a:ln>
          <a:effectLst/>
        </p:spPr>
        <p:txBody>
          <a:bodyPr>
            <a:spAutoFit/>
          </a:bodyPr>
          <a:lstStyle/>
          <a:p>
            <a:pPr>
              <a:spcBef>
                <a:spcPct val="50000"/>
              </a:spcBef>
            </a:pPr>
            <a:r>
              <a:rPr lang="ru-RU">
                <a:solidFill>
                  <a:srgbClr val="FF0000"/>
                </a:solidFill>
              </a:rPr>
              <a:t>Б</a:t>
            </a:r>
          </a:p>
        </p:txBody>
      </p:sp>
      <p:sp>
        <p:nvSpPr>
          <p:cNvPr id="44055" name="Text Box 23"/>
          <p:cNvSpPr txBox="1">
            <a:spLocks noChangeArrowheads="1"/>
          </p:cNvSpPr>
          <p:nvPr/>
        </p:nvSpPr>
        <p:spPr bwMode="auto">
          <a:xfrm>
            <a:off x="5435600" y="3357563"/>
            <a:ext cx="431800" cy="579437"/>
          </a:xfrm>
          <a:prstGeom prst="rect">
            <a:avLst/>
          </a:prstGeom>
          <a:noFill/>
          <a:ln w="9525">
            <a:noFill/>
            <a:miter lim="800000"/>
            <a:headEnd/>
            <a:tailEnd/>
          </a:ln>
          <a:effectLst/>
        </p:spPr>
        <p:txBody>
          <a:bodyPr>
            <a:spAutoFit/>
          </a:bodyPr>
          <a:lstStyle/>
          <a:p>
            <a:pPr>
              <a:spcBef>
                <a:spcPct val="50000"/>
              </a:spcBef>
            </a:pPr>
            <a:r>
              <a:rPr lang="ru-RU">
                <a:solidFill>
                  <a:srgbClr val="FF0000"/>
                </a:solidFill>
              </a:rPr>
              <a:t>В</a:t>
            </a:r>
          </a:p>
        </p:txBody>
      </p:sp>
      <p:sp>
        <p:nvSpPr>
          <p:cNvPr id="44056" name="Text Box 24"/>
          <p:cNvSpPr txBox="1">
            <a:spLocks noChangeArrowheads="1"/>
          </p:cNvSpPr>
          <p:nvPr/>
        </p:nvSpPr>
        <p:spPr bwMode="auto">
          <a:xfrm>
            <a:off x="5435600" y="4005263"/>
            <a:ext cx="431800" cy="579437"/>
          </a:xfrm>
          <a:prstGeom prst="rect">
            <a:avLst/>
          </a:prstGeom>
          <a:noFill/>
          <a:ln w="9525">
            <a:noFill/>
            <a:miter lim="800000"/>
            <a:headEnd/>
            <a:tailEnd/>
          </a:ln>
          <a:effectLst/>
        </p:spPr>
        <p:txBody>
          <a:bodyPr>
            <a:spAutoFit/>
          </a:bodyPr>
          <a:lstStyle/>
          <a:p>
            <a:pPr>
              <a:spcBef>
                <a:spcPct val="50000"/>
              </a:spcBef>
            </a:pPr>
            <a:r>
              <a:rPr lang="ru-RU">
                <a:solidFill>
                  <a:srgbClr val="FF0000"/>
                </a:solidFill>
              </a:rPr>
              <a:t>А</a:t>
            </a:r>
          </a:p>
        </p:txBody>
      </p:sp>
      <p:sp>
        <p:nvSpPr>
          <p:cNvPr id="44057" name="Text Box 25"/>
          <p:cNvSpPr txBox="1">
            <a:spLocks noChangeArrowheads="1"/>
          </p:cNvSpPr>
          <p:nvPr/>
        </p:nvSpPr>
        <p:spPr bwMode="auto">
          <a:xfrm>
            <a:off x="5435600" y="4437063"/>
            <a:ext cx="431800" cy="579437"/>
          </a:xfrm>
          <a:prstGeom prst="rect">
            <a:avLst/>
          </a:prstGeom>
          <a:noFill/>
          <a:ln w="9525">
            <a:noFill/>
            <a:miter lim="800000"/>
            <a:headEnd/>
            <a:tailEnd/>
          </a:ln>
          <a:effectLst/>
        </p:spPr>
        <p:txBody>
          <a:bodyPr>
            <a:spAutoFit/>
          </a:bodyPr>
          <a:lstStyle/>
          <a:p>
            <a:pPr>
              <a:spcBef>
                <a:spcPct val="50000"/>
              </a:spcBef>
            </a:pPr>
            <a:r>
              <a:rPr lang="ru-RU">
                <a:solidFill>
                  <a:srgbClr val="FF0000"/>
                </a:solidFill>
              </a:rPr>
              <a:t>В</a:t>
            </a:r>
          </a:p>
        </p:txBody>
      </p:sp>
      <p:sp>
        <p:nvSpPr>
          <p:cNvPr id="44058" name="Text Box 26"/>
          <p:cNvSpPr txBox="1">
            <a:spLocks noChangeArrowheads="1"/>
          </p:cNvSpPr>
          <p:nvPr/>
        </p:nvSpPr>
        <p:spPr bwMode="auto">
          <a:xfrm>
            <a:off x="5435600" y="4941888"/>
            <a:ext cx="431800" cy="579437"/>
          </a:xfrm>
          <a:prstGeom prst="rect">
            <a:avLst/>
          </a:prstGeom>
          <a:noFill/>
          <a:ln w="9525">
            <a:noFill/>
            <a:miter lim="800000"/>
            <a:headEnd/>
            <a:tailEnd/>
          </a:ln>
          <a:effectLst/>
        </p:spPr>
        <p:txBody>
          <a:bodyPr>
            <a:spAutoFit/>
          </a:bodyPr>
          <a:lstStyle/>
          <a:p>
            <a:pPr>
              <a:spcBef>
                <a:spcPct val="50000"/>
              </a:spcBef>
            </a:pPr>
            <a:r>
              <a:rPr lang="ru-RU">
                <a:solidFill>
                  <a:srgbClr val="FF0000"/>
                </a:solidFill>
              </a:rPr>
              <a:t>А</a:t>
            </a:r>
          </a:p>
        </p:txBody>
      </p:sp>
      <p:sp>
        <p:nvSpPr>
          <p:cNvPr id="44059" name="Text Box 27"/>
          <p:cNvSpPr txBox="1">
            <a:spLocks noChangeArrowheads="1"/>
          </p:cNvSpPr>
          <p:nvPr/>
        </p:nvSpPr>
        <p:spPr bwMode="auto">
          <a:xfrm>
            <a:off x="5435600" y="5516563"/>
            <a:ext cx="431800" cy="579437"/>
          </a:xfrm>
          <a:prstGeom prst="rect">
            <a:avLst/>
          </a:prstGeom>
          <a:noFill/>
          <a:ln w="9525">
            <a:noFill/>
            <a:miter lim="800000"/>
            <a:headEnd/>
            <a:tailEnd/>
          </a:ln>
          <a:effectLst/>
        </p:spPr>
        <p:txBody>
          <a:bodyPr>
            <a:spAutoFit/>
          </a:bodyPr>
          <a:lstStyle/>
          <a:p>
            <a:pPr>
              <a:spcBef>
                <a:spcPct val="50000"/>
              </a:spcBef>
            </a:pPr>
            <a:r>
              <a:rPr lang="ru-RU">
                <a:solidFill>
                  <a:srgbClr val="FF0000"/>
                </a:solidFill>
              </a:rPr>
              <a:t>Б</a:t>
            </a:r>
          </a:p>
        </p:txBody>
      </p:sp>
      <p:sp>
        <p:nvSpPr>
          <p:cNvPr id="44060" name="Line 28"/>
          <p:cNvSpPr>
            <a:spLocks noChangeShapeType="1"/>
          </p:cNvSpPr>
          <p:nvPr/>
        </p:nvSpPr>
        <p:spPr bwMode="auto">
          <a:xfrm>
            <a:off x="5940425" y="3141663"/>
            <a:ext cx="936625" cy="0"/>
          </a:xfrm>
          <a:prstGeom prst="line">
            <a:avLst/>
          </a:prstGeom>
          <a:noFill/>
          <a:ln w="38100">
            <a:solidFill>
              <a:schemeClr val="accent1"/>
            </a:solidFill>
            <a:round/>
            <a:headEnd/>
            <a:tailEnd type="triangle" w="med" len="med"/>
          </a:ln>
          <a:effectLst/>
        </p:spPr>
        <p:txBody>
          <a:bodyPr/>
          <a:lstStyle/>
          <a:p>
            <a:endParaRPr lang="ru-RU"/>
          </a:p>
        </p:txBody>
      </p:sp>
      <p:sp>
        <p:nvSpPr>
          <p:cNvPr id="44061" name="Line 29"/>
          <p:cNvSpPr>
            <a:spLocks noChangeShapeType="1"/>
          </p:cNvSpPr>
          <p:nvPr/>
        </p:nvSpPr>
        <p:spPr bwMode="auto">
          <a:xfrm>
            <a:off x="5940425" y="3644900"/>
            <a:ext cx="936625" cy="0"/>
          </a:xfrm>
          <a:prstGeom prst="line">
            <a:avLst/>
          </a:prstGeom>
          <a:noFill/>
          <a:ln w="38100">
            <a:solidFill>
              <a:schemeClr val="accent1"/>
            </a:solidFill>
            <a:round/>
            <a:headEnd/>
            <a:tailEnd type="triangle" w="med" len="med"/>
          </a:ln>
          <a:effectLst/>
        </p:spPr>
        <p:txBody>
          <a:bodyPr/>
          <a:lstStyle/>
          <a:p>
            <a:endParaRPr lang="ru-RU"/>
          </a:p>
        </p:txBody>
      </p:sp>
      <p:sp>
        <p:nvSpPr>
          <p:cNvPr id="44062" name="Line 30"/>
          <p:cNvSpPr>
            <a:spLocks noChangeShapeType="1"/>
          </p:cNvSpPr>
          <p:nvPr/>
        </p:nvSpPr>
        <p:spPr bwMode="auto">
          <a:xfrm>
            <a:off x="5940425" y="4292600"/>
            <a:ext cx="936625" cy="0"/>
          </a:xfrm>
          <a:prstGeom prst="line">
            <a:avLst/>
          </a:prstGeom>
          <a:noFill/>
          <a:ln w="38100">
            <a:solidFill>
              <a:schemeClr val="accent1"/>
            </a:solidFill>
            <a:round/>
            <a:headEnd/>
            <a:tailEnd type="triangle" w="med" len="med"/>
          </a:ln>
          <a:effectLst/>
        </p:spPr>
        <p:txBody>
          <a:bodyPr/>
          <a:lstStyle/>
          <a:p>
            <a:endParaRPr lang="ru-RU"/>
          </a:p>
        </p:txBody>
      </p:sp>
      <p:sp>
        <p:nvSpPr>
          <p:cNvPr id="44063" name="Line 31"/>
          <p:cNvSpPr>
            <a:spLocks noChangeShapeType="1"/>
          </p:cNvSpPr>
          <p:nvPr/>
        </p:nvSpPr>
        <p:spPr bwMode="auto">
          <a:xfrm>
            <a:off x="5940425" y="4724400"/>
            <a:ext cx="863600" cy="0"/>
          </a:xfrm>
          <a:prstGeom prst="line">
            <a:avLst/>
          </a:prstGeom>
          <a:noFill/>
          <a:ln w="38100">
            <a:solidFill>
              <a:schemeClr val="accent1"/>
            </a:solidFill>
            <a:round/>
            <a:headEnd/>
            <a:tailEnd type="triangle" w="med" len="med"/>
          </a:ln>
          <a:effectLst/>
        </p:spPr>
        <p:txBody>
          <a:bodyPr/>
          <a:lstStyle/>
          <a:p>
            <a:endParaRPr lang="ru-RU"/>
          </a:p>
        </p:txBody>
      </p:sp>
      <p:sp>
        <p:nvSpPr>
          <p:cNvPr id="44064" name="Line 32"/>
          <p:cNvSpPr>
            <a:spLocks noChangeShapeType="1"/>
          </p:cNvSpPr>
          <p:nvPr/>
        </p:nvSpPr>
        <p:spPr bwMode="auto">
          <a:xfrm>
            <a:off x="5867400" y="5300663"/>
            <a:ext cx="1009650" cy="0"/>
          </a:xfrm>
          <a:prstGeom prst="line">
            <a:avLst/>
          </a:prstGeom>
          <a:noFill/>
          <a:ln w="38100">
            <a:solidFill>
              <a:schemeClr val="accent1"/>
            </a:solidFill>
            <a:round/>
            <a:headEnd/>
            <a:tailEnd type="triangle" w="med" len="med"/>
          </a:ln>
          <a:effectLst/>
        </p:spPr>
        <p:txBody>
          <a:bodyPr/>
          <a:lstStyle/>
          <a:p>
            <a:endParaRPr lang="ru-RU"/>
          </a:p>
        </p:txBody>
      </p:sp>
      <p:sp>
        <p:nvSpPr>
          <p:cNvPr id="44065" name="Line 33"/>
          <p:cNvSpPr>
            <a:spLocks noChangeShapeType="1"/>
          </p:cNvSpPr>
          <p:nvPr/>
        </p:nvSpPr>
        <p:spPr bwMode="auto">
          <a:xfrm>
            <a:off x="5867400" y="5805488"/>
            <a:ext cx="1008063" cy="0"/>
          </a:xfrm>
          <a:prstGeom prst="line">
            <a:avLst/>
          </a:prstGeom>
          <a:noFill/>
          <a:ln w="38100">
            <a:solidFill>
              <a:schemeClr val="accent1"/>
            </a:solidFill>
            <a:round/>
            <a:headEnd/>
            <a:tailEnd type="triangle" w="med" len="med"/>
          </a:ln>
          <a:effectLst/>
        </p:spPr>
        <p:txBody>
          <a:bodyPr/>
          <a:lstStyle/>
          <a:p>
            <a:endParaRPr lang="ru-RU"/>
          </a:p>
        </p:txBody>
      </p:sp>
      <p:sp>
        <p:nvSpPr>
          <p:cNvPr id="44066" name="Rectangle 34"/>
          <p:cNvSpPr>
            <a:spLocks noChangeArrowheads="1"/>
          </p:cNvSpPr>
          <p:nvPr/>
        </p:nvSpPr>
        <p:spPr bwMode="auto">
          <a:xfrm>
            <a:off x="6948488" y="2781300"/>
            <a:ext cx="455612" cy="579438"/>
          </a:xfrm>
          <a:prstGeom prst="rect">
            <a:avLst/>
          </a:prstGeom>
          <a:noFill/>
          <a:ln w="9525">
            <a:noFill/>
            <a:miter lim="800000"/>
            <a:headEnd/>
            <a:tailEnd/>
          </a:ln>
          <a:effectLst/>
        </p:spPr>
        <p:txBody>
          <a:bodyPr wrap="none">
            <a:spAutoFit/>
          </a:bodyPr>
          <a:lstStyle/>
          <a:p>
            <a:r>
              <a:rPr lang="ru-RU">
                <a:solidFill>
                  <a:srgbClr val="FF0000"/>
                </a:solidFill>
              </a:rPr>
              <a:t>В</a:t>
            </a:r>
          </a:p>
        </p:txBody>
      </p:sp>
      <p:sp>
        <p:nvSpPr>
          <p:cNvPr id="44067" name="Rectangle 35"/>
          <p:cNvSpPr>
            <a:spLocks noChangeArrowheads="1"/>
          </p:cNvSpPr>
          <p:nvPr/>
        </p:nvSpPr>
        <p:spPr bwMode="auto">
          <a:xfrm>
            <a:off x="6948488" y="3284538"/>
            <a:ext cx="450850" cy="579437"/>
          </a:xfrm>
          <a:prstGeom prst="rect">
            <a:avLst/>
          </a:prstGeom>
          <a:noFill/>
          <a:ln w="9525">
            <a:noFill/>
            <a:miter lim="800000"/>
            <a:headEnd/>
            <a:tailEnd/>
          </a:ln>
          <a:effectLst/>
        </p:spPr>
        <p:txBody>
          <a:bodyPr wrap="none">
            <a:spAutoFit/>
          </a:bodyPr>
          <a:lstStyle/>
          <a:p>
            <a:r>
              <a:rPr lang="ru-RU">
                <a:solidFill>
                  <a:srgbClr val="FF0000"/>
                </a:solidFill>
              </a:rPr>
              <a:t>Б</a:t>
            </a:r>
          </a:p>
        </p:txBody>
      </p:sp>
      <p:sp>
        <p:nvSpPr>
          <p:cNvPr id="44068" name="Rectangle 36"/>
          <p:cNvSpPr>
            <a:spLocks noChangeArrowheads="1"/>
          </p:cNvSpPr>
          <p:nvPr/>
        </p:nvSpPr>
        <p:spPr bwMode="auto">
          <a:xfrm>
            <a:off x="7019925" y="3860800"/>
            <a:ext cx="455613" cy="579438"/>
          </a:xfrm>
          <a:prstGeom prst="rect">
            <a:avLst/>
          </a:prstGeom>
          <a:noFill/>
          <a:ln w="9525">
            <a:noFill/>
            <a:miter lim="800000"/>
            <a:headEnd/>
            <a:tailEnd/>
          </a:ln>
          <a:effectLst/>
        </p:spPr>
        <p:txBody>
          <a:bodyPr wrap="none">
            <a:spAutoFit/>
          </a:bodyPr>
          <a:lstStyle/>
          <a:p>
            <a:r>
              <a:rPr lang="ru-RU">
                <a:solidFill>
                  <a:srgbClr val="FF0000"/>
                </a:solidFill>
              </a:rPr>
              <a:t>В</a:t>
            </a:r>
          </a:p>
        </p:txBody>
      </p:sp>
      <p:sp>
        <p:nvSpPr>
          <p:cNvPr id="44069" name="Rectangle 37"/>
          <p:cNvSpPr>
            <a:spLocks noChangeArrowheads="1"/>
          </p:cNvSpPr>
          <p:nvPr/>
        </p:nvSpPr>
        <p:spPr bwMode="auto">
          <a:xfrm>
            <a:off x="6948488" y="4365625"/>
            <a:ext cx="455612" cy="579438"/>
          </a:xfrm>
          <a:prstGeom prst="rect">
            <a:avLst/>
          </a:prstGeom>
          <a:noFill/>
          <a:ln w="9525">
            <a:noFill/>
            <a:miter lim="800000"/>
            <a:headEnd/>
            <a:tailEnd/>
          </a:ln>
          <a:effectLst/>
        </p:spPr>
        <p:txBody>
          <a:bodyPr wrap="none">
            <a:spAutoFit/>
          </a:bodyPr>
          <a:lstStyle/>
          <a:p>
            <a:r>
              <a:rPr lang="ru-RU">
                <a:solidFill>
                  <a:srgbClr val="FF0000"/>
                </a:solidFill>
              </a:rPr>
              <a:t>А</a:t>
            </a:r>
          </a:p>
        </p:txBody>
      </p:sp>
      <p:sp>
        <p:nvSpPr>
          <p:cNvPr id="44070" name="Rectangle 38"/>
          <p:cNvSpPr>
            <a:spLocks noChangeArrowheads="1"/>
          </p:cNvSpPr>
          <p:nvPr/>
        </p:nvSpPr>
        <p:spPr bwMode="auto">
          <a:xfrm>
            <a:off x="7019925" y="4941888"/>
            <a:ext cx="450850" cy="579437"/>
          </a:xfrm>
          <a:prstGeom prst="rect">
            <a:avLst/>
          </a:prstGeom>
          <a:noFill/>
          <a:ln w="9525">
            <a:noFill/>
            <a:miter lim="800000"/>
            <a:headEnd/>
            <a:tailEnd/>
          </a:ln>
          <a:effectLst/>
        </p:spPr>
        <p:txBody>
          <a:bodyPr wrap="none">
            <a:spAutoFit/>
          </a:bodyPr>
          <a:lstStyle/>
          <a:p>
            <a:r>
              <a:rPr lang="ru-RU">
                <a:solidFill>
                  <a:srgbClr val="FF0000"/>
                </a:solidFill>
              </a:rPr>
              <a:t>Б</a:t>
            </a:r>
          </a:p>
        </p:txBody>
      </p:sp>
      <p:sp>
        <p:nvSpPr>
          <p:cNvPr id="44071" name="Rectangle 39"/>
          <p:cNvSpPr>
            <a:spLocks noChangeArrowheads="1"/>
          </p:cNvSpPr>
          <p:nvPr/>
        </p:nvSpPr>
        <p:spPr bwMode="auto">
          <a:xfrm>
            <a:off x="7019925" y="5445125"/>
            <a:ext cx="455613" cy="579438"/>
          </a:xfrm>
          <a:prstGeom prst="rect">
            <a:avLst/>
          </a:prstGeom>
          <a:noFill/>
          <a:ln w="9525">
            <a:noFill/>
            <a:miter lim="800000"/>
            <a:headEnd/>
            <a:tailEnd/>
          </a:ln>
          <a:effectLst/>
        </p:spPr>
        <p:txBody>
          <a:bodyPr wrap="none">
            <a:spAutoFit/>
          </a:bodyPr>
          <a:lstStyle/>
          <a:p>
            <a:r>
              <a:rPr lang="ru-RU">
                <a:solidFill>
                  <a:srgbClr val="FF0000"/>
                </a:solidFill>
              </a:rPr>
              <a:t>А</a:t>
            </a:r>
          </a:p>
        </p:txBody>
      </p:sp>
      <p:sp>
        <p:nvSpPr>
          <p:cNvPr id="44072" name="Rectangle 40"/>
          <p:cNvSpPr>
            <a:spLocks noChangeArrowheads="1"/>
          </p:cNvSpPr>
          <p:nvPr/>
        </p:nvSpPr>
        <p:spPr bwMode="auto">
          <a:xfrm>
            <a:off x="1042988" y="6013450"/>
            <a:ext cx="1806575" cy="579438"/>
          </a:xfrm>
          <a:prstGeom prst="rect">
            <a:avLst/>
          </a:prstGeom>
          <a:noFill/>
          <a:ln w="9525">
            <a:noFill/>
            <a:miter lim="800000"/>
            <a:headEnd/>
            <a:tailEnd/>
          </a:ln>
          <a:effectLst/>
        </p:spPr>
        <p:txBody>
          <a:bodyPr wrap="none">
            <a:spAutoFit/>
          </a:bodyPr>
          <a:lstStyle/>
          <a:p>
            <a:r>
              <a:rPr lang="ru-RU">
                <a:solidFill>
                  <a:srgbClr val="FF0000"/>
                </a:solidFill>
              </a:rPr>
              <a:t>Ответ: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6"/>
                                        </p:tgtEl>
                                        <p:attrNameLst>
                                          <p:attrName>style.visibility</p:attrName>
                                        </p:attrNameLst>
                                      </p:cBhvr>
                                      <p:to>
                                        <p:strVal val="visible"/>
                                      </p:to>
                                    </p:set>
                                    <p:anim calcmode="lin" valueType="num">
                                      <p:cBhvr additive="base">
                                        <p:cTn id="13" dur="500" fill="hold"/>
                                        <p:tgtEl>
                                          <p:spTgt spid="44036"/>
                                        </p:tgtEl>
                                        <p:attrNameLst>
                                          <p:attrName>ppt_x</p:attrName>
                                        </p:attrNameLst>
                                      </p:cBhvr>
                                      <p:tavLst>
                                        <p:tav tm="0">
                                          <p:val>
                                            <p:strVal val="#ppt_x"/>
                                          </p:val>
                                        </p:tav>
                                        <p:tav tm="100000">
                                          <p:val>
                                            <p:strVal val="#ppt_x"/>
                                          </p:val>
                                        </p:tav>
                                      </p:tavLst>
                                    </p:anim>
                                    <p:anim calcmode="lin" valueType="num">
                                      <p:cBhvr additive="base">
                                        <p:cTn id="14"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40"/>
                                        </p:tgtEl>
                                        <p:attrNameLst>
                                          <p:attrName>style.visibility</p:attrName>
                                        </p:attrNameLst>
                                      </p:cBhvr>
                                      <p:to>
                                        <p:strVal val="visible"/>
                                      </p:to>
                                    </p:set>
                                    <p:anim calcmode="lin" valueType="num">
                                      <p:cBhvr additive="base">
                                        <p:cTn id="19" dur="500" fill="hold"/>
                                        <p:tgtEl>
                                          <p:spTgt spid="44040"/>
                                        </p:tgtEl>
                                        <p:attrNameLst>
                                          <p:attrName>ppt_x</p:attrName>
                                        </p:attrNameLst>
                                      </p:cBhvr>
                                      <p:tavLst>
                                        <p:tav tm="0">
                                          <p:val>
                                            <p:strVal val="#ppt_x"/>
                                          </p:val>
                                        </p:tav>
                                        <p:tav tm="100000">
                                          <p:val>
                                            <p:strVal val="#ppt_x"/>
                                          </p:val>
                                        </p:tav>
                                      </p:tavLst>
                                    </p:anim>
                                    <p:anim calcmode="lin" valueType="num">
                                      <p:cBhvr additive="base">
                                        <p:cTn id="20" dur="500" fill="hold"/>
                                        <p:tgtEl>
                                          <p:spTgt spid="440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7"/>
                                        </p:tgtEl>
                                        <p:attrNameLst>
                                          <p:attrName>style.visibility</p:attrName>
                                        </p:attrNameLst>
                                      </p:cBhvr>
                                      <p:to>
                                        <p:strVal val="visible"/>
                                      </p:to>
                                    </p:set>
                                    <p:anim calcmode="lin" valueType="num">
                                      <p:cBhvr additive="base">
                                        <p:cTn id="25" dur="500" fill="hold"/>
                                        <p:tgtEl>
                                          <p:spTgt spid="44037"/>
                                        </p:tgtEl>
                                        <p:attrNameLst>
                                          <p:attrName>ppt_x</p:attrName>
                                        </p:attrNameLst>
                                      </p:cBhvr>
                                      <p:tavLst>
                                        <p:tav tm="0">
                                          <p:val>
                                            <p:strVal val="#ppt_x"/>
                                          </p:val>
                                        </p:tav>
                                        <p:tav tm="100000">
                                          <p:val>
                                            <p:strVal val="#ppt_x"/>
                                          </p:val>
                                        </p:tav>
                                      </p:tavLst>
                                    </p:anim>
                                    <p:anim calcmode="lin" valueType="num">
                                      <p:cBhvr additive="base">
                                        <p:cTn id="26" dur="500" fill="hold"/>
                                        <p:tgtEl>
                                          <p:spTgt spid="4403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4045"/>
                                        </p:tgtEl>
                                        <p:attrNameLst>
                                          <p:attrName>style.visibility</p:attrName>
                                        </p:attrNameLst>
                                      </p:cBhvr>
                                      <p:to>
                                        <p:strVal val="visible"/>
                                      </p:to>
                                    </p:set>
                                    <p:anim calcmode="lin" valueType="num">
                                      <p:cBhvr additive="base">
                                        <p:cTn id="29" dur="500" fill="hold"/>
                                        <p:tgtEl>
                                          <p:spTgt spid="44045"/>
                                        </p:tgtEl>
                                        <p:attrNameLst>
                                          <p:attrName>ppt_x</p:attrName>
                                        </p:attrNameLst>
                                      </p:cBhvr>
                                      <p:tavLst>
                                        <p:tav tm="0">
                                          <p:val>
                                            <p:strVal val="#ppt_x"/>
                                          </p:val>
                                        </p:tav>
                                        <p:tav tm="100000">
                                          <p:val>
                                            <p:strVal val="#ppt_x"/>
                                          </p:val>
                                        </p:tav>
                                      </p:tavLst>
                                    </p:anim>
                                    <p:anim calcmode="lin" valueType="num">
                                      <p:cBhvr additive="base">
                                        <p:cTn id="30" dur="500" fill="hold"/>
                                        <p:tgtEl>
                                          <p:spTgt spid="4404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4038"/>
                                        </p:tgtEl>
                                        <p:attrNameLst>
                                          <p:attrName>style.visibility</p:attrName>
                                        </p:attrNameLst>
                                      </p:cBhvr>
                                      <p:to>
                                        <p:strVal val="visible"/>
                                      </p:to>
                                    </p:set>
                                    <p:anim calcmode="lin" valueType="num">
                                      <p:cBhvr additive="base">
                                        <p:cTn id="35" dur="500" fill="hold"/>
                                        <p:tgtEl>
                                          <p:spTgt spid="44038"/>
                                        </p:tgtEl>
                                        <p:attrNameLst>
                                          <p:attrName>ppt_x</p:attrName>
                                        </p:attrNameLst>
                                      </p:cBhvr>
                                      <p:tavLst>
                                        <p:tav tm="0">
                                          <p:val>
                                            <p:strVal val="#ppt_x"/>
                                          </p:val>
                                        </p:tav>
                                        <p:tav tm="100000">
                                          <p:val>
                                            <p:strVal val="#ppt_x"/>
                                          </p:val>
                                        </p:tav>
                                      </p:tavLst>
                                    </p:anim>
                                    <p:anim calcmode="lin" valueType="num">
                                      <p:cBhvr additive="base">
                                        <p:cTn id="36" dur="500" fill="hold"/>
                                        <p:tgtEl>
                                          <p:spTgt spid="4403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4046"/>
                                        </p:tgtEl>
                                        <p:attrNameLst>
                                          <p:attrName>style.visibility</p:attrName>
                                        </p:attrNameLst>
                                      </p:cBhvr>
                                      <p:to>
                                        <p:strVal val="visible"/>
                                      </p:to>
                                    </p:set>
                                    <p:anim calcmode="lin" valueType="num">
                                      <p:cBhvr additive="base">
                                        <p:cTn id="39" dur="500" fill="hold"/>
                                        <p:tgtEl>
                                          <p:spTgt spid="44046"/>
                                        </p:tgtEl>
                                        <p:attrNameLst>
                                          <p:attrName>ppt_x</p:attrName>
                                        </p:attrNameLst>
                                      </p:cBhvr>
                                      <p:tavLst>
                                        <p:tav tm="0">
                                          <p:val>
                                            <p:strVal val="#ppt_x"/>
                                          </p:val>
                                        </p:tav>
                                        <p:tav tm="100000">
                                          <p:val>
                                            <p:strVal val="#ppt_x"/>
                                          </p:val>
                                        </p:tav>
                                      </p:tavLst>
                                    </p:anim>
                                    <p:anim calcmode="lin" valueType="num">
                                      <p:cBhvr additive="base">
                                        <p:cTn id="40" dur="500" fill="hold"/>
                                        <p:tgtEl>
                                          <p:spTgt spid="4404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4039"/>
                                        </p:tgtEl>
                                        <p:attrNameLst>
                                          <p:attrName>style.visibility</p:attrName>
                                        </p:attrNameLst>
                                      </p:cBhvr>
                                      <p:to>
                                        <p:strVal val="visible"/>
                                      </p:to>
                                    </p:set>
                                    <p:anim calcmode="lin" valueType="num">
                                      <p:cBhvr additive="base">
                                        <p:cTn id="45" dur="500" fill="hold"/>
                                        <p:tgtEl>
                                          <p:spTgt spid="44039"/>
                                        </p:tgtEl>
                                        <p:attrNameLst>
                                          <p:attrName>ppt_x</p:attrName>
                                        </p:attrNameLst>
                                      </p:cBhvr>
                                      <p:tavLst>
                                        <p:tav tm="0">
                                          <p:val>
                                            <p:strVal val="#ppt_x"/>
                                          </p:val>
                                        </p:tav>
                                        <p:tav tm="100000">
                                          <p:val>
                                            <p:strVal val="#ppt_x"/>
                                          </p:val>
                                        </p:tav>
                                      </p:tavLst>
                                    </p:anim>
                                    <p:anim calcmode="lin" valueType="num">
                                      <p:cBhvr additive="base">
                                        <p:cTn id="46" dur="500" fill="hold"/>
                                        <p:tgtEl>
                                          <p:spTgt spid="4403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4047"/>
                                        </p:tgtEl>
                                        <p:attrNameLst>
                                          <p:attrName>style.visibility</p:attrName>
                                        </p:attrNameLst>
                                      </p:cBhvr>
                                      <p:to>
                                        <p:strVal val="visible"/>
                                      </p:to>
                                    </p:set>
                                    <p:anim calcmode="lin" valueType="num">
                                      <p:cBhvr additive="base">
                                        <p:cTn id="49" dur="500" fill="hold"/>
                                        <p:tgtEl>
                                          <p:spTgt spid="44047"/>
                                        </p:tgtEl>
                                        <p:attrNameLst>
                                          <p:attrName>ppt_x</p:attrName>
                                        </p:attrNameLst>
                                      </p:cBhvr>
                                      <p:tavLst>
                                        <p:tav tm="0">
                                          <p:val>
                                            <p:strVal val="#ppt_x"/>
                                          </p:val>
                                        </p:tav>
                                        <p:tav tm="100000">
                                          <p:val>
                                            <p:strVal val="#ppt_x"/>
                                          </p:val>
                                        </p:tav>
                                      </p:tavLst>
                                    </p:anim>
                                    <p:anim calcmode="lin" valueType="num">
                                      <p:cBhvr additive="base">
                                        <p:cTn id="50" dur="500" fill="hold"/>
                                        <p:tgtEl>
                                          <p:spTgt spid="4404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4042"/>
                                        </p:tgtEl>
                                        <p:attrNameLst>
                                          <p:attrName>style.visibility</p:attrName>
                                        </p:attrNameLst>
                                      </p:cBhvr>
                                      <p:to>
                                        <p:strVal val="visible"/>
                                      </p:to>
                                    </p:set>
                                    <p:anim calcmode="lin" valueType="num">
                                      <p:cBhvr additive="base">
                                        <p:cTn id="55" dur="500" fill="hold"/>
                                        <p:tgtEl>
                                          <p:spTgt spid="44042"/>
                                        </p:tgtEl>
                                        <p:attrNameLst>
                                          <p:attrName>ppt_x</p:attrName>
                                        </p:attrNameLst>
                                      </p:cBhvr>
                                      <p:tavLst>
                                        <p:tav tm="0">
                                          <p:val>
                                            <p:strVal val="#ppt_x"/>
                                          </p:val>
                                        </p:tav>
                                        <p:tav tm="100000">
                                          <p:val>
                                            <p:strVal val="#ppt_x"/>
                                          </p:val>
                                        </p:tav>
                                      </p:tavLst>
                                    </p:anim>
                                    <p:anim calcmode="lin" valueType="num">
                                      <p:cBhvr additive="base">
                                        <p:cTn id="56" dur="500" fill="hold"/>
                                        <p:tgtEl>
                                          <p:spTgt spid="4404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4048"/>
                                        </p:tgtEl>
                                        <p:attrNameLst>
                                          <p:attrName>style.visibility</p:attrName>
                                        </p:attrNameLst>
                                      </p:cBhvr>
                                      <p:to>
                                        <p:strVal val="visible"/>
                                      </p:to>
                                    </p:set>
                                    <p:anim calcmode="lin" valueType="num">
                                      <p:cBhvr additive="base">
                                        <p:cTn id="61" dur="500" fill="hold"/>
                                        <p:tgtEl>
                                          <p:spTgt spid="44048"/>
                                        </p:tgtEl>
                                        <p:attrNameLst>
                                          <p:attrName>ppt_x</p:attrName>
                                        </p:attrNameLst>
                                      </p:cBhvr>
                                      <p:tavLst>
                                        <p:tav tm="0">
                                          <p:val>
                                            <p:strVal val="#ppt_x"/>
                                          </p:val>
                                        </p:tav>
                                        <p:tav tm="100000">
                                          <p:val>
                                            <p:strVal val="#ppt_x"/>
                                          </p:val>
                                        </p:tav>
                                      </p:tavLst>
                                    </p:anim>
                                    <p:anim calcmode="lin" valueType="num">
                                      <p:cBhvr additive="base">
                                        <p:cTn id="62" dur="500" fill="hold"/>
                                        <p:tgtEl>
                                          <p:spTgt spid="4404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4054"/>
                                        </p:tgtEl>
                                        <p:attrNameLst>
                                          <p:attrName>style.visibility</p:attrName>
                                        </p:attrNameLst>
                                      </p:cBhvr>
                                      <p:to>
                                        <p:strVal val="visible"/>
                                      </p:to>
                                    </p:set>
                                    <p:anim calcmode="lin" valueType="num">
                                      <p:cBhvr additive="base">
                                        <p:cTn id="65" dur="500" fill="hold"/>
                                        <p:tgtEl>
                                          <p:spTgt spid="44054"/>
                                        </p:tgtEl>
                                        <p:attrNameLst>
                                          <p:attrName>ppt_x</p:attrName>
                                        </p:attrNameLst>
                                      </p:cBhvr>
                                      <p:tavLst>
                                        <p:tav tm="0">
                                          <p:val>
                                            <p:strVal val="#ppt_x"/>
                                          </p:val>
                                        </p:tav>
                                        <p:tav tm="100000">
                                          <p:val>
                                            <p:strVal val="#ppt_x"/>
                                          </p:val>
                                        </p:tav>
                                      </p:tavLst>
                                    </p:anim>
                                    <p:anim calcmode="lin" valueType="num">
                                      <p:cBhvr additive="base">
                                        <p:cTn id="66" dur="500" fill="hold"/>
                                        <p:tgtEl>
                                          <p:spTgt spid="4405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44049"/>
                                        </p:tgtEl>
                                        <p:attrNameLst>
                                          <p:attrName>style.visibility</p:attrName>
                                        </p:attrNameLst>
                                      </p:cBhvr>
                                      <p:to>
                                        <p:strVal val="visible"/>
                                      </p:to>
                                    </p:set>
                                    <p:anim calcmode="lin" valueType="num">
                                      <p:cBhvr additive="base">
                                        <p:cTn id="71" dur="500" fill="hold"/>
                                        <p:tgtEl>
                                          <p:spTgt spid="44049"/>
                                        </p:tgtEl>
                                        <p:attrNameLst>
                                          <p:attrName>ppt_x</p:attrName>
                                        </p:attrNameLst>
                                      </p:cBhvr>
                                      <p:tavLst>
                                        <p:tav tm="0">
                                          <p:val>
                                            <p:strVal val="#ppt_x"/>
                                          </p:val>
                                        </p:tav>
                                        <p:tav tm="100000">
                                          <p:val>
                                            <p:strVal val="#ppt_x"/>
                                          </p:val>
                                        </p:tav>
                                      </p:tavLst>
                                    </p:anim>
                                    <p:anim calcmode="lin" valueType="num">
                                      <p:cBhvr additive="base">
                                        <p:cTn id="72" dur="500" fill="hold"/>
                                        <p:tgtEl>
                                          <p:spTgt spid="4404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4055"/>
                                        </p:tgtEl>
                                        <p:attrNameLst>
                                          <p:attrName>style.visibility</p:attrName>
                                        </p:attrNameLst>
                                      </p:cBhvr>
                                      <p:to>
                                        <p:strVal val="visible"/>
                                      </p:to>
                                    </p:set>
                                    <p:anim calcmode="lin" valueType="num">
                                      <p:cBhvr additive="base">
                                        <p:cTn id="75" dur="500" fill="hold"/>
                                        <p:tgtEl>
                                          <p:spTgt spid="44055"/>
                                        </p:tgtEl>
                                        <p:attrNameLst>
                                          <p:attrName>ppt_x</p:attrName>
                                        </p:attrNameLst>
                                      </p:cBhvr>
                                      <p:tavLst>
                                        <p:tav tm="0">
                                          <p:val>
                                            <p:strVal val="#ppt_x"/>
                                          </p:val>
                                        </p:tav>
                                        <p:tav tm="100000">
                                          <p:val>
                                            <p:strVal val="#ppt_x"/>
                                          </p:val>
                                        </p:tav>
                                      </p:tavLst>
                                    </p:anim>
                                    <p:anim calcmode="lin" valueType="num">
                                      <p:cBhvr additive="base">
                                        <p:cTn id="76" dur="500" fill="hold"/>
                                        <p:tgtEl>
                                          <p:spTgt spid="44055"/>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4050"/>
                                        </p:tgtEl>
                                        <p:attrNameLst>
                                          <p:attrName>style.visibility</p:attrName>
                                        </p:attrNameLst>
                                      </p:cBhvr>
                                      <p:to>
                                        <p:strVal val="visible"/>
                                      </p:to>
                                    </p:set>
                                    <p:anim calcmode="lin" valueType="num">
                                      <p:cBhvr additive="base">
                                        <p:cTn id="81" dur="500" fill="hold"/>
                                        <p:tgtEl>
                                          <p:spTgt spid="44050"/>
                                        </p:tgtEl>
                                        <p:attrNameLst>
                                          <p:attrName>ppt_x</p:attrName>
                                        </p:attrNameLst>
                                      </p:cBhvr>
                                      <p:tavLst>
                                        <p:tav tm="0">
                                          <p:val>
                                            <p:strVal val="#ppt_x"/>
                                          </p:val>
                                        </p:tav>
                                        <p:tav tm="100000">
                                          <p:val>
                                            <p:strVal val="#ppt_x"/>
                                          </p:val>
                                        </p:tav>
                                      </p:tavLst>
                                    </p:anim>
                                    <p:anim calcmode="lin" valueType="num">
                                      <p:cBhvr additive="base">
                                        <p:cTn id="82" dur="500" fill="hold"/>
                                        <p:tgtEl>
                                          <p:spTgt spid="4405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4056"/>
                                        </p:tgtEl>
                                        <p:attrNameLst>
                                          <p:attrName>style.visibility</p:attrName>
                                        </p:attrNameLst>
                                      </p:cBhvr>
                                      <p:to>
                                        <p:strVal val="visible"/>
                                      </p:to>
                                    </p:set>
                                    <p:anim calcmode="lin" valueType="num">
                                      <p:cBhvr additive="base">
                                        <p:cTn id="85" dur="500" fill="hold"/>
                                        <p:tgtEl>
                                          <p:spTgt spid="44056"/>
                                        </p:tgtEl>
                                        <p:attrNameLst>
                                          <p:attrName>ppt_x</p:attrName>
                                        </p:attrNameLst>
                                      </p:cBhvr>
                                      <p:tavLst>
                                        <p:tav tm="0">
                                          <p:val>
                                            <p:strVal val="#ppt_x"/>
                                          </p:val>
                                        </p:tav>
                                        <p:tav tm="100000">
                                          <p:val>
                                            <p:strVal val="#ppt_x"/>
                                          </p:val>
                                        </p:tav>
                                      </p:tavLst>
                                    </p:anim>
                                    <p:anim calcmode="lin" valueType="num">
                                      <p:cBhvr additive="base">
                                        <p:cTn id="86" dur="500" fill="hold"/>
                                        <p:tgtEl>
                                          <p:spTgt spid="4405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4051"/>
                                        </p:tgtEl>
                                        <p:attrNameLst>
                                          <p:attrName>style.visibility</p:attrName>
                                        </p:attrNameLst>
                                      </p:cBhvr>
                                      <p:to>
                                        <p:strVal val="visible"/>
                                      </p:to>
                                    </p:set>
                                    <p:anim calcmode="lin" valueType="num">
                                      <p:cBhvr additive="base">
                                        <p:cTn id="91" dur="500" fill="hold"/>
                                        <p:tgtEl>
                                          <p:spTgt spid="44051"/>
                                        </p:tgtEl>
                                        <p:attrNameLst>
                                          <p:attrName>ppt_x</p:attrName>
                                        </p:attrNameLst>
                                      </p:cBhvr>
                                      <p:tavLst>
                                        <p:tav tm="0">
                                          <p:val>
                                            <p:strVal val="#ppt_x"/>
                                          </p:val>
                                        </p:tav>
                                        <p:tav tm="100000">
                                          <p:val>
                                            <p:strVal val="#ppt_x"/>
                                          </p:val>
                                        </p:tav>
                                      </p:tavLst>
                                    </p:anim>
                                    <p:anim calcmode="lin" valueType="num">
                                      <p:cBhvr additive="base">
                                        <p:cTn id="92" dur="500" fill="hold"/>
                                        <p:tgtEl>
                                          <p:spTgt spid="4405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4057"/>
                                        </p:tgtEl>
                                        <p:attrNameLst>
                                          <p:attrName>style.visibility</p:attrName>
                                        </p:attrNameLst>
                                      </p:cBhvr>
                                      <p:to>
                                        <p:strVal val="visible"/>
                                      </p:to>
                                    </p:set>
                                    <p:anim calcmode="lin" valueType="num">
                                      <p:cBhvr additive="base">
                                        <p:cTn id="95" dur="500" fill="hold"/>
                                        <p:tgtEl>
                                          <p:spTgt spid="44057"/>
                                        </p:tgtEl>
                                        <p:attrNameLst>
                                          <p:attrName>ppt_x</p:attrName>
                                        </p:attrNameLst>
                                      </p:cBhvr>
                                      <p:tavLst>
                                        <p:tav tm="0">
                                          <p:val>
                                            <p:strVal val="#ppt_x"/>
                                          </p:val>
                                        </p:tav>
                                        <p:tav tm="100000">
                                          <p:val>
                                            <p:strVal val="#ppt_x"/>
                                          </p:val>
                                        </p:tav>
                                      </p:tavLst>
                                    </p:anim>
                                    <p:anim calcmode="lin" valueType="num">
                                      <p:cBhvr additive="base">
                                        <p:cTn id="96" dur="500" fill="hold"/>
                                        <p:tgtEl>
                                          <p:spTgt spid="4405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44052"/>
                                        </p:tgtEl>
                                        <p:attrNameLst>
                                          <p:attrName>style.visibility</p:attrName>
                                        </p:attrNameLst>
                                      </p:cBhvr>
                                      <p:to>
                                        <p:strVal val="visible"/>
                                      </p:to>
                                    </p:set>
                                    <p:anim calcmode="lin" valueType="num">
                                      <p:cBhvr additive="base">
                                        <p:cTn id="101" dur="500" fill="hold"/>
                                        <p:tgtEl>
                                          <p:spTgt spid="44052"/>
                                        </p:tgtEl>
                                        <p:attrNameLst>
                                          <p:attrName>ppt_x</p:attrName>
                                        </p:attrNameLst>
                                      </p:cBhvr>
                                      <p:tavLst>
                                        <p:tav tm="0">
                                          <p:val>
                                            <p:strVal val="#ppt_x"/>
                                          </p:val>
                                        </p:tav>
                                        <p:tav tm="100000">
                                          <p:val>
                                            <p:strVal val="#ppt_x"/>
                                          </p:val>
                                        </p:tav>
                                      </p:tavLst>
                                    </p:anim>
                                    <p:anim calcmode="lin" valueType="num">
                                      <p:cBhvr additive="base">
                                        <p:cTn id="102" dur="500" fill="hold"/>
                                        <p:tgtEl>
                                          <p:spTgt spid="44052"/>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44058"/>
                                        </p:tgtEl>
                                        <p:attrNameLst>
                                          <p:attrName>style.visibility</p:attrName>
                                        </p:attrNameLst>
                                      </p:cBhvr>
                                      <p:to>
                                        <p:strVal val="visible"/>
                                      </p:to>
                                    </p:set>
                                    <p:anim calcmode="lin" valueType="num">
                                      <p:cBhvr additive="base">
                                        <p:cTn id="105" dur="500" fill="hold"/>
                                        <p:tgtEl>
                                          <p:spTgt spid="44058"/>
                                        </p:tgtEl>
                                        <p:attrNameLst>
                                          <p:attrName>ppt_x</p:attrName>
                                        </p:attrNameLst>
                                      </p:cBhvr>
                                      <p:tavLst>
                                        <p:tav tm="0">
                                          <p:val>
                                            <p:strVal val="#ppt_x"/>
                                          </p:val>
                                        </p:tav>
                                        <p:tav tm="100000">
                                          <p:val>
                                            <p:strVal val="#ppt_x"/>
                                          </p:val>
                                        </p:tav>
                                      </p:tavLst>
                                    </p:anim>
                                    <p:anim calcmode="lin" valueType="num">
                                      <p:cBhvr additive="base">
                                        <p:cTn id="106" dur="500" fill="hold"/>
                                        <p:tgtEl>
                                          <p:spTgt spid="44058"/>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44053"/>
                                        </p:tgtEl>
                                        <p:attrNameLst>
                                          <p:attrName>style.visibility</p:attrName>
                                        </p:attrNameLst>
                                      </p:cBhvr>
                                      <p:to>
                                        <p:strVal val="visible"/>
                                      </p:to>
                                    </p:set>
                                    <p:anim calcmode="lin" valueType="num">
                                      <p:cBhvr additive="base">
                                        <p:cTn id="111" dur="500" fill="hold"/>
                                        <p:tgtEl>
                                          <p:spTgt spid="44053"/>
                                        </p:tgtEl>
                                        <p:attrNameLst>
                                          <p:attrName>ppt_x</p:attrName>
                                        </p:attrNameLst>
                                      </p:cBhvr>
                                      <p:tavLst>
                                        <p:tav tm="0">
                                          <p:val>
                                            <p:strVal val="#ppt_x"/>
                                          </p:val>
                                        </p:tav>
                                        <p:tav tm="100000">
                                          <p:val>
                                            <p:strVal val="#ppt_x"/>
                                          </p:val>
                                        </p:tav>
                                      </p:tavLst>
                                    </p:anim>
                                    <p:anim calcmode="lin" valueType="num">
                                      <p:cBhvr additive="base">
                                        <p:cTn id="112" dur="500" fill="hold"/>
                                        <p:tgtEl>
                                          <p:spTgt spid="44053"/>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44059">
                                            <p:txEl>
                                              <p:pRg st="0" end="0"/>
                                            </p:txEl>
                                          </p:spTgt>
                                        </p:tgtEl>
                                        <p:attrNameLst>
                                          <p:attrName>style.visibility</p:attrName>
                                        </p:attrNameLst>
                                      </p:cBhvr>
                                      <p:to>
                                        <p:strVal val="visible"/>
                                      </p:to>
                                    </p:set>
                                    <p:anim calcmode="lin" valueType="num">
                                      <p:cBhvr additive="base">
                                        <p:cTn id="115" dur="500" fill="hold"/>
                                        <p:tgtEl>
                                          <p:spTgt spid="44059">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44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4043"/>
                                        </p:tgtEl>
                                        <p:attrNameLst>
                                          <p:attrName>style.visibility</p:attrName>
                                        </p:attrNameLst>
                                      </p:cBhvr>
                                      <p:to>
                                        <p:strVal val="visible"/>
                                      </p:to>
                                    </p:set>
                                    <p:anim calcmode="lin" valueType="num">
                                      <p:cBhvr additive="base">
                                        <p:cTn id="121" dur="500" fill="hold"/>
                                        <p:tgtEl>
                                          <p:spTgt spid="44043"/>
                                        </p:tgtEl>
                                        <p:attrNameLst>
                                          <p:attrName>ppt_x</p:attrName>
                                        </p:attrNameLst>
                                      </p:cBhvr>
                                      <p:tavLst>
                                        <p:tav tm="0">
                                          <p:val>
                                            <p:strVal val="#ppt_x"/>
                                          </p:val>
                                        </p:tav>
                                        <p:tav tm="100000">
                                          <p:val>
                                            <p:strVal val="#ppt_x"/>
                                          </p:val>
                                        </p:tav>
                                      </p:tavLst>
                                    </p:anim>
                                    <p:anim calcmode="lin" valueType="num">
                                      <p:cBhvr additive="base">
                                        <p:cTn id="122" dur="500" fill="hold"/>
                                        <p:tgtEl>
                                          <p:spTgt spid="440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060"/>
                                        </p:tgtEl>
                                        <p:attrNameLst>
                                          <p:attrName>style.visibility</p:attrName>
                                        </p:attrNameLst>
                                      </p:cBhvr>
                                      <p:to>
                                        <p:strVal val="visible"/>
                                      </p:to>
                                    </p:set>
                                    <p:anim calcmode="lin" valueType="num">
                                      <p:cBhvr additive="base">
                                        <p:cTn id="127" dur="500" fill="hold"/>
                                        <p:tgtEl>
                                          <p:spTgt spid="44060"/>
                                        </p:tgtEl>
                                        <p:attrNameLst>
                                          <p:attrName>ppt_x</p:attrName>
                                        </p:attrNameLst>
                                      </p:cBhvr>
                                      <p:tavLst>
                                        <p:tav tm="0">
                                          <p:val>
                                            <p:strVal val="#ppt_x"/>
                                          </p:val>
                                        </p:tav>
                                        <p:tav tm="100000">
                                          <p:val>
                                            <p:strVal val="#ppt_x"/>
                                          </p:val>
                                        </p:tav>
                                      </p:tavLst>
                                    </p:anim>
                                    <p:anim calcmode="lin" valueType="num">
                                      <p:cBhvr additive="base">
                                        <p:cTn id="128" dur="500" fill="hold"/>
                                        <p:tgtEl>
                                          <p:spTgt spid="4406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4066"/>
                                        </p:tgtEl>
                                        <p:attrNameLst>
                                          <p:attrName>style.visibility</p:attrName>
                                        </p:attrNameLst>
                                      </p:cBhvr>
                                      <p:to>
                                        <p:strVal val="visible"/>
                                      </p:to>
                                    </p:set>
                                    <p:anim calcmode="lin" valueType="num">
                                      <p:cBhvr additive="base">
                                        <p:cTn id="131" dur="500" fill="hold"/>
                                        <p:tgtEl>
                                          <p:spTgt spid="44066"/>
                                        </p:tgtEl>
                                        <p:attrNameLst>
                                          <p:attrName>ppt_x</p:attrName>
                                        </p:attrNameLst>
                                      </p:cBhvr>
                                      <p:tavLst>
                                        <p:tav tm="0">
                                          <p:val>
                                            <p:strVal val="#ppt_x"/>
                                          </p:val>
                                        </p:tav>
                                        <p:tav tm="100000">
                                          <p:val>
                                            <p:strVal val="#ppt_x"/>
                                          </p:val>
                                        </p:tav>
                                      </p:tavLst>
                                    </p:anim>
                                    <p:anim calcmode="lin" valueType="num">
                                      <p:cBhvr additive="base">
                                        <p:cTn id="132" dur="500" fill="hold"/>
                                        <p:tgtEl>
                                          <p:spTgt spid="44066"/>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44061"/>
                                        </p:tgtEl>
                                        <p:attrNameLst>
                                          <p:attrName>style.visibility</p:attrName>
                                        </p:attrNameLst>
                                      </p:cBhvr>
                                      <p:to>
                                        <p:strVal val="visible"/>
                                      </p:to>
                                    </p:set>
                                    <p:anim calcmode="lin" valueType="num">
                                      <p:cBhvr additive="base">
                                        <p:cTn id="137" dur="500" fill="hold"/>
                                        <p:tgtEl>
                                          <p:spTgt spid="44061"/>
                                        </p:tgtEl>
                                        <p:attrNameLst>
                                          <p:attrName>ppt_x</p:attrName>
                                        </p:attrNameLst>
                                      </p:cBhvr>
                                      <p:tavLst>
                                        <p:tav tm="0">
                                          <p:val>
                                            <p:strVal val="#ppt_x"/>
                                          </p:val>
                                        </p:tav>
                                        <p:tav tm="100000">
                                          <p:val>
                                            <p:strVal val="#ppt_x"/>
                                          </p:val>
                                        </p:tav>
                                      </p:tavLst>
                                    </p:anim>
                                    <p:anim calcmode="lin" valueType="num">
                                      <p:cBhvr additive="base">
                                        <p:cTn id="138" dur="500" fill="hold"/>
                                        <p:tgtEl>
                                          <p:spTgt spid="44061"/>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44067"/>
                                        </p:tgtEl>
                                        <p:attrNameLst>
                                          <p:attrName>style.visibility</p:attrName>
                                        </p:attrNameLst>
                                      </p:cBhvr>
                                      <p:to>
                                        <p:strVal val="visible"/>
                                      </p:to>
                                    </p:set>
                                    <p:anim calcmode="lin" valueType="num">
                                      <p:cBhvr additive="base">
                                        <p:cTn id="141" dur="500" fill="hold"/>
                                        <p:tgtEl>
                                          <p:spTgt spid="44067"/>
                                        </p:tgtEl>
                                        <p:attrNameLst>
                                          <p:attrName>ppt_x</p:attrName>
                                        </p:attrNameLst>
                                      </p:cBhvr>
                                      <p:tavLst>
                                        <p:tav tm="0">
                                          <p:val>
                                            <p:strVal val="#ppt_x"/>
                                          </p:val>
                                        </p:tav>
                                        <p:tav tm="100000">
                                          <p:val>
                                            <p:strVal val="#ppt_x"/>
                                          </p:val>
                                        </p:tav>
                                      </p:tavLst>
                                    </p:anim>
                                    <p:anim calcmode="lin" valueType="num">
                                      <p:cBhvr additive="base">
                                        <p:cTn id="142" dur="500" fill="hold"/>
                                        <p:tgtEl>
                                          <p:spTgt spid="44067"/>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44062"/>
                                        </p:tgtEl>
                                        <p:attrNameLst>
                                          <p:attrName>style.visibility</p:attrName>
                                        </p:attrNameLst>
                                      </p:cBhvr>
                                      <p:to>
                                        <p:strVal val="visible"/>
                                      </p:to>
                                    </p:set>
                                    <p:anim calcmode="lin" valueType="num">
                                      <p:cBhvr additive="base">
                                        <p:cTn id="147" dur="500" fill="hold"/>
                                        <p:tgtEl>
                                          <p:spTgt spid="44062"/>
                                        </p:tgtEl>
                                        <p:attrNameLst>
                                          <p:attrName>ppt_x</p:attrName>
                                        </p:attrNameLst>
                                      </p:cBhvr>
                                      <p:tavLst>
                                        <p:tav tm="0">
                                          <p:val>
                                            <p:strVal val="#ppt_x"/>
                                          </p:val>
                                        </p:tav>
                                        <p:tav tm="100000">
                                          <p:val>
                                            <p:strVal val="#ppt_x"/>
                                          </p:val>
                                        </p:tav>
                                      </p:tavLst>
                                    </p:anim>
                                    <p:anim calcmode="lin" valueType="num">
                                      <p:cBhvr additive="base">
                                        <p:cTn id="148" dur="500" fill="hold"/>
                                        <p:tgtEl>
                                          <p:spTgt spid="4406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4068"/>
                                        </p:tgtEl>
                                        <p:attrNameLst>
                                          <p:attrName>style.visibility</p:attrName>
                                        </p:attrNameLst>
                                      </p:cBhvr>
                                      <p:to>
                                        <p:strVal val="visible"/>
                                      </p:to>
                                    </p:set>
                                    <p:anim calcmode="lin" valueType="num">
                                      <p:cBhvr additive="base">
                                        <p:cTn id="151" dur="500" fill="hold"/>
                                        <p:tgtEl>
                                          <p:spTgt spid="44068"/>
                                        </p:tgtEl>
                                        <p:attrNameLst>
                                          <p:attrName>ppt_x</p:attrName>
                                        </p:attrNameLst>
                                      </p:cBhvr>
                                      <p:tavLst>
                                        <p:tav tm="0">
                                          <p:val>
                                            <p:strVal val="#ppt_x"/>
                                          </p:val>
                                        </p:tav>
                                        <p:tav tm="100000">
                                          <p:val>
                                            <p:strVal val="#ppt_x"/>
                                          </p:val>
                                        </p:tav>
                                      </p:tavLst>
                                    </p:anim>
                                    <p:anim calcmode="lin" valueType="num">
                                      <p:cBhvr additive="base">
                                        <p:cTn id="152" dur="500" fill="hold"/>
                                        <p:tgtEl>
                                          <p:spTgt spid="44068"/>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4063"/>
                                        </p:tgtEl>
                                        <p:attrNameLst>
                                          <p:attrName>style.visibility</p:attrName>
                                        </p:attrNameLst>
                                      </p:cBhvr>
                                      <p:to>
                                        <p:strVal val="visible"/>
                                      </p:to>
                                    </p:set>
                                    <p:anim calcmode="lin" valueType="num">
                                      <p:cBhvr additive="base">
                                        <p:cTn id="157" dur="500" fill="hold"/>
                                        <p:tgtEl>
                                          <p:spTgt spid="44063"/>
                                        </p:tgtEl>
                                        <p:attrNameLst>
                                          <p:attrName>ppt_x</p:attrName>
                                        </p:attrNameLst>
                                      </p:cBhvr>
                                      <p:tavLst>
                                        <p:tav tm="0">
                                          <p:val>
                                            <p:strVal val="#ppt_x"/>
                                          </p:val>
                                        </p:tav>
                                        <p:tav tm="100000">
                                          <p:val>
                                            <p:strVal val="#ppt_x"/>
                                          </p:val>
                                        </p:tav>
                                      </p:tavLst>
                                    </p:anim>
                                    <p:anim calcmode="lin" valueType="num">
                                      <p:cBhvr additive="base">
                                        <p:cTn id="158" dur="500" fill="hold"/>
                                        <p:tgtEl>
                                          <p:spTgt spid="44063"/>
                                        </p:tgtEl>
                                        <p:attrNameLst>
                                          <p:attrName>ppt_y</p:attrName>
                                        </p:attrNameLst>
                                      </p:cBhvr>
                                      <p:tavLst>
                                        <p:tav tm="0">
                                          <p:val>
                                            <p:strVal val="1+#ppt_h/2"/>
                                          </p:val>
                                        </p:tav>
                                        <p:tav tm="100000">
                                          <p:val>
                                            <p:strVal val="#ppt_y"/>
                                          </p:val>
                                        </p:tav>
                                      </p:tavLst>
                                    </p:anim>
                                  </p:childTnLst>
                                </p:cTn>
                              </p:par>
                              <p:par>
                                <p:cTn id="159" presetID="2" presetClass="entr" presetSubtype="4" fill="hold" nodeType="withEffect">
                                  <p:stCondLst>
                                    <p:cond delay="0"/>
                                  </p:stCondLst>
                                  <p:childTnLst>
                                    <p:set>
                                      <p:cBhvr>
                                        <p:cTn id="160" dur="1" fill="hold">
                                          <p:stCondLst>
                                            <p:cond delay="0"/>
                                          </p:stCondLst>
                                        </p:cTn>
                                        <p:tgtEl>
                                          <p:spTgt spid="44069">
                                            <p:txEl>
                                              <p:pRg st="0" end="0"/>
                                            </p:txEl>
                                          </p:spTgt>
                                        </p:tgtEl>
                                        <p:attrNameLst>
                                          <p:attrName>style.visibility</p:attrName>
                                        </p:attrNameLst>
                                      </p:cBhvr>
                                      <p:to>
                                        <p:strVal val="visible"/>
                                      </p:to>
                                    </p:set>
                                    <p:anim calcmode="lin" valueType="num">
                                      <p:cBhvr additive="base">
                                        <p:cTn id="161" dur="500" fill="hold"/>
                                        <p:tgtEl>
                                          <p:spTgt spid="44069">
                                            <p:txEl>
                                              <p:pRg st="0" end="0"/>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440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44064"/>
                                        </p:tgtEl>
                                        <p:attrNameLst>
                                          <p:attrName>style.visibility</p:attrName>
                                        </p:attrNameLst>
                                      </p:cBhvr>
                                      <p:to>
                                        <p:strVal val="visible"/>
                                      </p:to>
                                    </p:set>
                                    <p:anim calcmode="lin" valueType="num">
                                      <p:cBhvr additive="base">
                                        <p:cTn id="167" dur="500" fill="hold"/>
                                        <p:tgtEl>
                                          <p:spTgt spid="44064"/>
                                        </p:tgtEl>
                                        <p:attrNameLst>
                                          <p:attrName>ppt_x</p:attrName>
                                        </p:attrNameLst>
                                      </p:cBhvr>
                                      <p:tavLst>
                                        <p:tav tm="0">
                                          <p:val>
                                            <p:strVal val="#ppt_x"/>
                                          </p:val>
                                        </p:tav>
                                        <p:tav tm="100000">
                                          <p:val>
                                            <p:strVal val="#ppt_x"/>
                                          </p:val>
                                        </p:tav>
                                      </p:tavLst>
                                    </p:anim>
                                    <p:anim calcmode="lin" valueType="num">
                                      <p:cBhvr additive="base">
                                        <p:cTn id="168" dur="500" fill="hold"/>
                                        <p:tgtEl>
                                          <p:spTgt spid="440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44070"/>
                                        </p:tgtEl>
                                        <p:attrNameLst>
                                          <p:attrName>style.visibility</p:attrName>
                                        </p:attrNameLst>
                                      </p:cBhvr>
                                      <p:to>
                                        <p:strVal val="visible"/>
                                      </p:to>
                                    </p:set>
                                    <p:anim calcmode="lin" valueType="num">
                                      <p:cBhvr additive="base">
                                        <p:cTn id="171" dur="500" fill="hold"/>
                                        <p:tgtEl>
                                          <p:spTgt spid="44070"/>
                                        </p:tgtEl>
                                        <p:attrNameLst>
                                          <p:attrName>ppt_x</p:attrName>
                                        </p:attrNameLst>
                                      </p:cBhvr>
                                      <p:tavLst>
                                        <p:tav tm="0">
                                          <p:val>
                                            <p:strVal val="#ppt_x"/>
                                          </p:val>
                                        </p:tav>
                                        <p:tav tm="100000">
                                          <p:val>
                                            <p:strVal val="#ppt_x"/>
                                          </p:val>
                                        </p:tav>
                                      </p:tavLst>
                                    </p:anim>
                                    <p:anim calcmode="lin" valueType="num">
                                      <p:cBhvr additive="base">
                                        <p:cTn id="172" dur="500" fill="hold"/>
                                        <p:tgtEl>
                                          <p:spTgt spid="44070"/>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grpId="0" nodeType="clickEffect">
                                  <p:stCondLst>
                                    <p:cond delay="0"/>
                                  </p:stCondLst>
                                  <p:childTnLst>
                                    <p:set>
                                      <p:cBhvr>
                                        <p:cTn id="176" dur="1" fill="hold">
                                          <p:stCondLst>
                                            <p:cond delay="0"/>
                                          </p:stCondLst>
                                        </p:cTn>
                                        <p:tgtEl>
                                          <p:spTgt spid="44065"/>
                                        </p:tgtEl>
                                        <p:attrNameLst>
                                          <p:attrName>style.visibility</p:attrName>
                                        </p:attrNameLst>
                                      </p:cBhvr>
                                      <p:to>
                                        <p:strVal val="visible"/>
                                      </p:to>
                                    </p:set>
                                    <p:anim calcmode="lin" valueType="num">
                                      <p:cBhvr additive="base">
                                        <p:cTn id="177" dur="500" fill="hold"/>
                                        <p:tgtEl>
                                          <p:spTgt spid="44065"/>
                                        </p:tgtEl>
                                        <p:attrNameLst>
                                          <p:attrName>ppt_x</p:attrName>
                                        </p:attrNameLst>
                                      </p:cBhvr>
                                      <p:tavLst>
                                        <p:tav tm="0">
                                          <p:val>
                                            <p:strVal val="#ppt_x"/>
                                          </p:val>
                                        </p:tav>
                                        <p:tav tm="100000">
                                          <p:val>
                                            <p:strVal val="#ppt_x"/>
                                          </p:val>
                                        </p:tav>
                                      </p:tavLst>
                                    </p:anim>
                                    <p:anim calcmode="lin" valueType="num">
                                      <p:cBhvr additive="base">
                                        <p:cTn id="178" dur="500" fill="hold"/>
                                        <p:tgtEl>
                                          <p:spTgt spid="44065"/>
                                        </p:tgtEl>
                                        <p:attrNameLst>
                                          <p:attrName>ppt_y</p:attrName>
                                        </p:attrNameLst>
                                      </p:cBhvr>
                                      <p:tavLst>
                                        <p:tav tm="0">
                                          <p:val>
                                            <p:strVal val="1+#ppt_h/2"/>
                                          </p:val>
                                        </p:tav>
                                        <p:tav tm="100000">
                                          <p:val>
                                            <p:strVal val="#ppt_y"/>
                                          </p:val>
                                        </p:tav>
                                      </p:tavLst>
                                    </p:anim>
                                  </p:childTnLst>
                                </p:cTn>
                              </p:par>
                              <p:par>
                                <p:cTn id="179" presetID="2" presetClass="entr" presetSubtype="4" fill="hold" nodeType="withEffect">
                                  <p:stCondLst>
                                    <p:cond delay="0"/>
                                  </p:stCondLst>
                                  <p:childTnLst>
                                    <p:set>
                                      <p:cBhvr>
                                        <p:cTn id="180" dur="1" fill="hold">
                                          <p:stCondLst>
                                            <p:cond delay="0"/>
                                          </p:stCondLst>
                                        </p:cTn>
                                        <p:tgtEl>
                                          <p:spTgt spid="44071">
                                            <p:txEl>
                                              <p:pRg st="0" end="0"/>
                                            </p:txEl>
                                          </p:spTgt>
                                        </p:tgtEl>
                                        <p:attrNameLst>
                                          <p:attrName>style.visibility</p:attrName>
                                        </p:attrNameLst>
                                      </p:cBhvr>
                                      <p:to>
                                        <p:strVal val="visible"/>
                                      </p:to>
                                    </p:set>
                                    <p:anim calcmode="lin" valueType="num">
                                      <p:cBhvr additive="base">
                                        <p:cTn id="181" dur="500" fill="hold"/>
                                        <p:tgtEl>
                                          <p:spTgt spid="44071">
                                            <p:txEl>
                                              <p:pRg st="0" end="0"/>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440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nodeType="clickEffect">
                                  <p:stCondLst>
                                    <p:cond delay="0"/>
                                  </p:stCondLst>
                                  <p:childTnLst>
                                    <p:set>
                                      <p:cBhvr>
                                        <p:cTn id="186" dur="1" fill="hold">
                                          <p:stCondLst>
                                            <p:cond delay="0"/>
                                          </p:stCondLst>
                                        </p:cTn>
                                        <p:tgtEl>
                                          <p:spTgt spid="44072">
                                            <p:txEl>
                                              <p:pRg st="0" end="0"/>
                                            </p:txEl>
                                          </p:spTgt>
                                        </p:tgtEl>
                                        <p:attrNameLst>
                                          <p:attrName>style.visibility</p:attrName>
                                        </p:attrNameLst>
                                      </p:cBhvr>
                                      <p:to>
                                        <p:strVal val="visible"/>
                                      </p:to>
                                    </p:set>
                                    <p:animEffect transition="in" filter="blinds(horizontal)">
                                      <p:cBhvr>
                                        <p:cTn id="187" dur="500"/>
                                        <p:tgtEl>
                                          <p:spTgt spid="440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P spid="44037" grpId="0" animBg="1"/>
      <p:bldP spid="44038" grpId="0" animBg="1"/>
      <p:bldP spid="44039" grpId="0" animBg="1"/>
      <p:bldP spid="44040" grpId="0" animBg="1"/>
      <p:bldP spid="44042" grpId="0" animBg="1"/>
      <p:bldP spid="44043" grpId="0" animBg="1"/>
      <p:bldP spid="44045" grpId="0"/>
      <p:bldP spid="44046" grpId="0"/>
      <p:bldP spid="44047" grpId="0"/>
      <p:bldP spid="44048" grpId="0" animBg="1"/>
      <p:bldP spid="44049" grpId="0" animBg="1"/>
      <p:bldP spid="44050" grpId="0" animBg="1"/>
      <p:bldP spid="44051" grpId="0" animBg="1"/>
      <p:bldP spid="44052" grpId="0" animBg="1"/>
      <p:bldP spid="44053" grpId="0" animBg="1"/>
      <p:bldP spid="44054" grpId="0"/>
      <p:bldP spid="44055" grpId="0"/>
      <p:bldP spid="44056" grpId="0"/>
      <p:bldP spid="44057" grpId="0"/>
      <p:bldP spid="44058" grpId="0"/>
      <p:bldP spid="44060" grpId="0" animBg="1"/>
      <p:bldP spid="44061" grpId="0" animBg="1"/>
      <p:bldP spid="44062" grpId="0" animBg="1"/>
      <p:bldP spid="44063" grpId="0" animBg="1"/>
      <p:bldP spid="44064" grpId="0" animBg="1"/>
      <p:bldP spid="44065" grpId="0" animBg="1"/>
      <p:bldP spid="44066" grpId="0"/>
      <p:bldP spid="44067" grpId="0"/>
      <p:bldP spid="44068" grpId="0"/>
      <p:bldP spid="4407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95288" y="620713"/>
            <a:ext cx="8229600" cy="1152525"/>
          </a:xfrm>
        </p:spPr>
        <p:txBody>
          <a:bodyPr/>
          <a:lstStyle/>
          <a:p>
            <a:pPr>
              <a:buFont typeface="Wingdings" pitchFamily="2" charset="2"/>
              <a:buNone/>
            </a:pPr>
            <a:r>
              <a:rPr lang="ru-RU">
                <a:solidFill>
                  <a:srgbClr val="66FF99"/>
                </a:solidFill>
              </a:rPr>
              <a:t>Какова вероятность, что Антон займет первое место?</a:t>
            </a:r>
          </a:p>
        </p:txBody>
      </p:sp>
      <p:sp>
        <p:nvSpPr>
          <p:cNvPr id="45060" name="Rectangle 4"/>
          <p:cNvSpPr>
            <a:spLocks noChangeArrowheads="1"/>
          </p:cNvSpPr>
          <p:nvPr/>
        </p:nvSpPr>
        <p:spPr bwMode="auto">
          <a:xfrm>
            <a:off x="2916238" y="2349500"/>
            <a:ext cx="5492750" cy="3167063"/>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None/>
            </a:pPr>
            <a:r>
              <a:rPr lang="ru-RU">
                <a:solidFill>
                  <a:srgbClr val="800000"/>
                </a:solidFill>
                <a:effectLst>
                  <a:outerShdw blurRad="38100" dist="38100" dir="2700000" algn="tl">
                    <a:srgbClr val="000000"/>
                  </a:outerShdw>
                </a:effectLst>
              </a:rPr>
              <a:t>Всего способов – 6</a:t>
            </a:r>
          </a:p>
          <a:p>
            <a:pPr marL="342900" indent="-342900">
              <a:spcBef>
                <a:spcPct val="20000"/>
              </a:spcBef>
              <a:buClr>
                <a:schemeClr val="hlink"/>
              </a:buClr>
              <a:buSzPct val="65000"/>
              <a:buFont typeface="Wingdings" pitchFamily="2" charset="2"/>
              <a:buNone/>
            </a:pPr>
            <a:r>
              <a:rPr lang="ru-RU">
                <a:solidFill>
                  <a:srgbClr val="800000"/>
                </a:solidFill>
                <a:effectLst>
                  <a:outerShdw blurRad="38100" dist="38100" dir="2700000" algn="tl">
                    <a:srgbClr val="000000"/>
                  </a:outerShdw>
                </a:effectLst>
              </a:rPr>
              <a:t>Благоприятные исходы – 2</a:t>
            </a:r>
          </a:p>
          <a:p>
            <a:pPr marL="342900" indent="-342900">
              <a:spcBef>
                <a:spcPct val="20000"/>
              </a:spcBef>
              <a:buClr>
                <a:schemeClr val="hlink"/>
              </a:buClr>
              <a:buSzPct val="65000"/>
              <a:buFont typeface="Wingdings" pitchFamily="2" charset="2"/>
              <a:buNone/>
            </a:pPr>
            <a:r>
              <a:rPr lang="ru-RU">
                <a:solidFill>
                  <a:srgbClr val="800000"/>
                </a:solidFill>
                <a:effectLst>
                  <a:outerShdw blurRad="38100" dist="38100" dir="2700000" algn="tl">
                    <a:srgbClr val="000000"/>
                  </a:outerShdw>
                </a:effectLst>
              </a:rPr>
              <a:t>Р = 2/6=1/3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down)">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5060">
                                            <p:txEl>
                                              <p:pRg st="0" end="0"/>
                                            </p:txEl>
                                          </p:spTgt>
                                        </p:tgtEl>
                                        <p:attrNameLst>
                                          <p:attrName>style.visibility</p:attrName>
                                        </p:attrNameLst>
                                      </p:cBhvr>
                                      <p:to>
                                        <p:strVal val="visible"/>
                                      </p:to>
                                    </p:set>
                                    <p:animEffect transition="in" filter="wipe(down)">
                                      <p:cBhvr>
                                        <p:cTn id="12" dur="500"/>
                                        <p:tgtEl>
                                          <p:spTgt spid="45060">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5060">
                                            <p:txEl>
                                              <p:pRg st="1" end="1"/>
                                            </p:txEl>
                                          </p:spTgt>
                                        </p:tgtEl>
                                        <p:attrNameLst>
                                          <p:attrName>style.visibility</p:attrName>
                                        </p:attrNameLst>
                                      </p:cBhvr>
                                      <p:to>
                                        <p:strVal val="visible"/>
                                      </p:to>
                                    </p:set>
                                    <p:animEffect transition="in" filter="wipe(down)">
                                      <p:cBhvr>
                                        <p:cTn id="15" dur="500"/>
                                        <p:tgtEl>
                                          <p:spTgt spid="45060">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5060">
                                            <p:txEl>
                                              <p:pRg st="2" end="2"/>
                                            </p:txEl>
                                          </p:spTgt>
                                        </p:tgtEl>
                                        <p:attrNameLst>
                                          <p:attrName>style.visibility</p:attrName>
                                        </p:attrNameLst>
                                      </p:cBhvr>
                                      <p:to>
                                        <p:strVal val="visible"/>
                                      </p:to>
                                    </p:set>
                                    <p:animEffect transition="in" filter="wipe(down)">
                                      <p:cBhvr>
                                        <p:cTn id="18" dur="500"/>
                                        <p:tgtEl>
                                          <p:spTgt spid="450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1916113"/>
            <a:ext cx="5843587" cy="1371600"/>
          </a:xfrm>
        </p:spPr>
        <p:txBody>
          <a:bodyPr/>
          <a:lstStyle/>
          <a:p>
            <a:r>
              <a:rPr lang="ru-RU" sz="5400" b="1" u="sng">
                <a:solidFill>
                  <a:schemeClr val="bg1"/>
                </a:solidFill>
              </a:rPr>
              <a:t>Правила</a:t>
            </a:r>
            <a:r>
              <a:rPr lang="ru-RU" sz="4800" b="1" u="sng">
                <a:solidFill>
                  <a:schemeClr val="bg1"/>
                </a:solidFill>
              </a:rPr>
              <a:t> </a:t>
            </a:r>
          </a:p>
        </p:txBody>
      </p:sp>
      <p:sp>
        <p:nvSpPr>
          <p:cNvPr id="43014" name="Rectangle 6"/>
          <p:cNvSpPr>
            <a:spLocks noGrp="1" noChangeArrowheads="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sz="half" idx="1"/>
          </p:nvPr>
        </p:nvSpPr>
        <p:spPr>
          <a:xfrm>
            <a:off x="250825" y="520700"/>
            <a:ext cx="8532813" cy="6337300"/>
          </a:xfrm>
        </p:spPr>
        <p:txBody>
          <a:bodyPr/>
          <a:lstStyle/>
          <a:p>
            <a:pPr>
              <a:buFont typeface="Wingdings" pitchFamily="2" charset="2"/>
              <a:buNone/>
            </a:pPr>
            <a:r>
              <a:rPr lang="ru-RU" sz="3600" b="1">
                <a:solidFill>
                  <a:srgbClr val="66FF99"/>
                </a:solidFill>
              </a:rPr>
              <a:t>      Два события называются </a:t>
            </a:r>
            <a:r>
              <a:rPr lang="ru-RU" sz="3600" b="1">
                <a:solidFill>
                  <a:srgbClr val="800000"/>
                </a:solidFill>
              </a:rPr>
              <a:t>несовместными</a:t>
            </a:r>
            <a:r>
              <a:rPr lang="ru-RU" sz="3600" b="1">
                <a:solidFill>
                  <a:srgbClr val="66FF99"/>
                </a:solidFill>
              </a:rPr>
              <a:t>, если они не могут появиться одновременно в одном и том же испытании.</a:t>
            </a:r>
          </a:p>
          <a:p>
            <a:pPr>
              <a:buFont typeface="Wingdings" pitchFamily="2" charset="2"/>
              <a:buNone/>
            </a:pPr>
            <a:r>
              <a:rPr lang="ru-RU" sz="3600" b="1">
                <a:solidFill>
                  <a:srgbClr val="800000"/>
                </a:solidFill>
              </a:rPr>
              <a:t>       Вероятность появления хотя бы одного из двух несовместных событий, </a:t>
            </a:r>
            <a:r>
              <a:rPr lang="ru-RU" sz="3600" b="1">
                <a:solidFill>
                  <a:srgbClr val="66FF99"/>
                </a:solidFill>
              </a:rPr>
              <a:t>равна сумме вероятностей этих событий.</a:t>
            </a:r>
            <a:endParaRPr lang="en-US" sz="3600" b="1">
              <a:solidFill>
                <a:srgbClr val="66FF99"/>
              </a:solidFill>
            </a:endParaRPr>
          </a:p>
          <a:p>
            <a:pPr>
              <a:buFont typeface="Wingdings" pitchFamily="2" charset="2"/>
              <a:buNone/>
            </a:pPr>
            <a:r>
              <a:rPr lang="en-US" sz="3600" b="1">
                <a:solidFill>
                  <a:srgbClr val="66FF99"/>
                </a:solidFill>
              </a:rPr>
              <a:t>                         </a:t>
            </a:r>
            <a:r>
              <a:rPr lang="ru-RU" sz="3600" b="1">
                <a:solidFill>
                  <a:srgbClr val="800000"/>
                </a:solidFill>
              </a:rPr>
              <a:t>р = р(а) +р(</a:t>
            </a:r>
            <a:r>
              <a:rPr lang="en-US" sz="3600" b="1">
                <a:solidFill>
                  <a:srgbClr val="800000"/>
                </a:solidFill>
              </a:rPr>
              <a:t>b</a:t>
            </a:r>
            <a:r>
              <a:rPr lang="ru-RU" sz="3600" b="1">
                <a:solidFill>
                  <a:srgbClr val="800000"/>
                </a:solidFill>
              </a:rPr>
              <a:t>)</a:t>
            </a:r>
          </a:p>
        </p:txBody>
      </p:sp>
      <p:pic>
        <p:nvPicPr>
          <p:cNvPr id="23556" name="Picture 17" descr="1[29]"/>
          <p:cNvPicPr>
            <a:picLocks noChangeAspect="1" noChangeArrowheads="1" noCrop="1"/>
          </p:cNvPicPr>
          <p:nvPr>
            <p:ph sz="half" idx="2"/>
          </p:nvPr>
        </p:nvPicPr>
        <p:blipFill>
          <a:blip r:embed="rId2" cstate="email"/>
          <a:srcRect/>
          <a:stretch>
            <a:fillRect/>
          </a:stretch>
        </p:blipFill>
        <p:spPr>
          <a:xfrm>
            <a:off x="7380288" y="333375"/>
            <a:ext cx="1533525" cy="14097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down)">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down)">
                                      <p:cBhvr>
                                        <p:cTn id="12" dur="500"/>
                                        <p:tgtEl>
                                          <p:spTgt spid="23555">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down)">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92275" y="476250"/>
            <a:ext cx="7010400" cy="987425"/>
          </a:xfrm>
        </p:spPr>
        <p:txBody>
          <a:bodyPr/>
          <a:lstStyle/>
          <a:p>
            <a:pPr algn="r"/>
            <a:r>
              <a:rPr lang="ru-RU" sz="5000" b="1">
                <a:solidFill>
                  <a:schemeClr val="accent2"/>
                </a:solidFill>
              </a:rPr>
              <a:t>Основные понятия</a:t>
            </a:r>
          </a:p>
        </p:txBody>
      </p:sp>
      <p:sp>
        <p:nvSpPr>
          <p:cNvPr id="6147" name="Rectangle 3"/>
          <p:cNvSpPr>
            <a:spLocks noGrp="1" noChangeArrowheads="1"/>
          </p:cNvSpPr>
          <p:nvPr>
            <p:ph type="body" idx="1"/>
          </p:nvPr>
        </p:nvSpPr>
        <p:spPr>
          <a:xfrm>
            <a:off x="323850" y="1557338"/>
            <a:ext cx="8362950" cy="4538662"/>
          </a:xfrm>
        </p:spPr>
        <p:txBody>
          <a:bodyPr/>
          <a:lstStyle/>
          <a:p>
            <a:pPr>
              <a:lnSpc>
                <a:spcPct val="90000"/>
              </a:lnSpc>
              <a:buFont typeface="Wingdings" pitchFamily="2" charset="2"/>
              <a:buNone/>
            </a:pPr>
            <a:r>
              <a:rPr lang="ru-RU" b="1">
                <a:solidFill>
                  <a:schemeClr val="hlink"/>
                </a:solidFill>
              </a:rPr>
              <a:t>         </a:t>
            </a:r>
            <a:r>
              <a:rPr lang="ru-RU" b="1">
                <a:solidFill>
                  <a:srgbClr val="800000"/>
                </a:solidFill>
              </a:rPr>
              <a:t>Случайное</a:t>
            </a:r>
            <a:r>
              <a:rPr lang="ru-RU" b="1">
                <a:solidFill>
                  <a:srgbClr val="FF0000"/>
                </a:solidFill>
              </a:rPr>
              <a:t> </a:t>
            </a:r>
            <a:r>
              <a:rPr lang="ru-RU" b="1">
                <a:solidFill>
                  <a:srgbClr val="66FF99"/>
                </a:solidFill>
              </a:rPr>
              <a:t>– событие, которое            </a:t>
            </a:r>
          </a:p>
          <a:p>
            <a:pPr>
              <a:lnSpc>
                <a:spcPct val="90000"/>
              </a:lnSpc>
              <a:buFont typeface="Wingdings" pitchFamily="2" charset="2"/>
              <a:buNone/>
            </a:pPr>
            <a:r>
              <a:rPr lang="ru-RU" b="1">
                <a:solidFill>
                  <a:srgbClr val="66FF99"/>
                </a:solidFill>
              </a:rPr>
              <a:t> нельзя точно предсказать заранее, оно может либо произойти, </a:t>
            </a:r>
          </a:p>
          <a:p>
            <a:pPr>
              <a:lnSpc>
                <a:spcPct val="90000"/>
              </a:lnSpc>
              <a:buFont typeface="Wingdings" pitchFamily="2" charset="2"/>
              <a:buNone/>
            </a:pPr>
            <a:r>
              <a:rPr lang="ru-RU" b="1">
                <a:solidFill>
                  <a:srgbClr val="66FF99"/>
                </a:solidFill>
              </a:rPr>
              <a:t>                                           либо нет.</a:t>
            </a:r>
          </a:p>
          <a:p>
            <a:pPr>
              <a:lnSpc>
                <a:spcPct val="90000"/>
              </a:lnSpc>
              <a:buFont typeface="Wingdings" pitchFamily="2" charset="2"/>
              <a:buNone/>
            </a:pPr>
            <a:r>
              <a:rPr lang="ru-RU" b="1">
                <a:solidFill>
                  <a:srgbClr val="66FF99"/>
                </a:solidFill>
              </a:rPr>
              <a:t> О каждом таком событии можно    </a:t>
            </a:r>
          </a:p>
          <a:p>
            <a:pPr>
              <a:lnSpc>
                <a:spcPct val="90000"/>
              </a:lnSpc>
              <a:buFont typeface="Wingdings" pitchFamily="2" charset="2"/>
              <a:buNone/>
            </a:pPr>
            <a:r>
              <a:rPr lang="ru-RU" b="1">
                <a:solidFill>
                  <a:srgbClr val="66FF99"/>
                </a:solidFill>
              </a:rPr>
              <a:t>     сказать, что оно произойдет с </a:t>
            </a:r>
          </a:p>
          <a:p>
            <a:pPr>
              <a:lnSpc>
                <a:spcPct val="90000"/>
              </a:lnSpc>
              <a:buFont typeface="Wingdings" pitchFamily="2" charset="2"/>
              <a:buNone/>
            </a:pPr>
            <a:r>
              <a:rPr lang="ru-RU" b="1">
                <a:solidFill>
                  <a:srgbClr val="66FF99"/>
                </a:solidFill>
              </a:rPr>
              <a:t>                  некоторой</a:t>
            </a:r>
            <a:r>
              <a:rPr lang="ru-RU" b="1"/>
              <a:t> </a:t>
            </a:r>
            <a:r>
              <a:rPr lang="ru-RU" b="1">
                <a:solidFill>
                  <a:srgbClr val="800000"/>
                </a:solidFill>
              </a:rPr>
              <a:t>вероятностью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down)">
                                      <p:cBhvr>
                                        <p:cTn id="12" dur="500"/>
                                        <p:tgtEl>
                                          <p:spTgt spid="6147">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wipe(down)">
                                      <p:cBhvr>
                                        <p:cTn id="15" dur="500"/>
                                        <p:tgtEl>
                                          <p:spTgt spid="6147">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Effect transition="in" filter="wipe(down)">
                                      <p:cBhvr>
                                        <p:cTn id="18" dur="500"/>
                                        <p:tgtEl>
                                          <p:spTgt spid="614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Effect transition="in" filter="wipe(down)">
                                      <p:cBhvr>
                                        <p:cTn id="23" dur="500"/>
                                        <p:tgtEl>
                                          <p:spTgt spid="6147">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6147">
                                            <p:txEl>
                                              <p:pRg st="4" end="4"/>
                                            </p:txEl>
                                          </p:spTgt>
                                        </p:tgtEl>
                                        <p:attrNameLst>
                                          <p:attrName>style.visibility</p:attrName>
                                        </p:attrNameLst>
                                      </p:cBhvr>
                                      <p:to>
                                        <p:strVal val="visible"/>
                                      </p:to>
                                    </p:set>
                                    <p:animEffect transition="in" filter="wipe(down)">
                                      <p:cBhvr>
                                        <p:cTn id="26" dur="500"/>
                                        <p:tgtEl>
                                          <p:spTgt spid="6147">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6147">
                                            <p:txEl>
                                              <p:pRg st="5" end="5"/>
                                            </p:txEl>
                                          </p:spTgt>
                                        </p:tgtEl>
                                        <p:attrNameLst>
                                          <p:attrName>style.visibility</p:attrName>
                                        </p:attrNameLst>
                                      </p:cBhvr>
                                      <p:to>
                                        <p:strVal val="visible"/>
                                      </p:to>
                                    </p:set>
                                    <p:animEffect transition="in" filter="wipe(down)">
                                      <p:cBhvr>
                                        <p:cTn id="29"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0"/>
            <a:ext cx="9144000" cy="3284538"/>
          </a:xfrm>
        </p:spPr>
        <p:txBody>
          <a:bodyPr/>
          <a:lstStyle/>
          <a:p>
            <a:pPr>
              <a:buFont typeface="Wingdings" pitchFamily="2" charset="2"/>
              <a:buNone/>
            </a:pPr>
            <a:r>
              <a:rPr lang="ru-RU"/>
              <a:t>       </a:t>
            </a:r>
            <a:r>
              <a:rPr lang="ru-RU" sz="2400" b="1">
                <a:solidFill>
                  <a:srgbClr val="66FF99"/>
                </a:solidFill>
              </a:rPr>
              <a:t>На экзамене по геометрии школьнику достается один вопрос из списка экзаменационных вопросов. Вероятность того, что это вопрос на тему «Вписанная окружность», равна 0,2. Вероятность того, что это вопрос на тему «Параллелограмм», равна 0,15. Вопросов, относящихся одновременно к этим двум темам,  нет. Найдите вероятность того, что школьнику на экзамене достанется вопрос по одной из этих тем.</a:t>
            </a:r>
          </a:p>
        </p:txBody>
      </p:sp>
      <p:sp>
        <p:nvSpPr>
          <p:cNvPr id="51204" name="Text Box 4"/>
          <p:cNvSpPr txBox="1">
            <a:spLocks noChangeArrowheads="1"/>
          </p:cNvSpPr>
          <p:nvPr/>
        </p:nvSpPr>
        <p:spPr bwMode="auto">
          <a:xfrm>
            <a:off x="250825" y="3573463"/>
            <a:ext cx="8713788" cy="2227262"/>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События «вопрос о вписанной окружности» и «вопрос о параллелограмме»  - несовместные, поэтому вероятность выбрать один из них равна сумме вероятностей:           </a:t>
            </a:r>
            <a:r>
              <a:rPr lang="ru-RU" sz="2800" b="1">
                <a:solidFill>
                  <a:schemeClr val="folHlink"/>
                </a:solidFill>
              </a:rPr>
              <a:t>р = 0,2+0,15=0,35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04">
                                            <p:txEl>
                                              <p:pRg st="0" end="0"/>
                                            </p:txEl>
                                          </p:spTgt>
                                        </p:tgtEl>
                                        <p:attrNameLst>
                                          <p:attrName>style.visibility</p:attrName>
                                        </p:attrNameLst>
                                      </p:cBhvr>
                                      <p:to>
                                        <p:strVal val="visible"/>
                                      </p:to>
                                    </p:set>
                                    <p:anim calcmode="lin" valueType="num">
                                      <p:cBhvr additive="base">
                                        <p:cTn id="13" dur="500" fill="hold"/>
                                        <p:tgtEl>
                                          <p:spTgt spid="5120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0" y="333375"/>
            <a:ext cx="9144000" cy="2159000"/>
          </a:xfrm>
        </p:spPr>
        <p:txBody>
          <a:bodyPr/>
          <a:lstStyle/>
          <a:p>
            <a:pPr>
              <a:buFont typeface="Wingdings" pitchFamily="2" charset="2"/>
              <a:buNone/>
            </a:pPr>
            <a:r>
              <a:rPr lang="ru-RU"/>
              <a:t>       </a:t>
            </a:r>
            <a:r>
              <a:rPr lang="ru-RU" sz="2400" b="1">
                <a:solidFill>
                  <a:srgbClr val="66FF99"/>
                </a:solidFill>
                <a:latin typeface="Arial" charset="0"/>
              </a:rPr>
              <a:t>Вероятность того, что новый  чайник прослужит больше года равна 0,97. Вероятность того, что он прослужит более двух лет , равна 0,89. Найдите вероятность того, что чайник прослужит меньше двух лет, но больше года.</a:t>
            </a:r>
          </a:p>
        </p:txBody>
      </p:sp>
      <p:sp>
        <p:nvSpPr>
          <p:cNvPr id="52228" name="Text Box 4"/>
          <p:cNvSpPr txBox="1">
            <a:spLocks noChangeArrowheads="1"/>
          </p:cNvSpPr>
          <p:nvPr/>
        </p:nvSpPr>
        <p:spPr bwMode="auto">
          <a:xfrm>
            <a:off x="539750" y="2636838"/>
            <a:ext cx="8353425" cy="2654300"/>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События «чайник прослужит больше двух лет» и « чайник прослужит больше года, но менее двух лет» - несовместные. Сумма этих событий равна событию «чайник прослужит более года». Поэтому искомая вероятность  </a:t>
            </a:r>
            <a:r>
              <a:rPr lang="ru-RU" sz="2800" b="1">
                <a:solidFill>
                  <a:schemeClr val="folHlink"/>
                </a:solidFill>
              </a:rPr>
              <a:t>р = 0,97-0,89=0,08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2228"/>
                                        </p:tgtEl>
                                        <p:attrNameLst>
                                          <p:attrName>style.visibility</p:attrName>
                                        </p:attrNameLst>
                                      </p:cBhvr>
                                      <p:to>
                                        <p:strVal val="visible"/>
                                      </p:to>
                                    </p:set>
                                    <p:animEffect transition="in" filter="wipe(down)">
                                      <p:cBhvr>
                                        <p:cTn id="13" dur="500"/>
                                        <p:tgtEl>
                                          <p:spTgt spid="52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sz="half" idx="1"/>
          </p:nvPr>
        </p:nvSpPr>
        <p:spPr>
          <a:xfrm>
            <a:off x="323850" y="333375"/>
            <a:ext cx="8569325" cy="6191250"/>
          </a:xfrm>
        </p:spPr>
        <p:txBody>
          <a:bodyPr/>
          <a:lstStyle/>
          <a:p>
            <a:pPr>
              <a:buFont typeface="Wingdings" pitchFamily="2" charset="2"/>
              <a:buNone/>
            </a:pPr>
            <a:r>
              <a:rPr lang="ru-RU" sz="2800"/>
              <a:t>   </a:t>
            </a:r>
            <a:r>
              <a:rPr lang="en-US" sz="2800"/>
              <a:t>   </a:t>
            </a:r>
            <a:r>
              <a:rPr lang="ru-RU" sz="3600" b="1">
                <a:solidFill>
                  <a:srgbClr val="66FF99"/>
                </a:solidFill>
              </a:rPr>
              <a:t>События называются</a:t>
            </a:r>
            <a:r>
              <a:rPr lang="ru-RU" sz="3600" b="1"/>
              <a:t> </a:t>
            </a:r>
            <a:r>
              <a:rPr lang="ru-RU" sz="3600" b="1">
                <a:solidFill>
                  <a:srgbClr val="800000"/>
                </a:solidFill>
              </a:rPr>
              <a:t>совместными</a:t>
            </a:r>
            <a:r>
              <a:rPr lang="ru-RU" sz="3600" b="1">
                <a:solidFill>
                  <a:srgbClr val="66FF99"/>
                </a:solidFill>
              </a:rPr>
              <a:t>,</a:t>
            </a:r>
            <a:r>
              <a:rPr lang="ru-RU" sz="3600" b="1"/>
              <a:t> </a:t>
            </a:r>
            <a:r>
              <a:rPr lang="ru-RU" sz="3600" b="1">
                <a:solidFill>
                  <a:srgbClr val="66FF99"/>
                </a:solidFill>
              </a:rPr>
              <a:t>если они </a:t>
            </a:r>
          </a:p>
          <a:p>
            <a:pPr>
              <a:buFont typeface="Wingdings" pitchFamily="2" charset="2"/>
              <a:buNone/>
            </a:pPr>
            <a:r>
              <a:rPr lang="ru-RU" sz="3600" b="1">
                <a:solidFill>
                  <a:srgbClr val="66FF99"/>
                </a:solidFill>
              </a:rPr>
              <a:t>   могут происходить одновременно.</a:t>
            </a:r>
            <a:endParaRPr lang="en-US" sz="3600" b="1">
              <a:solidFill>
                <a:srgbClr val="66FF99"/>
              </a:solidFill>
            </a:endParaRPr>
          </a:p>
          <a:p>
            <a:pPr>
              <a:buFont typeface="Wingdings" pitchFamily="2" charset="2"/>
              <a:buNone/>
            </a:pPr>
            <a:r>
              <a:rPr lang="ru-RU" sz="3600" b="1"/>
              <a:t>    </a:t>
            </a:r>
            <a:r>
              <a:rPr lang="ru-RU" sz="3600" b="1">
                <a:solidFill>
                  <a:srgbClr val="800000"/>
                </a:solidFill>
              </a:rPr>
              <a:t>Вероятность появления хотя бы одного события</a:t>
            </a:r>
            <a:r>
              <a:rPr lang="ru-RU" sz="3600" b="1"/>
              <a:t> </a:t>
            </a:r>
            <a:r>
              <a:rPr lang="ru-RU" sz="3600" b="1">
                <a:solidFill>
                  <a:srgbClr val="66FF99"/>
                </a:solidFill>
              </a:rPr>
              <a:t>равна сумме их вероятностей без вероятности их совместного появления.</a:t>
            </a:r>
          </a:p>
          <a:p>
            <a:pPr>
              <a:buFont typeface="Wingdings" pitchFamily="2" charset="2"/>
              <a:buNone/>
            </a:pPr>
            <a:endParaRPr lang="ru-RU" sz="3600" b="1"/>
          </a:p>
          <a:p>
            <a:pPr>
              <a:buFont typeface="Wingdings" pitchFamily="2" charset="2"/>
              <a:buNone/>
            </a:pPr>
            <a:r>
              <a:rPr lang="ru-RU" sz="3600" b="1"/>
              <a:t>           </a:t>
            </a:r>
            <a:r>
              <a:rPr lang="ru-RU" sz="3600" b="1">
                <a:solidFill>
                  <a:srgbClr val="800000"/>
                </a:solidFill>
              </a:rPr>
              <a:t>р = р(а) +р(</a:t>
            </a:r>
            <a:r>
              <a:rPr lang="en-US" sz="3600" b="1">
                <a:solidFill>
                  <a:srgbClr val="800000"/>
                </a:solidFill>
              </a:rPr>
              <a:t>b</a:t>
            </a:r>
            <a:r>
              <a:rPr lang="ru-RU" sz="3600" b="1">
                <a:solidFill>
                  <a:srgbClr val="800000"/>
                </a:solidFill>
              </a:rPr>
              <a:t>) – р(а</a:t>
            </a:r>
            <a:r>
              <a:rPr lang="en-US" sz="3600" b="1">
                <a:solidFill>
                  <a:srgbClr val="800000"/>
                </a:solidFill>
              </a:rPr>
              <a:t>b)</a:t>
            </a:r>
            <a:endParaRPr lang="ru-RU" sz="3600" b="1">
              <a:solidFill>
                <a:srgbClr val="800000"/>
              </a:solidFill>
            </a:endParaRPr>
          </a:p>
        </p:txBody>
      </p:sp>
      <p:pic>
        <p:nvPicPr>
          <p:cNvPr id="53252" name="Picture 17" descr="1[29]"/>
          <p:cNvPicPr>
            <a:picLocks noChangeAspect="1" noChangeArrowheads="1" noCrop="1"/>
          </p:cNvPicPr>
          <p:nvPr>
            <p:ph sz="half" idx="2"/>
          </p:nvPr>
        </p:nvPicPr>
        <p:blipFill>
          <a:blip r:embed="rId2" cstate="email"/>
          <a:srcRect/>
          <a:stretch>
            <a:fillRect/>
          </a:stretch>
        </p:blipFill>
        <p:spPr>
          <a:xfrm>
            <a:off x="7380288" y="333375"/>
            <a:ext cx="1533525" cy="14097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calcmode="lin" valueType="num">
                                      <p:cBhvr additive="base">
                                        <p:cTn id="17"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325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3251">
                                            <p:txEl>
                                              <p:pRg st="4" end="4"/>
                                            </p:txEl>
                                          </p:spTgt>
                                        </p:tgtEl>
                                        <p:attrNameLst>
                                          <p:attrName>style.visibility</p:attrName>
                                        </p:attrNameLst>
                                      </p:cBhvr>
                                      <p:to>
                                        <p:strVal val="visible"/>
                                      </p:to>
                                    </p:set>
                                    <p:anim calcmode="lin" valueType="num">
                                      <p:cBhvr additive="base">
                                        <p:cTn id="2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0" y="188913"/>
            <a:ext cx="9324975" cy="2519362"/>
          </a:xfrm>
        </p:spPr>
        <p:txBody>
          <a:bodyPr/>
          <a:lstStyle/>
          <a:p>
            <a:pPr>
              <a:buFont typeface="Wingdings" pitchFamily="2" charset="2"/>
              <a:buNone/>
            </a:pPr>
            <a:r>
              <a:rPr lang="en-US"/>
              <a:t>  </a:t>
            </a:r>
            <a:r>
              <a:rPr lang="ru-RU"/>
              <a:t>   </a:t>
            </a:r>
            <a:r>
              <a:rPr lang="ru-RU" sz="2400" b="1">
                <a:solidFill>
                  <a:srgbClr val="66FF99"/>
                </a:solidFill>
              </a:rPr>
              <a:t>В торговом центре два одинаковых кофейных автомата. Вероятность того, что к концу дня в автомате закончится  кофе равна 0,3. Вероятность того, что кофе закончится в обоих автоматах – 0,12. Найдите вероятность того, что к концу дня кофе останется  в обоих автоматах.</a:t>
            </a:r>
          </a:p>
        </p:txBody>
      </p:sp>
      <p:sp>
        <p:nvSpPr>
          <p:cNvPr id="54276" name="Text Box 4"/>
          <p:cNvSpPr txBox="1">
            <a:spLocks noChangeArrowheads="1"/>
          </p:cNvSpPr>
          <p:nvPr/>
        </p:nvSpPr>
        <p:spPr bwMode="auto">
          <a:xfrm>
            <a:off x="0" y="2493963"/>
            <a:ext cx="9144000" cy="3937000"/>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   События « кофе останется в обоих автоматах» и « кофе закончится хотя бы в одном»  - противоположные.   Сумма их вероятностей 1. </a:t>
            </a:r>
          </a:p>
          <a:p>
            <a:pPr>
              <a:spcBef>
                <a:spcPct val="50000"/>
              </a:spcBef>
            </a:pPr>
            <a:r>
              <a:rPr lang="ru-RU" sz="2800" b="1">
                <a:solidFill>
                  <a:srgbClr val="800000"/>
                </a:solidFill>
              </a:rPr>
              <a:t>Найдем вероятность события « кофе закончится хотя бы в одном автомате»   </a:t>
            </a:r>
            <a:r>
              <a:rPr lang="ru-RU" sz="2800" b="1">
                <a:solidFill>
                  <a:schemeClr val="folHlink"/>
                </a:solidFill>
              </a:rPr>
              <a:t>р=0,3+0,3-0,12 = 0,48. </a:t>
            </a:r>
          </a:p>
          <a:p>
            <a:pPr>
              <a:spcBef>
                <a:spcPct val="50000"/>
              </a:spcBef>
            </a:pPr>
            <a:r>
              <a:rPr lang="ru-RU" sz="2800" b="1">
                <a:solidFill>
                  <a:srgbClr val="800000"/>
                </a:solidFill>
              </a:rPr>
              <a:t>Тогда вероятность события «кофе останется в обоих автоматах»   </a:t>
            </a:r>
            <a:r>
              <a:rPr lang="ru-RU" sz="2800" b="1">
                <a:solidFill>
                  <a:schemeClr val="folHlink"/>
                </a:solidFill>
              </a:rPr>
              <a:t>р = 1 – 0,48 = 0,52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4276">
                                            <p:txEl>
                                              <p:pRg st="0" end="0"/>
                                            </p:txEl>
                                          </p:spTgt>
                                        </p:tgtEl>
                                        <p:attrNameLst>
                                          <p:attrName>style.visibility</p:attrName>
                                        </p:attrNameLst>
                                      </p:cBhvr>
                                      <p:to>
                                        <p:strVal val="visible"/>
                                      </p:to>
                                    </p:set>
                                    <p:animEffect transition="in" filter="wipe(down)">
                                      <p:cBhvr>
                                        <p:cTn id="13" dur="500"/>
                                        <p:tgtEl>
                                          <p:spTgt spid="54276">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4276">
                                            <p:txEl>
                                              <p:pRg st="1" end="1"/>
                                            </p:txEl>
                                          </p:spTgt>
                                        </p:tgtEl>
                                        <p:attrNameLst>
                                          <p:attrName>style.visibility</p:attrName>
                                        </p:attrNameLst>
                                      </p:cBhvr>
                                      <p:to>
                                        <p:strVal val="visible"/>
                                      </p:to>
                                    </p:set>
                                    <p:animEffect transition="in" filter="wipe(down)">
                                      <p:cBhvr>
                                        <p:cTn id="16" dur="500"/>
                                        <p:tgtEl>
                                          <p:spTgt spid="54276">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54276">
                                            <p:txEl>
                                              <p:pRg st="2" end="2"/>
                                            </p:txEl>
                                          </p:spTgt>
                                        </p:tgtEl>
                                        <p:attrNameLst>
                                          <p:attrName>style.visibility</p:attrName>
                                        </p:attrNameLst>
                                      </p:cBhvr>
                                      <p:to>
                                        <p:strVal val="visible"/>
                                      </p:to>
                                    </p:set>
                                    <p:animEffect transition="in" filter="wipe(down)">
                                      <p:cBhvr>
                                        <p:cTn id="19" dur="500"/>
                                        <p:tgtEl>
                                          <p:spTgt spid="542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79388" y="476250"/>
            <a:ext cx="8964612" cy="5619750"/>
          </a:xfrm>
        </p:spPr>
        <p:txBody>
          <a:bodyPr/>
          <a:lstStyle/>
          <a:p>
            <a:pPr>
              <a:buFont typeface="Wingdings" pitchFamily="2" charset="2"/>
              <a:buNone/>
            </a:pPr>
            <a:r>
              <a:rPr lang="ru-RU" sz="4000" b="1"/>
              <a:t>   </a:t>
            </a:r>
            <a:r>
              <a:rPr lang="ru-RU" sz="4000" b="1">
                <a:solidFill>
                  <a:srgbClr val="66FF99"/>
                </a:solidFill>
              </a:rPr>
              <a:t>Два события называются   </a:t>
            </a:r>
          </a:p>
          <a:p>
            <a:pPr>
              <a:buFont typeface="Wingdings" pitchFamily="2" charset="2"/>
              <a:buNone/>
            </a:pPr>
            <a:r>
              <a:rPr lang="ru-RU" sz="4000" b="1">
                <a:solidFill>
                  <a:srgbClr val="66FF99"/>
                </a:solidFill>
              </a:rPr>
              <a:t> </a:t>
            </a:r>
            <a:r>
              <a:rPr lang="ru-RU" sz="4000" b="1">
                <a:solidFill>
                  <a:srgbClr val="800000"/>
                </a:solidFill>
              </a:rPr>
              <a:t>независимыми</a:t>
            </a:r>
            <a:r>
              <a:rPr lang="ru-RU" sz="4000" b="1">
                <a:solidFill>
                  <a:srgbClr val="66FF99"/>
                </a:solidFill>
              </a:rPr>
              <a:t>, если появление </a:t>
            </a:r>
          </a:p>
          <a:p>
            <a:pPr>
              <a:buFont typeface="Wingdings" pitchFamily="2" charset="2"/>
              <a:buNone/>
            </a:pPr>
            <a:r>
              <a:rPr lang="ru-RU" sz="4000" b="1">
                <a:solidFill>
                  <a:srgbClr val="66FF99"/>
                </a:solidFill>
              </a:rPr>
              <a:t> одного из них не влияет на </a:t>
            </a:r>
          </a:p>
          <a:p>
            <a:pPr>
              <a:buFont typeface="Wingdings" pitchFamily="2" charset="2"/>
              <a:buNone/>
            </a:pPr>
            <a:r>
              <a:rPr lang="ru-RU" sz="4000" b="1">
                <a:solidFill>
                  <a:srgbClr val="66FF99"/>
                </a:solidFill>
              </a:rPr>
              <a:t> вероятность  появления другого.</a:t>
            </a:r>
          </a:p>
          <a:p>
            <a:pPr>
              <a:buFont typeface="Wingdings" pitchFamily="2" charset="2"/>
              <a:buNone/>
            </a:pPr>
            <a:r>
              <a:rPr lang="ru-RU" sz="4000" b="1">
                <a:solidFill>
                  <a:srgbClr val="66FF99"/>
                </a:solidFill>
              </a:rPr>
              <a:t>    </a:t>
            </a:r>
            <a:r>
              <a:rPr lang="ru-RU" sz="4000" b="1">
                <a:solidFill>
                  <a:srgbClr val="800000"/>
                </a:solidFill>
              </a:rPr>
              <a:t>Вероятность совместного появления двух независимых событий</a:t>
            </a:r>
            <a:r>
              <a:rPr lang="ru-RU" sz="4000" b="1">
                <a:solidFill>
                  <a:srgbClr val="66FF99"/>
                </a:solidFill>
              </a:rPr>
              <a:t> равна произведению вероятностей этих событий.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down)">
                                      <p:cBhvr>
                                        <p:cTn id="7" dur="500"/>
                                        <p:tgtEl>
                                          <p:spTgt spid="1536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wipe(down)">
                                      <p:cBhvr>
                                        <p:cTn id="10" dur="500"/>
                                        <p:tgtEl>
                                          <p:spTgt spid="1536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wipe(down)">
                                      <p:cBhvr>
                                        <p:cTn id="13" dur="500"/>
                                        <p:tgtEl>
                                          <p:spTgt spid="1536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wipe(down)">
                                      <p:cBhvr>
                                        <p:cTn id="16" dur="500"/>
                                        <p:tgtEl>
                                          <p:spTgt spid="1536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Effect transition="in" filter="wipe(down)">
                                      <p:cBhvr>
                                        <p:cTn id="19"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250825" y="404813"/>
            <a:ext cx="8435975" cy="2160587"/>
          </a:xfrm>
        </p:spPr>
        <p:txBody>
          <a:bodyPr/>
          <a:lstStyle/>
          <a:p>
            <a:pPr>
              <a:buFont typeface="Wingdings" pitchFamily="2" charset="2"/>
              <a:buNone/>
            </a:pPr>
            <a:r>
              <a:rPr lang="ru-RU">
                <a:solidFill>
                  <a:srgbClr val="66FF99"/>
                </a:solidFill>
              </a:rPr>
              <a:t>     </a:t>
            </a:r>
            <a:r>
              <a:rPr lang="ru-RU" sz="2800" b="1">
                <a:solidFill>
                  <a:srgbClr val="66FF99"/>
                </a:solidFill>
              </a:rPr>
              <a:t>Стрелок попадает в цель с вероятностью 0,9. Найдите вероятность того, что он попадет в цель четыре выстрела подряд.</a:t>
            </a:r>
          </a:p>
        </p:txBody>
      </p:sp>
      <p:sp>
        <p:nvSpPr>
          <p:cNvPr id="35844" name="Rectangle 4"/>
          <p:cNvSpPr>
            <a:spLocks noChangeArrowheads="1"/>
          </p:cNvSpPr>
          <p:nvPr/>
        </p:nvSpPr>
        <p:spPr bwMode="auto">
          <a:xfrm>
            <a:off x="468313" y="2276475"/>
            <a:ext cx="8229600" cy="2160588"/>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None/>
            </a:pPr>
            <a:r>
              <a:rPr lang="ru-RU">
                <a:solidFill>
                  <a:srgbClr val="FF0000"/>
                </a:solidFill>
                <a:effectLst>
                  <a:outerShdw blurRad="38100" dist="38100" dir="2700000" algn="tl">
                    <a:srgbClr val="000000"/>
                  </a:outerShdw>
                </a:effectLst>
              </a:rPr>
              <a:t>       </a:t>
            </a:r>
            <a:r>
              <a:rPr lang="ru-RU">
                <a:solidFill>
                  <a:srgbClr val="800000"/>
                </a:solidFill>
                <a:effectLst>
                  <a:outerShdw blurRad="38100" dist="38100" dir="2700000" algn="tl">
                    <a:srgbClr val="000000"/>
                  </a:outerShdw>
                </a:effectLst>
              </a:rPr>
              <a:t>Попадание в цель при каждом последующем выстреле  – независимое от предыдущего исхода событие</a:t>
            </a:r>
          </a:p>
          <a:p>
            <a:pPr marL="342900" indent="-342900">
              <a:spcBef>
                <a:spcPct val="20000"/>
              </a:spcBef>
              <a:buClr>
                <a:schemeClr val="hlink"/>
              </a:buClr>
              <a:buSzPct val="65000"/>
              <a:buFont typeface="Wingdings" pitchFamily="2" charset="2"/>
              <a:buNone/>
            </a:pPr>
            <a:endParaRPr lang="ru-RU">
              <a:solidFill>
                <a:srgbClr val="800000"/>
              </a:solidFill>
              <a:effectLst>
                <a:outerShdw blurRad="38100" dist="38100" dir="2700000" algn="tl">
                  <a:srgbClr val="000000"/>
                </a:outerShdw>
              </a:effectLst>
            </a:endParaRPr>
          </a:p>
          <a:p>
            <a:pPr marL="342900" indent="-342900">
              <a:spcBef>
                <a:spcPct val="20000"/>
              </a:spcBef>
              <a:buClr>
                <a:schemeClr val="hlink"/>
              </a:buClr>
              <a:buSzPct val="65000"/>
              <a:buFont typeface="Wingdings" pitchFamily="2" charset="2"/>
              <a:buNone/>
            </a:pPr>
            <a:r>
              <a:rPr lang="ru-RU">
                <a:solidFill>
                  <a:srgbClr val="66FF99"/>
                </a:solidFill>
                <a:effectLst>
                  <a:outerShdw blurRad="38100" dist="38100" dir="2700000" algn="tl">
                    <a:srgbClr val="000000"/>
                  </a:outerShdw>
                </a:effectLst>
              </a:rPr>
              <a:t>    Вероятность    </a:t>
            </a:r>
          </a:p>
          <a:p>
            <a:pPr marL="342900" indent="-342900">
              <a:spcBef>
                <a:spcPct val="20000"/>
              </a:spcBef>
              <a:buClr>
                <a:schemeClr val="hlink"/>
              </a:buClr>
              <a:buSzPct val="65000"/>
              <a:buFont typeface="Wingdings" pitchFamily="2" charset="2"/>
              <a:buNone/>
            </a:pPr>
            <a:r>
              <a:rPr lang="ru-RU">
                <a:solidFill>
                  <a:srgbClr val="66FF99"/>
                </a:solidFill>
                <a:effectLst>
                  <a:outerShdw blurRad="38100" dist="38100" dir="2700000" algn="tl">
                    <a:srgbClr val="000000"/>
                  </a:outerShdw>
                </a:effectLst>
              </a:rPr>
              <a:t>                </a:t>
            </a:r>
            <a:r>
              <a:rPr lang="ru-RU">
                <a:solidFill>
                  <a:schemeClr val="folHlink"/>
                </a:solidFill>
                <a:effectLst>
                  <a:outerShdw blurRad="38100" dist="38100" dir="2700000" algn="tl">
                    <a:srgbClr val="000000"/>
                  </a:outerShdw>
                </a:effectLst>
              </a:rPr>
              <a:t>р = 0,9*0,9*0,9*0,9 = 0,6561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diamond(in)">
                                      <p:cBhvr>
                                        <p:cTn id="7" dur="20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44">
                                            <p:txEl>
                                              <p:pRg st="0" end="0"/>
                                            </p:txEl>
                                          </p:spTgt>
                                        </p:tgtEl>
                                        <p:attrNameLst>
                                          <p:attrName>style.visibility</p:attrName>
                                        </p:attrNameLst>
                                      </p:cBhvr>
                                      <p:to>
                                        <p:strVal val="visible"/>
                                      </p:to>
                                    </p:set>
                                    <p:animEffect transition="in" filter="blinds(horizontal)">
                                      <p:cBhvr>
                                        <p:cTn id="12" dur="500"/>
                                        <p:tgtEl>
                                          <p:spTgt spid="358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5844">
                                            <p:txEl>
                                              <p:pRg st="2" end="2"/>
                                            </p:txEl>
                                          </p:spTgt>
                                        </p:tgtEl>
                                        <p:attrNameLst>
                                          <p:attrName>style.visibility</p:attrName>
                                        </p:attrNameLst>
                                      </p:cBhvr>
                                      <p:to>
                                        <p:strVal val="visible"/>
                                      </p:to>
                                    </p:set>
                                    <p:anim calcmode="lin" valueType="num">
                                      <p:cBhvr additive="base">
                                        <p:cTn id="17" dur="500" fill="hold"/>
                                        <p:tgtEl>
                                          <p:spTgt spid="3584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584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5844">
                                            <p:txEl>
                                              <p:pRg st="3" end="3"/>
                                            </p:txEl>
                                          </p:spTgt>
                                        </p:tgtEl>
                                        <p:attrNameLst>
                                          <p:attrName>style.visibility</p:attrName>
                                        </p:attrNameLst>
                                      </p:cBhvr>
                                      <p:to>
                                        <p:strVal val="visible"/>
                                      </p:to>
                                    </p:set>
                                    <p:anim calcmode="lin" valueType="num">
                                      <p:cBhvr additive="base">
                                        <p:cTn id="21" dur="500" fill="hold"/>
                                        <p:tgtEl>
                                          <p:spTgt spid="3584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584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0" y="333375"/>
            <a:ext cx="9144000" cy="2159000"/>
          </a:xfrm>
        </p:spPr>
        <p:txBody>
          <a:bodyPr/>
          <a:lstStyle/>
          <a:p>
            <a:pPr>
              <a:lnSpc>
                <a:spcPct val="90000"/>
              </a:lnSpc>
              <a:buFont typeface="Wingdings" pitchFamily="2" charset="2"/>
              <a:buNone/>
            </a:pPr>
            <a:r>
              <a:rPr lang="ru-RU" sz="2800"/>
              <a:t>     </a:t>
            </a:r>
            <a:r>
              <a:rPr lang="ru-RU" sz="2800" b="1">
                <a:solidFill>
                  <a:srgbClr val="66FF99"/>
                </a:solidFill>
              </a:rPr>
              <a:t>Вероятность того, что батарейка бракованная, равна 0,02. Покупатель выбирает в магазине случайную упаковку, в которой две такие батарейки. Найдите вероятность того, что обе батарейки окажутся исправными.</a:t>
            </a:r>
          </a:p>
        </p:txBody>
      </p:sp>
      <p:sp>
        <p:nvSpPr>
          <p:cNvPr id="36868" name="Rectangle 4"/>
          <p:cNvSpPr>
            <a:spLocks noChangeArrowheads="1"/>
          </p:cNvSpPr>
          <p:nvPr/>
        </p:nvSpPr>
        <p:spPr bwMode="auto">
          <a:xfrm>
            <a:off x="0" y="2708275"/>
            <a:ext cx="9144000" cy="3960813"/>
          </a:xfrm>
          <a:prstGeom prst="rect">
            <a:avLst/>
          </a:prstGeom>
          <a:noFill/>
          <a:ln w="9525">
            <a:noFill/>
            <a:miter lim="800000"/>
            <a:headEnd/>
            <a:tailEnd/>
          </a:ln>
          <a:effectLst/>
        </p:spPr>
        <p:txBody>
          <a:bodyPr/>
          <a:lstStyle/>
          <a:p>
            <a:pPr marL="342900" indent="-342900">
              <a:spcBef>
                <a:spcPct val="20000"/>
              </a:spcBef>
              <a:buClr>
                <a:schemeClr val="hlink"/>
              </a:buClr>
              <a:buSzPct val="65000"/>
              <a:buFont typeface="Wingdings" pitchFamily="2" charset="2"/>
              <a:buNone/>
            </a:pPr>
            <a:r>
              <a:rPr lang="ru-RU">
                <a:effectLst>
                  <a:outerShdw blurRad="38100" dist="38100" dir="2700000" algn="tl">
                    <a:srgbClr val="000000"/>
                  </a:outerShdw>
                </a:effectLst>
              </a:rPr>
              <a:t>      </a:t>
            </a:r>
            <a:r>
              <a:rPr lang="ru-RU" sz="2800" b="1">
                <a:solidFill>
                  <a:srgbClr val="800000"/>
                </a:solidFill>
                <a:effectLst>
                  <a:outerShdw blurRad="38100" dist="38100" dir="2700000" algn="tl">
                    <a:srgbClr val="000000"/>
                  </a:outerShdw>
                </a:effectLst>
              </a:rPr>
              <a:t>События «батарейка бракованная» и «батарейка  исправная» - противоположные, поэтому вероятность события  «батарейка исправная»       </a:t>
            </a:r>
            <a:r>
              <a:rPr lang="ru-RU" sz="2800" b="1">
                <a:solidFill>
                  <a:schemeClr val="folHlink"/>
                </a:solidFill>
                <a:effectLst>
                  <a:outerShdw blurRad="38100" dist="38100" dir="2700000" algn="tl">
                    <a:srgbClr val="000000"/>
                  </a:outerShdw>
                </a:effectLst>
              </a:rPr>
              <a:t>р = 1-0,02 = 0,98.</a:t>
            </a:r>
          </a:p>
          <a:p>
            <a:pPr marL="342900" indent="-342900">
              <a:spcBef>
                <a:spcPct val="20000"/>
              </a:spcBef>
              <a:buClr>
                <a:schemeClr val="hlink"/>
              </a:buClr>
              <a:buSzPct val="65000"/>
              <a:buFont typeface="Wingdings" pitchFamily="2" charset="2"/>
              <a:buNone/>
            </a:pPr>
            <a:r>
              <a:rPr lang="ru-RU" sz="2800" b="1">
                <a:solidFill>
                  <a:srgbClr val="800000"/>
                </a:solidFill>
                <a:effectLst>
                  <a:outerShdw blurRad="38100" dist="38100" dir="2700000" algn="tl">
                    <a:srgbClr val="000000"/>
                  </a:outerShdw>
                </a:effectLst>
              </a:rPr>
              <a:t>     События «1 батарейка исправная» и «2 батарейка исправная»  - независимые, поэтому вероятность того, что обе батарейки исправны  </a:t>
            </a:r>
            <a:r>
              <a:rPr lang="ru-RU" sz="2800" b="1">
                <a:solidFill>
                  <a:schemeClr val="folHlink"/>
                </a:solidFill>
                <a:effectLst>
                  <a:outerShdw blurRad="38100" dist="38100" dir="2700000" algn="tl">
                    <a:srgbClr val="000000"/>
                  </a:outerShdw>
                </a:effectLst>
              </a:rPr>
              <a:t>р = 0,98*0,98= 0,9604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8">
                                            <p:txEl>
                                              <p:pRg st="0" end="0"/>
                                            </p:txEl>
                                          </p:spTgt>
                                        </p:tgtEl>
                                        <p:attrNameLst>
                                          <p:attrName>style.visibility</p:attrName>
                                        </p:attrNameLst>
                                      </p:cBhvr>
                                      <p:to>
                                        <p:strVal val="visible"/>
                                      </p:to>
                                    </p:set>
                                    <p:anim calcmode="lin" valueType="num">
                                      <p:cBhvr additive="base">
                                        <p:cTn id="13" dur="500" fill="hold"/>
                                        <p:tgtEl>
                                          <p:spTgt spid="3686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8">
                                            <p:txEl>
                                              <p:pRg st="1" end="1"/>
                                            </p:txEl>
                                          </p:spTgt>
                                        </p:tgtEl>
                                        <p:attrNameLst>
                                          <p:attrName>style.visibility</p:attrName>
                                        </p:attrNameLst>
                                      </p:cBhvr>
                                      <p:to>
                                        <p:strVal val="visible"/>
                                      </p:to>
                                    </p:set>
                                    <p:anim calcmode="lin" valueType="num">
                                      <p:cBhvr additive="base">
                                        <p:cTn id="19" dur="500" fill="hold"/>
                                        <p:tgtEl>
                                          <p:spTgt spid="3686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0" y="333375"/>
            <a:ext cx="9144000" cy="2519363"/>
          </a:xfrm>
        </p:spPr>
        <p:txBody>
          <a:bodyPr/>
          <a:lstStyle/>
          <a:p>
            <a:pPr>
              <a:buFont typeface="Wingdings" pitchFamily="2" charset="2"/>
              <a:buNone/>
            </a:pPr>
            <a:r>
              <a:rPr lang="ru-RU"/>
              <a:t>      </a:t>
            </a:r>
            <a:r>
              <a:rPr lang="ru-RU" sz="2800" b="1">
                <a:solidFill>
                  <a:srgbClr val="66FF99"/>
                </a:solidFill>
              </a:rPr>
              <a:t>Помещение освещается фонарем с двумя лампами. Вероятность перегорания одной лампы в течение года равна 0,17. Найдите вероятность того, что в течение года хотя бы одна лампа не перегорит.</a:t>
            </a:r>
          </a:p>
        </p:txBody>
      </p:sp>
      <p:sp>
        <p:nvSpPr>
          <p:cNvPr id="55300" name="Text Box 4"/>
          <p:cNvSpPr txBox="1">
            <a:spLocks noChangeArrowheads="1"/>
          </p:cNvSpPr>
          <p:nvPr/>
        </p:nvSpPr>
        <p:spPr bwMode="auto">
          <a:xfrm>
            <a:off x="0" y="2852738"/>
            <a:ext cx="9144000" cy="3722687"/>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  Событие « хотя бы одна лампа не перегорит» противоположно событию « обе лампы перегорят» . Вероятность события «обе лампы перегорят» равна произведению вероятностей   (т.к. события независимые)                                                                                                             </a:t>
            </a:r>
            <a:r>
              <a:rPr lang="ru-RU" sz="2800" b="1">
                <a:solidFill>
                  <a:schemeClr val="folHlink"/>
                </a:solidFill>
              </a:rPr>
              <a:t>р=0,17*0,17=0,0289</a:t>
            </a:r>
          </a:p>
          <a:p>
            <a:pPr>
              <a:spcBef>
                <a:spcPct val="50000"/>
              </a:spcBef>
            </a:pPr>
            <a:r>
              <a:rPr lang="ru-RU" sz="2800" b="1">
                <a:solidFill>
                  <a:srgbClr val="800000"/>
                </a:solidFill>
              </a:rPr>
              <a:t>Тогда вероятность события « хотя бы одна лампа не перегорит»  равна: </a:t>
            </a:r>
            <a:r>
              <a:rPr lang="ru-RU" sz="2800" b="1">
                <a:solidFill>
                  <a:schemeClr val="folHlink"/>
                </a:solidFill>
              </a:rPr>
              <a:t>1 – 0,0289 = 0,9711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5300">
                                            <p:txEl>
                                              <p:pRg st="0" end="0"/>
                                            </p:txEl>
                                          </p:spTgt>
                                        </p:tgtEl>
                                        <p:attrNameLst>
                                          <p:attrName>style.visibility</p:attrName>
                                        </p:attrNameLst>
                                      </p:cBhvr>
                                      <p:to>
                                        <p:strVal val="visible"/>
                                      </p:to>
                                    </p:set>
                                    <p:animEffect transition="in" filter="box(in)">
                                      <p:cBhvr>
                                        <p:cTn id="13" dur="500"/>
                                        <p:tgtEl>
                                          <p:spTgt spid="55300">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5300">
                                            <p:txEl>
                                              <p:pRg st="1" end="1"/>
                                            </p:txEl>
                                          </p:spTgt>
                                        </p:tgtEl>
                                        <p:attrNameLst>
                                          <p:attrName>style.visibility</p:attrName>
                                        </p:attrNameLst>
                                      </p:cBhvr>
                                      <p:to>
                                        <p:strVal val="visible"/>
                                      </p:to>
                                    </p:set>
                                    <p:anim calcmode="lin" valueType="num">
                                      <p:cBhvr additive="base">
                                        <p:cTn id="18" dur="500" fill="hold"/>
                                        <p:tgtEl>
                                          <p:spTgt spid="5530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530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0" y="404813"/>
            <a:ext cx="9144000" cy="6453187"/>
          </a:xfrm>
        </p:spPr>
        <p:txBody>
          <a:bodyPr/>
          <a:lstStyle/>
          <a:p>
            <a:pPr>
              <a:lnSpc>
                <a:spcPct val="90000"/>
              </a:lnSpc>
              <a:buFont typeface="Wingdings" pitchFamily="2" charset="2"/>
              <a:buNone/>
            </a:pPr>
            <a:r>
              <a:rPr lang="ru-RU" sz="2400"/>
              <a:t>     </a:t>
            </a:r>
            <a:r>
              <a:rPr lang="ru-RU" sz="3600" b="1">
                <a:solidFill>
                  <a:srgbClr val="800000"/>
                </a:solidFill>
              </a:rPr>
              <a:t>Зависимые события</a:t>
            </a:r>
            <a:r>
              <a:rPr lang="ru-RU" sz="3600" b="1"/>
              <a:t> </a:t>
            </a:r>
            <a:r>
              <a:rPr lang="ru-RU" sz="3600" b="1">
                <a:solidFill>
                  <a:srgbClr val="66FF99"/>
                </a:solidFill>
              </a:rPr>
              <a:t>– наступление одного из них  изменяет  вероятность наступления другого.</a:t>
            </a:r>
          </a:p>
          <a:p>
            <a:pPr>
              <a:lnSpc>
                <a:spcPct val="90000"/>
              </a:lnSpc>
              <a:buFont typeface="Wingdings" pitchFamily="2" charset="2"/>
              <a:buNone/>
            </a:pPr>
            <a:endParaRPr lang="ru-RU" sz="3600" b="1"/>
          </a:p>
          <a:p>
            <a:pPr>
              <a:lnSpc>
                <a:spcPct val="90000"/>
              </a:lnSpc>
              <a:buFont typeface="Wingdings" pitchFamily="2" charset="2"/>
              <a:buNone/>
            </a:pPr>
            <a:r>
              <a:rPr lang="ru-RU" sz="3600" b="1"/>
              <a:t>     </a:t>
            </a:r>
            <a:r>
              <a:rPr lang="ru-RU" sz="3600" b="1">
                <a:solidFill>
                  <a:srgbClr val="800000"/>
                </a:solidFill>
              </a:rPr>
              <a:t>Вероятность совместного появления двух зависимых событий</a:t>
            </a:r>
            <a:r>
              <a:rPr lang="ru-RU" sz="3600" b="1"/>
              <a:t> </a:t>
            </a:r>
            <a:r>
              <a:rPr lang="ru-RU" sz="3600" b="1">
                <a:solidFill>
                  <a:srgbClr val="66FF99"/>
                </a:solidFill>
              </a:rPr>
              <a:t>равна произведению вероятности одного из них на условную вероятность другого, вычисленную при условии, что первое событие произошло.</a:t>
            </a:r>
          </a:p>
          <a:p>
            <a:pPr>
              <a:lnSpc>
                <a:spcPct val="90000"/>
              </a:lnSpc>
              <a:buFont typeface="Wingdings" pitchFamily="2" charset="2"/>
              <a:buNone/>
            </a:pPr>
            <a:r>
              <a:rPr lang="ru-RU" sz="3600" b="1">
                <a:solidFill>
                  <a:srgbClr val="66FF99"/>
                </a:solidFill>
              </a:rPr>
              <a:t>  </a:t>
            </a:r>
          </a:p>
          <a:p>
            <a:pPr>
              <a:lnSpc>
                <a:spcPct val="90000"/>
              </a:lnSpc>
              <a:buFont typeface="Wingdings" pitchFamily="2" charset="2"/>
              <a:buNone/>
            </a:pPr>
            <a:endParaRPr lang="ru-RU" sz="3600" b="1">
              <a:solidFill>
                <a:srgbClr val="66FF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box(in)">
                                      <p:cBhvr>
                                        <p:cTn id="7" dur="500"/>
                                        <p:tgtEl>
                                          <p:spTgt spid="5632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6323">
                                            <p:txEl>
                                              <p:pRg st="2" end="2"/>
                                            </p:txEl>
                                          </p:spTgt>
                                        </p:tgtEl>
                                        <p:attrNameLst>
                                          <p:attrName>style.visibility</p:attrName>
                                        </p:attrNameLst>
                                      </p:cBhvr>
                                      <p:to>
                                        <p:strVal val="visible"/>
                                      </p:to>
                                    </p:set>
                                    <p:animEffect transition="in" filter="box(in)">
                                      <p:cBhvr>
                                        <p:cTn id="1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333375"/>
            <a:ext cx="8229600" cy="5762625"/>
          </a:xfrm>
        </p:spPr>
        <p:txBody>
          <a:bodyPr/>
          <a:lstStyle/>
          <a:p>
            <a:pPr>
              <a:buFont typeface="Wingdings" pitchFamily="2" charset="2"/>
              <a:buNone/>
            </a:pPr>
            <a:r>
              <a:rPr lang="ru-RU"/>
              <a:t>    </a:t>
            </a:r>
            <a:r>
              <a:rPr lang="ru-RU" sz="2800" b="1">
                <a:solidFill>
                  <a:srgbClr val="66FF99"/>
                </a:solidFill>
              </a:rPr>
              <a:t>В урне 6 шаров – 2 белых и 4 черных. Без возвращения выбираем два шара. Найдите вероятность того, что оба шара белые.</a:t>
            </a:r>
          </a:p>
          <a:p>
            <a:pPr>
              <a:buFont typeface="Wingdings" pitchFamily="2" charset="2"/>
              <a:buNone/>
            </a:pPr>
            <a:endParaRPr lang="ru-RU" sz="2800" b="1">
              <a:solidFill>
                <a:srgbClr val="66FF99"/>
              </a:solidFill>
            </a:endParaRPr>
          </a:p>
          <a:p>
            <a:pPr>
              <a:buFont typeface="Wingdings" pitchFamily="2" charset="2"/>
              <a:buNone/>
            </a:pPr>
            <a:r>
              <a:rPr lang="ru-RU" sz="2800" b="1">
                <a:solidFill>
                  <a:srgbClr val="66FF99"/>
                </a:solidFill>
              </a:rPr>
              <a:t>       </a:t>
            </a:r>
            <a:r>
              <a:rPr lang="ru-RU" sz="2800" b="1">
                <a:solidFill>
                  <a:srgbClr val="800000"/>
                </a:solidFill>
              </a:rPr>
              <a:t>Вероятность события «первый шар белый» равна 2/6. </a:t>
            </a:r>
          </a:p>
          <a:p>
            <a:pPr>
              <a:buFont typeface="Wingdings" pitchFamily="2" charset="2"/>
              <a:buNone/>
            </a:pPr>
            <a:r>
              <a:rPr lang="ru-RU" sz="2800" b="1">
                <a:solidFill>
                  <a:srgbClr val="800000"/>
                </a:solidFill>
              </a:rPr>
              <a:t>       При условии что первый шар белый вероятность события «второй шар белый» равна 1/5.</a:t>
            </a:r>
          </a:p>
          <a:p>
            <a:pPr>
              <a:buFont typeface="Wingdings" pitchFamily="2" charset="2"/>
              <a:buNone/>
            </a:pPr>
            <a:r>
              <a:rPr lang="ru-RU" sz="2800" b="1">
                <a:solidFill>
                  <a:srgbClr val="800000"/>
                </a:solidFill>
              </a:rPr>
              <a:t>        Вероятность события «оба шара белые» </a:t>
            </a:r>
            <a:r>
              <a:rPr lang="ru-RU" sz="2800" b="1">
                <a:solidFill>
                  <a:schemeClr val="folHlink"/>
                </a:solidFill>
              </a:rPr>
              <a:t>р = 2/6*1/5 = 1/15</a:t>
            </a:r>
          </a:p>
          <a:p>
            <a:pPr>
              <a:buFont typeface="Wingdings" pitchFamily="2" charset="2"/>
              <a:buNone/>
            </a:pPr>
            <a:endParaRPr lang="ru-RU" sz="2800" b="1">
              <a:solidFill>
                <a:schemeClr val="folHlink"/>
              </a:solidFill>
            </a:endParaRPr>
          </a:p>
          <a:p>
            <a:pPr>
              <a:buFont typeface="Wingdings" pitchFamily="2" charset="2"/>
              <a:buNone/>
            </a:pPr>
            <a:endParaRPr lang="ru-RU"/>
          </a:p>
          <a:p>
            <a:pPr>
              <a:buFont typeface="Wingdings" pitchFamily="2" charset="2"/>
              <a:buNone/>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checkerboard(across)">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7347">
                                            <p:txEl>
                                              <p:pRg st="2" end="2"/>
                                            </p:txEl>
                                          </p:spTgt>
                                        </p:tgtEl>
                                        <p:attrNameLst>
                                          <p:attrName>style.visibility</p:attrName>
                                        </p:attrNameLst>
                                      </p:cBhvr>
                                      <p:to>
                                        <p:strVal val="visible"/>
                                      </p:to>
                                    </p:set>
                                    <p:anim calcmode="lin" valueType="num">
                                      <p:cBhvr additive="base">
                                        <p:cTn id="12"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7347">
                                            <p:txEl>
                                              <p:pRg st="3" end="3"/>
                                            </p:txEl>
                                          </p:spTgt>
                                        </p:tgtEl>
                                        <p:attrNameLst>
                                          <p:attrName>style.visibility</p:attrName>
                                        </p:attrNameLst>
                                      </p:cBhvr>
                                      <p:to>
                                        <p:strVal val="visible"/>
                                      </p:to>
                                    </p:set>
                                    <p:anim calcmode="lin" valueType="num">
                                      <p:cBhvr additive="base">
                                        <p:cTn id="18"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7347">
                                            <p:txEl>
                                              <p:pRg st="4" end="4"/>
                                            </p:txEl>
                                          </p:spTgt>
                                        </p:tgtEl>
                                        <p:attrNameLst>
                                          <p:attrName>style.visibility</p:attrName>
                                        </p:attrNameLst>
                                      </p:cBhvr>
                                      <p:to>
                                        <p:strVal val="visible"/>
                                      </p:to>
                                    </p:set>
                                    <p:anim calcmode="lin" valueType="num">
                                      <p:cBhvr additive="base">
                                        <p:cTn id="24"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95288" y="620713"/>
            <a:ext cx="8497887" cy="5256212"/>
          </a:xfrm>
        </p:spPr>
        <p:txBody>
          <a:bodyPr/>
          <a:lstStyle/>
          <a:p>
            <a:pPr>
              <a:buFont typeface="Wingdings" pitchFamily="2" charset="2"/>
              <a:buNone/>
            </a:pPr>
            <a:r>
              <a:rPr lang="ru-RU" b="1">
                <a:solidFill>
                  <a:srgbClr val="66FF99"/>
                </a:solidFill>
              </a:rPr>
              <a:t>Бросаем монетку. Орел или решка? </a:t>
            </a:r>
          </a:p>
          <a:p>
            <a:pPr>
              <a:buFont typeface="Wingdings" pitchFamily="2" charset="2"/>
              <a:buNone/>
            </a:pPr>
            <a:endParaRPr lang="ru-RU" b="1">
              <a:solidFill>
                <a:srgbClr val="66FF99"/>
              </a:solidFill>
            </a:endParaRPr>
          </a:p>
          <a:p>
            <a:pPr>
              <a:buFont typeface="Wingdings" pitchFamily="2" charset="2"/>
              <a:buNone/>
            </a:pPr>
            <a:r>
              <a:rPr lang="ru-RU" b="1">
                <a:solidFill>
                  <a:srgbClr val="66FF99"/>
                </a:solidFill>
              </a:rPr>
              <a:t>Бросить монетку –</a:t>
            </a:r>
            <a:r>
              <a:rPr lang="ru-RU"/>
              <a:t> </a:t>
            </a:r>
            <a:r>
              <a:rPr lang="ru-RU" b="1">
                <a:solidFill>
                  <a:srgbClr val="800000"/>
                </a:solidFill>
              </a:rPr>
              <a:t>испытание</a:t>
            </a:r>
          </a:p>
          <a:p>
            <a:pPr>
              <a:buFont typeface="Wingdings" pitchFamily="2" charset="2"/>
              <a:buNone/>
            </a:pPr>
            <a:endParaRPr lang="ru-RU" b="1">
              <a:solidFill>
                <a:srgbClr val="800000"/>
              </a:solidFill>
            </a:endParaRPr>
          </a:p>
          <a:p>
            <a:pPr>
              <a:buFont typeface="Wingdings" pitchFamily="2" charset="2"/>
              <a:buNone/>
            </a:pPr>
            <a:r>
              <a:rPr lang="ru-RU" b="1">
                <a:solidFill>
                  <a:srgbClr val="66FF99"/>
                </a:solidFill>
              </a:rPr>
              <a:t>Орел или решка –</a:t>
            </a:r>
            <a:r>
              <a:rPr lang="ru-RU"/>
              <a:t> </a:t>
            </a:r>
            <a:r>
              <a:rPr lang="ru-RU" b="1">
                <a:solidFill>
                  <a:srgbClr val="800000"/>
                </a:solidFill>
              </a:rPr>
              <a:t>два возможных  </a:t>
            </a:r>
          </a:p>
          <a:p>
            <a:pPr>
              <a:buFont typeface="Wingdings" pitchFamily="2" charset="2"/>
              <a:buNone/>
            </a:pPr>
            <a:r>
              <a:rPr lang="ru-RU" b="1">
                <a:solidFill>
                  <a:srgbClr val="800000"/>
                </a:solidFill>
              </a:rPr>
              <a:t>                                                       исхода.</a:t>
            </a:r>
          </a:p>
          <a:p>
            <a:pPr>
              <a:buFont typeface="Wingdings" pitchFamily="2" charset="2"/>
              <a:buNone/>
            </a:pPr>
            <a:r>
              <a:rPr lang="ru-RU" b="1">
                <a:solidFill>
                  <a:srgbClr val="66FF99"/>
                </a:solidFill>
              </a:rPr>
              <a:t>Вероятность выпадения орла –</a:t>
            </a:r>
            <a:r>
              <a:rPr lang="ru-RU"/>
              <a:t> </a:t>
            </a:r>
            <a:r>
              <a:rPr lang="ru-RU">
                <a:solidFill>
                  <a:srgbClr val="800000"/>
                </a:solidFill>
              </a:rPr>
              <a:t>½,</a:t>
            </a:r>
            <a:r>
              <a:rPr lang="ru-RU">
                <a:solidFill>
                  <a:schemeClr val="folHlink"/>
                </a:solidFill>
              </a:rPr>
              <a:t> </a:t>
            </a:r>
          </a:p>
          <a:p>
            <a:pPr>
              <a:buFont typeface="Wingdings" pitchFamily="2" charset="2"/>
              <a:buNone/>
            </a:pPr>
            <a:r>
              <a:rPr lang="ru-RU">
                <a:solidFill>
                  <a:schemeClr val="folHlink"/>
                </a:solidFill>
              </a:rPr>
              <a:t>                                             </a:t>
            </a:r>
            <a:r>
              <a:rPr lang="ru-RU" b="1">
                <a:solidFill>
                  <a:srgbClr val="66FF99"/>
                </a:solidFill>
              </a:rPr>
              <a:t>решки –</a:t>
            </a:r>
            <a:r>
              <a:rPr lang="ru-RU"/>
              <a:t>  </a:t>
            </a:r>
            <a:r>
              <a:rPr lang="ru-RU">
                <a:solidFill>
                  <a:srgbClr val="800000"/>
                </a:solidFill>
              </a:rPr>
              <a:t>½.</a:t>
            </a:r>
            <a:r>
              <a:rPr lang="ru-RU"/>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down)">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wipe(down)">
                                      <p:cBhvr>
                                        <p:cTn id="12" dur="500"/>
                                        <p:tgtEl>
                                          <p:spTgt spid="9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animEffect transition="in" filter="wipe(down)">
                                      <p:cBhvr>
                                        <p:cTn id="17" dur="500"/>
                                        <p:tgtEl>
                                          <p:spTgt spid="9219">
                                            <p:txEl>
                                              <p:pRg st="4" end="4"/>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9219">
                                            <p:txEl>
                                              <p:pRg st="5" end="5"/>
                                            </p:txEl>
                                          </p:spTgt>
                                        </p:tgtEl>
                                        <p:attrNameLst>
                                          <p:attrName>style.visibility</p:attrName>
                                        </p:attrNameLst>
                                      </p:cBhvr>
                                      <p:to>
                                        <p:strVal val="visible"/>
                                      </p:to>
                                    </p:set>
                                    <p:animEffect transition="in" filter="wipe(down)">
                                      <p:cBhvr>
                                        <p:cTn id="20" dur="500"/>
                                        <p:tgtEl>
                                          <p:spTgt spid="9219">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animEffect transition="in" filter="wipe(down)">
                                      <p:cBhvr>
                                        <p:cTn id="25" dur="500"/>
                                        <p:tgtEl>
                                          <p:spTgt spid="9219">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9219">
                                            <p:txEl>
                                              <p:pRg st="7" end="7"/>
                                            </p:txEl>
                                          </p:spTgt>
                                        </p:tgtEl>
                                        <p:attrNameLst>
                                          <p:attrName>style.visibility</p:attrName>
                                        </p:attrNameLst>
                                      </p:cBhvr>
                                      <p:to>
                                        <p:strVal val="visible"/>
                                      </p:to>
                                    </p:set>
                                    <p:animEffect transition="in" filter="wipe(down)">
                                      <p:cBhvr>
                                        <p:cTn id="28"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sz="half" idx="1"/>
          </p:nvPr>
        </p:nvSpPr>
        <p:spPr>
          <a:xfrm>
            <a:off x="395288" y="476250"/>
            <a:ext cx="5761037" cy="2016125"/>
          </a:xfrm>
        </p:spPr>
        <p:txBody>
          <a:bodyPr/>
          <a:lstStyle/>
          <a:p>
            <a:pPr algn="ctr">
              <a:buFont typeface="Wingdings" pitchFamily="2" charset="2"/>
              <a:buNone/>
            </a:pPr>
            <a:r>
              <a:rPr lang="ru-RU" sz="4800" b="1" u="sng">
                <a:solidFill>
                  <a:schemeClr val="bg1"/>
                </a:solidFill>
                <a:latin typeface="Arial" charset="0"/>
              </a:rPr>
              <a:t>Полная вероятность</a:t>
            </a:r>
          </a:p>
        </p:txBody>
      </p:sp>
      <p:pic>
        <p:nvPicPr>
          <p:cNvPr id="58372" name="Picture 4" descr="books_paper"/>
          <p:cNvPicPr>
            <a:picLocks noChangeAspect="1" noChangeArrowheads="1"/>
          </p:cNvPicPr>
          <p:nvPr>
            <p:ph sz="half" idx="2"/>
          </p:nvPr>
        </p:nvPicPr>
        <p:blipFill>
          <a:blip r:embed="rId2" cstate="email"/>
          <a:srcRect/>
          <a:stretch>
            <a:fillRect/>
          </a:stretch>
        </p:blipFill>
        <p:spPr>
          <a:xfrm>
            <a:off x="4643438" y="3573463"/>
            <a:ext cx="4038600" cy="2892425"/>
          </a:xfrm>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539750" y="549275"/>
            <a:ext cx="8208963" cy="4464050"/>
          </a:xfrm>
        </p:spPr>
        <p:txBody>
          <a:bodyPr/>
          <a:lstStyle/>
          <a:p>
            <a:pPr algn="ctr">
              <a:buFont typeface="Wingdings" pitchFamily="2" charset="2"/>
              <a:buNone/>
            </a:pPr>
            <a:r>
              <a:rPr lang="ru-RU"/>
              <a:t>    </a:t>
            </a:r>
            <a:r>
              <a:rPr lang="ru-RU" sz="2800" b="1">
                <a:solidFill>
                  <a:srgbClr val="66FF99"/>
                </a:solidFill>
              </a:rPr>
              <a:t>С первого станка поступает 40%, со второго – 30% и с третьего – 30% всех деталей. Вероятность изготовления бракованной детали  равны для каждого станка соответственно 0,01,   0,03,  0,05. Найдите вероятность того, что наудачу взятая деталь будет бракованной.</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AutoShape 4"/>
          <p:cNvSpPr>
            <a:spLocks noChangeArrowheads="1"/>
          </p:cNvSpPr>
          <p:nvPr/>
        </p:nvSpPr>
        <p:spPr bwMode="auto">
          <a:xfrm>
            <a:off x="4211638" y="765175"/>
            <a:ext cx="288925" cy="287338"/>
          </a:xfrm>
          <a:prstGeom prst="flowChartConnector">
            <a:avLst/>
          </a:prstGeom>
          <a:solidFill>
            <a:schemeClr val="accent1"/>
          </a:solidFill>
          <a:ln w="9525">
            <a:solidFill>
              <a:schemeClr val="tx1"/>
            </a:solidFill>
            <a:round/>
            <a:headEnd/>
            <a:tailEnd/>
          </a:ln>
          <a:effectLst/>
        </p:spPr>
        <p:txBody>
          <a:bodyPr wrap="none" anchor="ctr"/>
          <a:lstStyle/>
          <a:p>
            <a:endParaRPr lang="ru-RU"/>
          </a:p>
        </p:txBody>
      </p:sp>
      <p:sp>
        <p:nvSpPr>
          <p:cNvPr id="60421" name="AutoShape 5"/>
          <p:cNvSpPr>
            <a:spLocks noChangeArrowheads="1"/>
          </p:cNvSpPr>
          <p:nvPr/>
        </p:nvSpPr>
        <p:spPr bwMode="auto">
          <a:xfrm rot="3189770">
            <a:off x="2844007" y="548481"/>
            <a:ext cx="215900" cy="2665413"/>
          </a:xfrm>
          <a:prstGeom prst="downArrow">
            <a:avLst>
              <a:gd name="adj1" fmla="val 50000"/>
              <a:gd name="adj2" fmla="val 308640"/>
            </a:avLst>
          </a:prstGeom>
          <a:solidFill>
            <a:schemeClr val="accent1"/>
          </a:solidFill>
          <a:ln w="9525">
            <a:solidFill>
              <a:schemeClr val="tx1"/>
            </a:solidFill>
            <a:miter lim="800000"/>
            <a:headEnd/>
            <a:tailEnd/>
          </a:ln>
          <a:effectLst/>
        </p:spPr>
        <p:txBody>
          <a:bodyPr wrap="none" anchor="ctr"/>
          <a:lstStyle/>
          <a:p>
            <a:endParaRPr lang="ru-RU"/>
          </a:p>
        </p:txBody>
      </p:sp>
      <p:sp>
        <p:nvSpPr>
          <p:cNvPr id="60422" name="AutoShape 6"/>
          <p:cNvSpPr>
            <a:spLocks noChangeArrowheads="1"/>
          </p:cNvSpPr>
          <p:nvPr/>
        </p:nvSpPr>
        <p:spPr bwMode="auto">
          <a:xfrm rot="18476061">
            <a:off x="5580063" y="476250"/>
            <a:ext cx="215900" cy="2520950"/>
          </a:xfrm>
          <a:prstGeom prst="downArrow">
            <a:avLst>
              <a:gd name="adj1" fmla="val 50000"/>
              <a:gd name="adj2" fmla="val 291912"/>
            </a:avLst>
          </a:prstGeom>
          <a:solidFill>
            <a:schemeClr val="accent1"/>
          </a:solidFill>
          <a:ln w="9525">
            <a:solidFill>
              <a:schemeClr val="tx1"/>
            </a:solidFill>
            <a:miter lim="800000"/>
            <a:headEnd/>
            <a:tailEnd/>
          </a:ln>
          <a:effectLst/>
        </p:spPr>
        <p:txBody>
          <a:bodyPr wrap="none" anchor="ctr"/>
          <a:lstStyle/>
          <a:p>
            <a:endParaRPr lang="ru-RU"/>
          </a:p>
        </p:txBody>
      </p:sp>
      <p:sp>
        <p:nvSpPr>
          <p:cNvPr id="60423" name="AutoShape 7"/>
          <p:cNvSpPr>
            <a:spLocks noChangeArrowheads="1"/>
          </p:cNvSpPr>
          <p:nvPr/>
        </p:nvSpPr>
        <p:spPr bwMode="auto">
          <a:xfrm>
            <a:off x="4211638" y="1196975"/>
            <a:ext cx="287337" cy="2520950"/>
          </a:xfrm>
          <a:prstGeom prst="downArrow">
            <a:avLst>
              <a:gd name="adj1" fmla="val 50000"/>
              <a:gd name="adj2" fmla="val 219337"/>
            </a:avLst>
          </a:prstGeom>
          <a:solidFill>
            <a:schemeClr val="accent1"/>
          </a:solidFill>
          <a:ln w="9525">
            <a:solidFill>
              <a:schemeClr val="tx1"/>
            </a:solidFill>
            <a:miter lim="800000"/>
            <a:headEnd/>
            <a:tailEnd/>
          </a:ln>
          <a:effectLst/>
        </p:spPr>
        <p:txBody>
          <a:bodyPr wrap="none" anchor="ctr"/>
          <a:lstStyle/>
          <a:p>
            <a:endParaRPr lang="ru-RU"/>
          </a:p>
        </p:txBody>
      </p:sp>
      <p:sp>
        <p:nvSpPr>
          <p:cNvPr id="60424" name="Text Box 8"/>
          <p:cNvSpPr txBox="1">
            <a:spLocks noChangeArrowheads="1"/>
          </p:cNvSpPr>
          <p:nvPr/>
        </p:nvSpPr>
        <p:spPr bwMode="auto">
          <a:xfrm>
            <a:off x="2484438" y="1125538"/>
            <a:ext cx="792162" cy="519112"/>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0,4</a:t>
            </a:r>
          </a:p>
        </p:txBody>
      </p:sp>
      <p:sp>
        <p:nvSpPr>
          <p:cNvPr id="60425" name="Text Box 9"/>
          <p:cNvSpPr txBox="1">
            <a:spLocks noChangeArrowheads="1"/>
          </p:cNvSpPr>
          <p:nvPr/>
        </p:nvSpPr>
        <p:spPr bwMode="auto">
          <a:xfrm>
            <a:off x="4211638" y="1916113"/>
            <a:ext cx="792162" cy="519112"/>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0,3</a:t>
            </a:r>
          </a:p>
        </p:txBody>
      </p:sp>
      <p:sp>
        <p:nvSpPr>
          <p:cNvPr id="60426" name="Text Box 10"/>
          <p:cNvSpPr txBox="1">
            <a:spLocks noChangeArrowheads="1"/>
          </p:cNvSpPr>
          <p:nvPr/>
        </p:nvSpPr>
        <p:spPr bwMode="auto">
          <a:xfrm>
            <a:off x="6011863" y="1125538"/>
            <a:ext cx="792162" cy="519112"/>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0,3</a:t>
            </a:r>
          </a:p>
        </p:txBody>
      </p:sp>
      <p:sp>
        <p:nvSpPr>
          <p:cNvPr id="60427" name="AutoShape 11"/>
          <p:cNvSpPr>
            <a:spLocks noChangeArrowheads="1"/>
          </p:cNvSpPr>
          <p:nvPr/>
        </p:nvSpPr>
        <p:spPr bwMode="auto">
          <a:xfrm rot="2199367">
            <a:off x="1331913" y="2565400"/>
            <a:ext cx="215900" cy="1727200"/>
          </a:xfrm>
          <a:prstGeom prst="downArrow">
            <a:avLst>
              <a:gd name="adj1" fmla="val 50000"/>
              <a:gd name="adj2" fmla="val 200000"/>
            </a:avLst>
          </a:prstGeom>
          <a:solidFill>
            <a:schemeClr val="accent1"/>
          </a:solidFill>
          <a:ln w="9525">
            <a:solidFill>
              <a:schemeClr val="tx1"/>
            </a:solidFill>
            <a:miter lim="800000"/>
            <a:headEnd/>
            <a:tailEnd/>
          </a:ln>
          <a:effectLst/>
        </p:spPr>
        <p:txBody>
          <a:bodyPr wrap="none" anchor="ctr"/>
          <a:lstStyle/>
          <a:p>
            <a:endParaRPr lang="ru-RU"/>
          </a:p>
        </p:txBody>
      </p:sp>
      <p:sp>
        <p:nvSpPr>
          <p:cNvPr id="60428" name="AutoShape 12"/>
          <p:cNvSpPr>
            <a:spLocks noChangeArrowheads="1"/>
          </p:cNvSpPr>
          <p:nvPr/>
        </p:nvSpPr>
        <p:spPr bwMode="auto">
          <a:xfrm rot="-829720">
            <a:off x="2124075" y="2708275"/>
            <a:ext cx="71438" cy="1512888"/>
          </a:xfrm>
          <a:prstGeom prst="downArrow">
            <a:avLst>
              <a:gd name="adj1" fmla="val 50000"/>
              <a:gd name="adj2" fmla="val 529441"/>
            </a:avLst>
          </a:prstGeom>
          <a:solidFill>
            <a:schemeClr val="accent1"/>
          </a:solidFill>
          <a:ln w="9525">
            <a:solidFill>
              <a:schemeClr val="tx1"/>
            </a:solidFill>
            <a:miter lim="800000"/>
            <a:headEnd/>
            <a:tailEnd/>
          </a:ln>
          <a:effectLst/>
        </p:spPr>
        <p:txBody>
          <a:bodyPr wrap="none" anchor="ctr"/>
          <a:lstStyle/>
          <a:p>
            <a:endParaRPr lang="ru-RU"/>
          </a:p>
        </p:txBody>
      </p:sp>
      <p:sp>
        <p:nvSpPr>
          <p:cNvPr id="60429" name="AutoShape 13"/>
          <p:cNvSpPr>
            <a:spLocks noChangeArrowheads="1"/>
          </p:cNvSpPr>
          <p:nvPr/>
        </p:nvSpPr>
        <p:spPr bwMode="auto">
          <a:xfrm rot="2199367">
            <a:off x="3635375" y="3573463"/>
            <a:ext cx="252413" cy="1728787"/>
          </a:xfrm>
          <a:prstGeom prst="downArrow">
            <a:avLst>
              <a:gd name="adj1" fmla="val 50000"/>
              <a:gd name="adj2" fmla="val 171226"/>
            </a:avLst>
          </a:prstGeom>
          <a:solidFill>
            <a:schemeClr val="accent1"/>
          </a:solidFill>
          <a:ln w="9525">
            <a:solidFill>
              <a:schemeClr val="tx1"/>
            </a:solidFill>
            <a:miter lim="800000"/>
            <a:headEnd/>
            <a:tailEnd/>
          </a:ln>
          <a:effectLst/>
        </p:spPr>
        <p:txBody>
          <a:bodyPr wrap="none" anchor="ctr"/>
          <a:lstStyle/>
          <a:p>
            <a:endParaRPr lang="ru-RU"/>
          </a:p>
        </p:txBody>
      </p:sp>
      <p:sp>
        <p:nvSpPr>
          <p:cNvPr id="60430" name="AutoShape 14"/>
          <p:cNvSpPr>
            <a:spLocks noChangeArrowheads="1"/>
          </p:cNvSpPr>
          <p:nvPr/>
        </p:nvSpPr>
        <p:spPr bwMode="auto">
          <a:xfrm rot="2199367">
            <a:off x="5940425" y="2420938"/>
            <a:ext cx="265113" cy="1584325"/>
          </a:xfrm>
          <a:prstGeom prst="downArrow">
            <a:avLst>
              <a:gd name="adj1" fmla="val 50000"/>
              <a:gd name="adj2" fmla="val 149401"/>
            </a:avLst>
          </a:prstGeom>
          <a:solidFill>
            <a:schemeClr val="accent1"/>
          </a:solidFill>
          <a:ln w="9525">
            <a:solidFill>
              <a:schemeClr val="tx1"/>
            </a:solidFill>
            <a:miter lim="800000"/>
            <a:headEnd/>
            <a:tailEnd/>
          </a:ln>
          <a:effectLst/>
        </p:spPr>
        <p:txBody>
          <a:bodyPr wrap="none" anchor="ctr"/>
          <a:lstStyle/>
          <a:p>
            <a:endParaRPr lang="ru-RU"/>
          </a:p>
        </p:txBody>
      </p:sp>
      <p:sp>
        <p:nvSpPr>
          <p:cNvPr id="60431" name="AutoShape 15"/>
          <p:cNvSpPr>
            <a:spLocks noChangeArrowheads="1"/>
          </p:cNvSpPr>
          <p:nvPr/>
        </p:nvSpPr>
        <p:spPr bwMode="auto">
          <a:xfrm rot="-1693919">
            <a:off x="4716463" y="3716338"/>
            <a:ext cx="71437" cy="1439862"/>
          </a:xfrm>
          <a:prstGeom prst="downArrow">
            <a:avLst>
              <a:gd name="adj1" fmla="val 50000"/>
              <a:gd name="adj2" fmla="val 503892"/>
            </a:avLst>
          </a:prstGeom>
          <a:solidFill>
            <a:schemeClr val="accent1"/>
          </a:solidFill>
          <a:ln w="9525">
            <a:solidFill>
              <a:schemeClr val="tx1"/>
            </a:solidFill>
            <a:miter lim="800000"/>
            <a:headEnd/>
            <a:tailEnd/>
          </a:ln>
          <a:effectLst/>
        </p:spPr>
        <p:txBody>
          <a:bodyPr wrap="none" anchor="ctr"/>
          <a:lstStyle/>
          <a:p>
            <a:endParaRPr lang="ru-RU"/>
          </a:p>
        </p:txBody>
      </p:sp>
      <p:sp>
        <p:nvSpPr>
          <p:cNvPr id="60432" name="AutoShape 16"/>
          <p:cNvSpPr>
            <a:spLocks noChangeArrowheads="1"/>
          </p:cNvSpPr>
          <p:nvPr/>
        </p:nvSpPr>
        <p:spPr bwMode="auto">
          <a:xfrm rot="-829720">
            <a:off x="6948488" y="2565400"/>
            <a:ext cx="87312" cy="1439863"/>
          </a:xfrm>
          <a:prstGeom prst="downArrow">
            <a:avLst>
              <a:gd name="adj1" fmla="val 50000"/>
              <a:gd name="adj2" fmla="val 412275"/>
            </a:avLst>
          </a:prstGeom>
          <a:solidFill>
            <a:schemeClr val="accent1"/>
          </a:solidFill>
          <a:ln w="9525">
            <a:solidFill>
              <a:schemeClr val="tx1"/>
            </a:solidFill>
            <a:miter lim="800000"/>
            <a:headEnd/>
            <a:tailEnd/>
          </a:ln>
          <a:effectLst/>
        </p:spPr>
        <p:txBody>
          <a:bodyPr wrap="none" anchor="ctr"/>
          <a:lstStyle/>
          <a:p>
            <a:endParaRPr lang="ru-RU"/>
          </a:p>
        </p:txBody>
      </p:sp>
      <p:sp>
        <p:nvSpPr>
          <p:cNvPr id="60433" name="Text Box 17"/>
          <p:cNvSpPr txBox="1">
            <a:spLocks noChangeArrowheads="1"/>
          </p:cNvSpPr>
          <p:nvPr/>
        </p:nvSpPr>
        <p:spPr bwMode="auto">
          <a:xfrm>
            <a:off x="611188" y="2565400"/>
            <a:ext cx="1152525" cy="519113"/>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брак</a:t>
            </a:r>
          </a:p>
        </p:txBody>
      </p:sp>
      <p:sp>
        <p:nvSpPr>
          <p:cNvPr id="60434" name="Rectangle 18"/>
          <p:cNvSpPr>
            <a:spLocks noChangeArrowheads="1"/>
          </p:cNvSpPr>
          <p:nvPr/>
        </p:nvSpPr>
        <p:spPr bwMode="auto">
          <a:xfrm>
            <a:off x="250825" y="2997200"/>
            <a:ext cx="976313" cy="519113"/>
          </a:xfrm>
          <a:prstGeom prst="rect">
            <a:avLst/>
          </a:prstGeom>
          <a:noFill/>
          <a:ln w="9525">
            <a:noFill/>
            <a:miter lim="800000"/>
            <a:headEnd/>
            <a:tailEnd/>
          </a:ln>
          <a:effectLst/>
        </p:spPr>
        <p:txBody>
          <a:bodyPr wrap="none">
            <a:spAutoFit/>
          </a:bodyPr>
          <a:lstStyle/>
          <a:p>
            <a:r>
              <a:rPr lang="ru-RU" sz="2800" b="1">
                <a:solidFill>
                  <a:srgbClr val="800000"/>
                </a:solidFill>
              </a:rPr>
              <a:t>0,01</a:t>
            </a:r>
          </a:p>
        </p:txBody>
      </p:sp>
      <p:sp>
        <p:nvSpPr>
          <p:cNvPr id="60435" name="Rectangle 19"/>
          <p:cNvSpPr>
            <a:spLocks noChangeArrowheads="1"/>
          </p:cNvSpPr>
          <p:nvPr/>
        </p:nvSpPr>
        <p:spPr bwMode="auto">
          <a:xfrm>
            <a:off x="2051050" y="671513"/>
            <a:ext cx="1697038" cy="519112"/>
          </a:xfrm>
          <a:prstGeom prst="rect">
            <a:avLst/>
          </a:prstGeom>
          <a:noFill/>
          <a:ln w="9525">
            <a:noFill/>
            <a:miter lim="800000"/>
            <a:headEnd/>
            <a:tailEnd/>
          </a:ln>
          <a:effectLst/>
        </p:spPr>
        <p:txBody>
          <a:bodyPr wrap="none">
            <a:spAutoFit/>
          </a:bodyPr>
          <a:lstStyle/>
          <a:p>
            <a:r>
              <a:rPr lang="ru-RU" sz="2800" b="1">
                <a:solidFill>
                  <a:srgbClr val="800000"/>
                </a:solidFill>
              </a:rPr>
              <a:t>1 станок</a:t>
            </a:r>
          </a:p>
        </p:txBody>
      </p:sp>
      <p:sp>
        <p:nvSpPr>
          <p:cNvPr id="60436" name="Rectangle 20"/>
          <p:cNvSpPr>
            <a:spLocks noChangeArrowheads="1"/>
          </p:cNvSpPr>
          <p:nvPr/>
        </p:nvSpPr>
        <p:spPr bwMode="auto">
          <a:xfrm>
            <a:off x="5076825" y="620713"/>
            <a:ext cx="1697038" cy="519112"/>
          </a:xfrm>
          <a:prstGeom prst="rect">
            <a:avLst/>
          </a:prstGeom>
          <a:noFill/>
          <a:ln w="9525">
            <a:noFill/>
            <a:miter lim="800000"/>
            <a:headEnd/>
            <a:tailEnd/>
          </a:ln>
          <a:effectLst/>
        </p:spPr>
        <p:txBody>
          <a:bodyPr wrap="none">
            <a:spAutoFit/>
          </a:bodyPr>
          <a:lstStyle/>
          <a:p>
            <a:r>
              <a:rPr lang="ru-RU" sz="2800" b="1">
                <a:solidFill>
                  <a:srgbClr val="800000"/>
                </a:solidFill>
              </a:rPr>
              <a:t>3 станок</a:t>
            </a:r>
          </a:p>
        </p:txBody>
      </p:sp>
      <p:sp>
        <p:nvSpPr>
          <p:cNvPr id="60437" name="Rectangle 21"/>
          <p:cNvSpPr>
            <a:spLocks noChangeArrowheads="1"/>
          </p:cNvSpPr>
          <p:nvPr/>
        </p:nvSpPr>
        <p:spPr bwMode="auto">
          <a:xfrm>
            <a:off x="3563938" y="1412875"/>
            <a:ext cx="1697037" cy="519113"/>
          </a:xfrm>
          <a:prstGeom prst="rect">
            <a:avLst/>
          </a:prstGeom>
          <a:noFill/>
          <a:ln w="9525">
            <a:noFill/>
            <a:miter lim="800000"/>
            <a:headEnd/>
            <a:tailEnd/>
          </a:ln>
          <a:effectLst/>
        </p:spPr>
        <p:txBody>
          <a:bodyPr wrap="none">
            <a:spAutoFit/>
          </a:bodyPr>
          <a:lstStyle/>
          <a:p>
            <a:r>
              <a:rPr lang="ru-RU" sz="2800" b="1">
                <a:solidFill>
                  <a:srgbClr val="800000"/>
                </a:solidFill>
              </a:rPr>
              <a:t>2 станок</a:t>
            </a:r>
          </a:p>
        </p:txBody>
      </p:sp>
      <p:sp>
        <p:nvSpPr>
          <p:cNvPr id="60439" name="Text Box 23"/>
          <p:cNvSpPr txBox="1">
            <a:spLocks noChangeArrowheads="1"/>
          </p:cNvSpPr>
          <p:nvPr/>
        </p:nvSpPr>
        <p:spPr bwMode="auto">
          <a:xfrm>
            <a:off x="3203575" y="3500438"/>
            <a:ext cx="1152525" cy="519112"/>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брак</a:t>
            </a:r>
          </a:p>
        </p:txBody>
      </p:sp>
      <p:sp>
        <p:nvSpPr>
          <p:cNvPr id="60440" name="Text Box 24"/>
          <p:cNvSpPr txBox="1">
            <a:spLocks noChangeArrowheads="1"/>
          </p:cNvSpPr>
          <p:nvPr/>
        </p:nvSpPr>
        <p:spPr bwMode="auto">
          <a:xfrm>
            <a:off x="5580063" y="2565400"/>
            <a:ext cx="1152525" cy="519113"/>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брак</a:t>
            </a:r>
          </a:p>
        </p:txBody>
      </p:sp>
      <p:sp>
        <p:nvSpPr>
          <p:cNvPr id="60441" name="Rectangle 25"/>
          <p:cNvSpPr>
            <a:spLocks noChangeArrowheads="1"/>
          </p:cNvSpPr>
          <p:nvPr/>
        </p:nvSpPr>
        <p:spPr bwMode="auto">
          <a:xfrm>
            <a:off x="2916238" y="3860800"/>
            <a:ext cx="976312" cy="519113"/>
          </a:xfrm>
          <a:prstGeom prst="rect">
            <a:avLst/>
          </a:prstGeom>
          <a:noFill/>
          <a:ln w="9525">
            <a:noFill/>
            <a:miter lim="800000"/>
            <a:headEnd/>
            <a:tailEnd/>
          </a:ln>
          <a:effectLst/>
        </p:spPr>
        <p:txBody>
          <a:bodyPr wrap="none">
            <a:spAutoFit/>
          </a:bodyPr>
          <a:lstStyle/>
          <a:p>
            <a:r>
              <a:rPr lang="ru-RU" sz="2800" b="1">
                <a:solidFill>
                  <a:srgbClr val="800000"/>
                </a:solidFill>
              </a:rPr>
              <a:t>0,03</a:t>
            </a:r>
          </a:p>
        </p:txBody>
      </p:sp>
      <p:sp>
        <p:nvSpPr>
          <p:cNvPr id="60442" name="Rectangle 26"/>
          <p:cNvSpPr>
            <a:spLocks noChangeArrowheads="1"/>
          </p:cNvSpPr>
          <p:nvPr/>
        </p:nvSpPr>
        <p:spPr bwMode="auto">
          <a:xfrm>
            <a:off x="5292725" y="3068638"/>
            <a:ext cx="976313" cy="519112"/>
          </a:xfrm>
          <a:prstGeom prst="rect">
            <a:avLst/>
          </a:prstGeom>
          <a:noFill/>
          <a:ln w="9525">
            <a:noFill/>
            <a:miter lim="800000"/>
            <a:headEnd/>
            <a:tailEnd/>
          </a:ln>
          <a:effectLst/>
        </p:spPr>
        <p:txBody>
          <a:bodyPr wrap="none">
            <a:spAutoFit/>
          </a:bodyPr>
          <a:lstStyle/>
          <a:p>
            <a:r>
              <a:rPr lang="ru-RU" sz="2800" b="1">
                <a:solidFill>
                  <a:srgbClr val="800000"/>
                </a:solidFill>
              </a:rPr>
              <a:t>0,05</a:t>
            </a:r>
          </a:p>
        </p:txBody>
      </p:sp>
      <p:sp>
        <p:nvSpPr>
          <p:cNvPr id="60444" name="Text Box 28"/>
          <p:cNvSpPr txBox="1">
            <a:spLocks noChangeArrowheads="1"/>
          </p:cNvSpPr>
          <p:nvPr/>
        </p:nvSpPr>
        <p:spPr bwMode="auto">
          <a:xfrm>
            <a:off x="539750" y="5516563"/>
            <a:ext cx="8064500" cy="519112"/>
          </a:xfrm>
          <a:prstGeom prst="rect">
            <a:avLst/>
          </a:prstGeom>
          <a:noFill/>
          <a:ln w="9525">
            <a:noFill/>
            <a:miter lim="800000"/>
            <a:headEnd/>
            <a:tailEnd/>
          </a:ln>
          <a:effectLst/>
        </p:spPr>
        <p:txBody>
          <a:bodyPr>
            <a:spAutoFit/>
          </a:bodyPr>
          <a:lstStyle/>
          <a:p>
            <a:pPr>
              <a:spcBef>
                <a:spcPct val="50000"/>
              </a:spcBef>
            </a:pPr>
            <a:r>
              <a:rPr lang="ru-RU" sz="2800" b="1">
                <a:solidFill>
                  <a:srgbClr val="800000"/>
                </a:solidFill>
              </a:rPr>
              <a:t>Р = 0,4*0,01+0,3*0,03+0,3*0,05 = 0,028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wipe(down)">
                                      <p:cBhvr>
                                        <p:cTn id="7" dur="500"/>
                                        <p:tgtEl>
                                          <p:spTgt spid="604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0435"/>
                                        </p:tgtEl>
                                        <p:attrNameLst>
                                          <p:attrName>style.visibility</p:attrName>
                                        </p:attrNameLst>
                                      </p:cBhvr>
                                      <p:to>
                                        <p:strVal val="visible"/>
                                      </p:to>
                                    </p:set>
                                    <p:animEffect transition="in" filter="wipe(down)">
                                      <p:cBhvr>
                                        <p:cTn id="12" dur="500"/>
                                        <p:tgtEl>
                                          <p:spTgt spid="6043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0421"/>
                                        </p:tgtEl>
                                        <p:attrNameLst>
                                          <p:attrName>style.visibility</p:attrName>
                                        </p:attrNameLst>
                                      </p:cBhvr>
                                      <p:to>
                                        <p:strVal val="visible"/>
                                      </p:to>
                                    </p:set>
                                    <p:animEffect transition="in" filter="wipe(down)">
                                      <p:cBhvr>
                                        <p:cTn id="15" dur="500"/>
                                        <p:tgtEl>
                                          <p:spTgt spid="6042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0424"/>
                                        </p:tgtEl>
                                        <p:attrNameLst>
                                          <p:attrName>style.visibility</p:attrName>
                                        </p:attrNameLst>
                                      </p:cBhvr>
                                      <p:to>
                                        <p:strVal val="visible"/>
                                      </p:to>
                                    </p:set>
                                    <p:animEffect transition="in" filter="wipe(down)">
                                      <p:cBhvr>
                                        <p:cTn id="18" dur="500"/>
                                        <p:tgtEl>
                                          <p:spTgt spid="6042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0437"/>
                                        </p:tgtEl>
                                        <p:attrNameLst>
                                          <p:attrName>style.visibility</p:attrName>
                                        </p:attrNameLst>
                                      </p:cBhvr>
                                      <p:to>
                                        <p:strVal val="visible"/>
                                      </p:to>
                                    </p:set>
                                    <p:animEffect transition="in" filter="wipe(down)">
                                      <p:cBhvr>
                                        <p:cTn id="23" dur="500"/>
                                        <p:tgtEl>
                                          <p:spTgt spid="6043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0423"/>
                                        </p:tgtEl>
                                        <p:attrNameLst>
                                          <p:attrName>style.visibility</p:attrName>
                                        </p:attrNameLst>
                                      </p:cBhvr>
                                      <p:to>
                                        <p:strVal val="visible"/>
                                      </p:to>
                                    </p:set>
                                    <p:animEffect transition="in" filter="wipe(down)">
                                      <p:cBhvr>
                                        <p:cTn id="26" dur="500"/>
                                        <p:tgtEl>
                                          <p:spTgt spid="60423"/>
                                        </p:tgtEl>
                                      </p:cBhvr>
                                    </p:animEffect>
                                  </p:childTnLst>
                                </p:cTn>
                              </p:par>
                              <p:par>
                                <p:cTn id="27" presetID="22" presetClass="entr" presetSubtype="4" fill="hold" nodeType="withEffect">
                                  <p:stCondLst>
                                    <p:cond delay="0"/>
                                  </p:stCondLst>
                                  <p:childTnLst>
                                    <p:set>
                                      <p:cBhvr>
                                        <p:cTn id="28" dur="1" fill="hold">
                                          <p:stCondLst>
                                            <p:cond delay="0"/>
                                          </p:stCondLst>
                                        </p:cTn>
                                        <p:tgtEl>
                                          <p:spTgt spid="60425">
                                            <p:txEl>
                                              <p:pRg st="0" end="0"/>
                                            </p:txEl>
                                          </p:spTgt>
                                        </p:tgtEl>
                                        <p:attrNameLst>
                                          <p:attrName>style.visibility</p:attrName>
                                        </p:attrNameLst>
                                      </p:cBhvr>
                                      <p:to>
                                        <p:strVal val="visible"/>
                                      </p:to>
                                    </p:set>
                                    <p:animEffect transition="in" filter="wipe(down)">
                                      <p:cBhvr>
                                        <p:cTn id="29" dur="500"/>
                                        <p:tgtEl>
                                          <p:spTgt spid="6042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0436"/>
                                        </p:tgtEl>
                                        <p:attrNameLst>
                                          <p:attrName>style.visibility</p:attrName>
                                        </p:attrNameLst>
                                      </p:cBhvr>
                                      <p:to>
                                        <p:strVal val="visible"/>
                                      </p:to>
                                    </p:set>
                                    <p:animEffect transition="in" filter="wipe(down)">
                                      <p:cBhvr>
                                        <p:cTn id="34" dur="500"/>
                                        <p:tgtEl>
                                          <p:spTgt spid="6043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0422"/>
                                        </p:tgtEl>
                                        <p:attrNameLst>
                                          <p:attrName>style.visibility</p:attrName>
                                        </p:attrNameLst>
                                      </p:cBhvr>
                                      <p:to>
                                        <p:strVal val="visible"/>
                                      </p:to>
                                    </p:set>
                                    <p:animEffect transition="in" filter="wipe(down)">
                                      <p:cBhvr>
                                        <p:cTn id="37" dur="500"/>
                                        <p:tgtEl>
                                          <p:spTgt spid="60422"/>
                                        </p:tgtEl>
                                      </p:cBhvr>
                                    </p:animEffect>
                                  </p:childTnLst>
                                </p:cTn>
                              </p:par>
                              <p:par>
                                <p:cTn id="38" presetID="22" presetClass="entr" presetSubtype="4" fill="hold" nodeType="withEffect">
                                  <p:stCondLst>
                                    <p:cond delay="0"/>
                                  </p:stCondLst>
                                  <p:childTnLst>
                                    <p:set>
                                      <p:cBhvr>
                                        <p:cTn id="39" dur="1" fill="hold">
                                          <p:stCondLst>
                                            <p:cond delay="0"/>
                                          </p:stCondLst>
                                        </p:cTn>
                                        <p:tgtEl>
                                          <p:spTgt spid="60426">
                                            <p:txEl>
                                              <p:pRg st="0" end="0"/>
                                            </p:txEl>
                                          </p:spTgt>
                                        </p:tgtEl>
                                        <p:attrNameLst>
                                          <p:attrName>style.visibility</p:attrName>
                                        </p:attrNameLst>
                                      </p:cBhvr>
                                      <p:to>
                                        <p:strVal val="visible"/>
                                      </p:to>
                                    </p:set>
                                    <p:animEffect transition="in" filter="wipe(down)">
                                      <p:cBhvr>
                                        <p:cTn id="40" dur="500"/>
                                        <p:tgtEl>
                                          <p:spTgt spid="6042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0433"/>
                                        </p:tgtEl>
                                        <p:attrNameLst>
                                          <p:attrName>style.visibility</p:attrName>
                                        </p:attrNameLst>
                                      </p:cBhvr>
                                      <p:to>
                                        <p:strVal val="visible"/>
                                      </p:to>
                                    </p:set>
                                    <p:animEffect transition="in" filter="wipe(down)">
                                      <p:cBhvr>
                                        <p:cTn id="45" dur="500"/>
                                        <p:tgtEl>
                                          <p:spTgt spid="60433"/>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60427"/>
                                        </p:tgtEl>
                                        <p:attrNameLst>
                                          <p:attrName>style.visibility</p:attrName>
                                        </p:attrNameLst>
                                      </p:cBhvr>
                                      <p:to>
                                        <p:strVal val="visible"/>
                                      </p:to>
                                    </p:set>
                                    <p:animEffect transition="in" filter="wipe(down)">
                                      <p:cBhvr>
                                        <p:cTn id="48" dur="500"/>
                                        <p:tgtEl>
                                          <p:spTgt spid="6042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60434"/>
                                        </p:tgtEl>
                                        <p:attrNameLst>
                                          <p:attrName>style.visibility</p:attrName>
                                        </p:attrNameLst>
                                      </p:cBhvr>
                                      <p:to>
                                        <p:strVal val="visible"/>
                                      </p:to>
                                    </p:set>
                                    <p:animEffect transition="in" filter="wipe(down)">
                                      <p:cBhvr>
                                        <p:cTn id="51" dur="500"/>
                                        <p:tgtEl>
                                          <p:spTgt spid="6043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60428"/>
                                        </p:tgtEl>
                                        <p:attrNameLst>
                                          <p:attrName>style.visibility</p:attrName>
                                        </p:attrNameLst>
                                      </p:cBhvr>
                                      <p:to>
                                        <p:strVal val="visible"/>
                                      </p:to>
                                    </p:set>
                                    <p:animEffect transition="in" filter="wipe(down)">
                                      <p:cBhvr>
                                        <p:cTn id="56" dur="500"/>
                                        <p:tgtEl>
                                          <p:spTgt spid="6042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60439"/>
                                        </p:tgtEl>
                                        <p:attrNameLst>
                                          <p:attrName>style.visibility</p:attrName>
                                        </p:attrNameLst>
                                      </p:cBhvr>
                                      <p:to>
                                        <p:strVal val="visible"/>
                                      </p:to>
                                    </p:set>
                                    <p:animEffect transition="in" filter="wipe(down)">
                                      <p:cBhvr>
                                        <p:cTn id="61" dur="500"/>
                                        <p:tgtEl>
                                          <p:spTgt spid="60439"/>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60429"/>
                                        </p:tgtEl>
                                        <p:attrNameLst>
                                          <p:attrName>style.visibility</p:attrName>
                                        </p:attrNameLst>
                                      </p:cBhvr>
                                      <p:to>
                                        <p:strVal val="visible"/>
                                      </p:to>
                                    </p:set>
                                    <p:animEffect transition="in" filter="wipe(down)">
                                      <p:cBhvr>
                                        <p:cTn id="64" dur="500"/>
                                        <p:tgtEl>
                                          <p:spTgt spid="60429"/>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60441"/>
                                        </p:tgtEl>
                                        <p:attrNameLst>
                                          <p:attrName>style.visibility</p:attrName>
                                        </p:attrNameLst>
                                      </p:cBhvr>
                                      <p:to>
                                        <p:strVal val="visible"/>
                                      </p:to>
                                    </p:set>
                                    <p:animEffect transition="in" filter="wipe(down)">
                                      <p:cBhvr>
                                        <p:cTn id="67" dur="500"/>
                                        <p:tgtEl>
                                          <p:spTgt spid="6044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0431"/>
                                        </p:tgtEl>
                                        <p:attrNameLst>
                                          <p:attrName>style.visibility</p:attrName>
                                        </p:attrNameLst>
                                      </p:cBhvr>
                                      <p:to>
                                        <p:strVal val="visible"/>
                                      </p:to>
                                    </p:set>
                                    <p:animEffect transition="in" filter="wipe(down)">
                                      <p:cBhvr>
                                        <p:cTn id="72" dur="500"/>
                                        <p:tgtEl>
                                          <p:spTgt spid="6043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0440"/>
                                        </p:tgtEl>
                                        <p:attrNameLst>
                                          <p:attrName>style.visibility</p:attrName>
                                        </p:attrNameLst>
                                      </p:cBhvr>
                                      <p:to>
                                        <p:strVal val="visible"/>
                                      </p:to>
                                    </p:set>
                                    <p:animEffect transition="in" filter="wipe(down)">
                                      <p:cBhvr>
                                        <p:cTn id="77" dur="500"/>
                                        <p:tgtEl>
                                          <p:spTgt spid="6044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0430"/>
                                        </p:tgtEl>
                                        <p:attrNameLst>
                                          <p:attrName>style.visibility</p:attrName>
                                        </p:attrNameLst>
                                      </p:cBhvr>
                                      <p:to>
                                        <p:strVal val="visible"/>
                                      </p:to>
                                    </p:set>
                                    <p:animEffect transition="in" filter="wipe(down)">
                                      <p:cBhvr>
                                        <p:cTn id="80" dur="500"/>
                                        <p:tgtEl>
                                          <p:spTgt spid="60430"/>
                                        </p:tgtEl>
                                      </p:cBhvr>
                                    </p:animEffect>
                                  </p:childTnLst>
                                </p:cTn>
                              </p:par>
                              <p:par>
                                <p:cTn id="81" presetID="22" presetClass="entr" presetSubtype="4" fill="hold" nodeType="withEffect">
                                  <p:stCondLst>
                                    <p:cond delay="0"/>
                                  </p:stCondLst>
                                  <p:childTnLst>
                                    <p:set>
                                      <p:cBhvr>
                                        <p:cTn id="82" dur="1" fill="hold">
                                          <p:stCondLst>
                                            <p:cond delay="0"/>
                                          </p:stCondLst>
                                        </p:cTn>
                                        <p:tgtEl>
                                          <p:spTgt spid="60442">
                                            <p:txEl>
                                              <p:pRg st="0" end="0"/>
                                            </p:txEl>
                                          </p:spTgt>
                                        </p:tgtEl>
                                        <p:attrNameLst>
                                          <p:attrName>style.visibility</p:attrName>
                                        </p:attrNameLst>
                                      </p:cBhvr>
                                      <p:to>
                                        <p:strVal val="visible"/>
                                      </p:to>
                                    </p:set>
                                    <p:animEffect transition="in" filter="wipe(down)">
                                      <p:cBhvr>
                                        <p:cTn id="83" dur="500"/>
                                        <p:tgtEl>
                                          <p:spTgt spid="60442">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60432"/>
                                        </p:tgtEl>
                                        <p:attrNameLst>
                                          <p:attrName>style.visibility</p:attrName>
                                        </p:attrNameLst>
                                      </p:cBhvr>
                                      <p:to>
                                        <p:strVal val="visible"/>
                                      </p:to>
                                    </p:set>
                                    <p:animEffect transition="in" filter="wipe(down)">
                                      <p:cBhvr>
                                        <p:cTn id="88" dur="500"/>
                                        <p:tgtEl>
                                          <p:spTgt spid="6043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nodeType="clickEffect">
                                  <p:stCondLst>
                                    <p:cond delay="0"/>
                                  </p:stCondLst>
                                  <p:childTnLst>
                                    <p:set>
                                      <p:cBhvr>
                                        <p:cTn id="92" dur="1" fill="hold">
                                          <p:stCondLst>
                                            <p:cond delay="0"/>
                                          </p:stCondLst>
                                        </p:cTn>
                                        <p:tgtEl>
                                          <p:spTgt spid="60444">
                                            <p:txEl>
                                              <p:pRg st="0" end="0"/>
                                            </p:txEl>
                                          </p:spTgt>
                                        </p:tgtEl>
                                        <p:attrNameLst>
                                          <p:attrName>style.visibility</p:attrName>
                                        </p:attrNameLst>
                                      </p:cBhvr>
                                      <p:to>
                                        <p:strVal val="visible"/>
                                      </p:to>
                                    </p:set>
                                    <p:animEffect transition="in" filter="wipe(down)">
                                      <p:cBhvr>
                                        <p:cTn id="93" dur="500"/>
                                        <p:tgtEl>
                                          <p:spTgt spid="604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nimBg="1"/>
      <p:bldP spid="60421" grpId="0" animBg="1"/>
      <p:bldP spid="60422" grpId="0" animBg="1"/>
      <p:bldP spid="60423" grpId="0" animBg="1"/>
      <p:bldP spid="60424" grpId="0"/>
      <p:bldP spid="60427" grpId="0" animBg="1"/>
      <p:bldP spid="60428" grpId="0" animBg="1"/>
      <p:bldP spid="60429" grpId="0" animBg="1"/>
      <p:bldP spid="60430" grpId="0" animBg="1"/>
      <p:bldP spid="60431" grpId="0" animBg="1"/>
      <p:bldP spid="60432" grpId="0" animBg="1"/>
      <p:bldP spid="60433" grpId="0"/>
      <p:bldP spid="60434" grpId="0"/>
      <p:bldP spid="60435" grpId="0"/>
      <p:bldP spid="60436" grpId="0"/>
      <p:bldP spid="60437" grpId="0"/>
      <p:bldP spid="60439" grpId="0"/>
      <p:bldP spid="60440" grpId="0"/>
      <p:bldP spid="6044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sz="half" idx="1"/>
          </p:nvPr>
        </p:nvSpPr>
        <p:spPr>
          <a:xfrm>
            <a:off x="323850" y="260350"/>
            <a:ext cx="5832475" cy="6264275"/>
          </a:xfrm>
        </p:spPr>
        <p:txBody>
          <a:bodyPr/>
          <a:lstStyle/>
          <a:p>
            <a:pPr>
              <a:buFont typeface="Wingdings" pitchFamily="2" charset="2"/>
              <a:buNone/>
            </a:pPr>
            <a:r>
              <a:rPr lang="ru-RU" sz="2800"/>
              <a:t>     </a:t>
            </a:r>
            <a:r>
              <a:rPr lang="ru-RU" sz="2800" b="1">
                <a:solidFill>
                  <a:srgbClr val="800000"/>
                </a:solidFill>
              </a:rPr>
              <a:t>В волшебной стране бывает два типа погоды: хорошая и отличная, причем погода, установившись утром, держится неизменной весь день. Известно, что с вероятностью 0,8 погода завтра будет такой же , как и сегодня. Сегодня 3 июня, погода в волшебной стране  хорошая. Найдите вероятность того,  что 6 июня в Волшебной стране будет отличная погода.</a:t>
            </a:r>
          </a:p>
        </p:txBody>
      </p:sp>
      <p:sp>
        <p:nvSpPr>
          <p:cNvPr id="61444" name="Text Box 4"/>
          <p:cNvSpPr txBox="1">
            <a:spLocks noChangeArrowheads="1"/>
          </p:cNvSpPr>
          <p:nvPr/>
        </p:nvSpPr>
        <p:spPr bwMode="auto">
          <a:xfrm>
            <a:off x="6227763" y="5949950"/>
            <a:ext cx="2735262" cy="579438"/>
          </a:xfrm>
          <a:prstGeom prst="rect">
            <a:avLst/>
          </a:prstGeom>
          <a:noFill/>
          <a:ln w="9525">
            <a:noFill/>
            <a:miter lim="800000"/>
            <a:headEnd/>
            <a:tailEnd/>
          </a:ln>
          <a:effectLst/>
        </p:spPr>
        <p:txBody>
          <a:bodyPr>
            <a:spAutoFit/>
          </a:bodyPr>
          <a:lstStyle/>
          <a:p>
            <a:pPr>
              <a:spcBef>
                <a:spcPct val="50000"/>
              </a:spcBef>
            </a:pPr>
            <a:r>
              <a:rPr lang="ru-RU">
                <a:solidFill>
                  <a:srgbClr val="66FF99"/>
                </a:solidFill>
              </a:rPr>
              <a:t>Ответ: 0,392</a:t>
            </a:r>
          </a:p>
        </p:txBody>
      </p:sp>
      <p:pic>
        <p:nvPicPr>
          <p:cNvPr id="14340" name="Рисунок 1" descr="MC900434411[1]"/>
          <p:cNvPicPr>
            <a:picLocks noChangeAspect="1" noChangeArrowheads="1"/>
          </p:cNvPicPr>
          <p:nvPr>
            <p:ph sz="half" idx="2"/>
          </p:nvPr>
        </p:nvPicPr>
        <p:blipFill>
          <a:blip r:embed="rId2" cstate="email"/>
          <a:srcRect/>
          <a:stretch>
            <a:fillRect/>
          </a:stretch>
        </p:blipFill>
        <p:spPr>
          <a:xfrm>
            <a:off x="6659563" y="333375"/>
            <a:ext cx="2484437" cy="273526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down)">
                                      <p:cBhvr>
                                        <p:cTn id="7" dur="500"/>
                                        <p:tgtEl>
                                          <p:spTgt spid="61443">
                                            <p:txEl>
                                              <p:pRg st="0" end="0"/>
                                            </p:txEl>
                                          </p:spTgt>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4340"/>
                                        </p:tgtEl>
                                        <p:attrNameLst>
                                          <p:attrName>style.visibility</p:attrName>
                                        </p:attrNameLst>
                                      </p:cBhvr>
                                      <p:to>
                                        <p:strVal val="visible"/>
                                      </p:to>
                                    </p:set>
                                    <p:anim calcmode="lin" valueType="num">
                                      <p:cBhvr>
                                        <p:cTn id="11" dur="500" fill="hold"/>
                                        <p:tgtEl>
                                          <p:spTgt spid="14340"/>
                                        </p:tgtEl>
                                        <p:attrNameLst>
                                          <p:attrName>ppt_w</p:attrName>
                                        </p:attrNameLst>
                                      </p:cBhvr>
                                      <p:tavLst>
                                        <p:tav tm="0">
                                          <p:val>
                                            <p:fltVal val="0"/>
                                          </p:val>
                                        </p:tav>
                                        <p:tav tm="100000">
                                          <p:val>
                                            <p:strVal val="#ppt_w"/>
                                          </p:val>
                                        </p:tav>
                                      </p:tavLst>
                                    </p:anim>
                                    <p:anim calcmode="lin" valueType="num">
                                      <p:cBhvr>
                                        <p:cTn id="12" dur="500" fill="hold"/>
                                        <p:tgtEl>
                                          <p:spTgt spid="1434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1444">
                                            <p:txEl>
                                              <p:pRg st="0" end="0"/>
                                            </p:txEl>
                                          </p:spTgt>
                                        </p:tgtEl>
                                        <p:attrNameLst>
                                          <p:attrName>style.visibility</p:attrName>
                                        </p:attrNameLst>
                                      </p:cBhvr>
                                      <p:to>
                                        <p:strVal val="visible"/>
                                      </p:to>
                                    </p:set>
                                    <p:animEffect transition="in" filter="wipe(down)">
                                      <p:cBhvr>
                                        <p:cTn id="17" dur="500"/>
                                        <p:tgtEl>
                                          <p:spTgt spid="614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Grp="1" noChangeArrowheads="1"/>
          </p:cNvSpPr>
          <p:nvPr>
            <p:ph type="title"/>
          </p:nvPr>
        </p:nvSpPr>
        <p:spPr/>
        <p:txBody>
          <a:bodyPr/>
          <a:lstStyle/>
          <a:p>
            <a:r>
              <a:rPr lang="ru-RU"/>
              <a:t>Спасибо за внимание!</a:t>
            </a:r>
          </a:p>
        </p:txBody>
      </p:sp>
      <p:pic>
        <p:nvPicPr>
          <p:cNvPr id="53250" name="Рисунок 4" descr="C:\Users\Василий\Pictures\9840746.jpg"/>
          <p:cNvPicPr>
            <a:picLocks noChangeAspect="1" noChangeArrowheads="1"/>
          </p:cNvPicPr>
          <p:nvPr>
            <p:ph idx="1"/>
          </p:nvPr>
        </p:nvPicPr>
        <p:blipFill>
          <a:blip r:embed="rId2" cstate="email"/>
          <a:srcRect/>
          <a:stretch>
            <a:fillRect/>
          </a:stretch>
        </p:blipFill>
        <p:spPr>
          <a:xfrm>
            <a:off x="3419475" y="2795588"/>
            <a:ext cx="2305050" cy="24860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2000" fill="hold"/>
                                        <p:tgtEl>
                                          <p:spTgt spid="53250"/>
                                        </p:tgtEl>
                                        <p:attrNameLst>
                                          <p:attrName>ppt_x</p:attrName>
                                        </p:attrNameLst>
                                      </p:cBhvr>
                                      <p:tavLst>
                                        <p:tav tm="0">
                                          <p:val>
                                            <p:strVal val="#ppt_x-.2"/>
                                          </p:val>
                                        </p:tav>
                                        <p:tav tm="100000">
                                          <p:val>
                                            <p:strVal val="#ppt_x"/>
                                          </p:val>
                                        </p:tav>
                                      </p:tavLst>
                                    </p:anim>
                                    <p:anim calcmode="lin" valueType="num">
                                      <p:cBhvr>
                                        <p:cTn id="8" dur="2000" fill="hold"/>
                                        <p:tgtEl>
                                          <p:spTgt spid="53250"/>
                                        </p:tgtEl>
                                        <p:attrNameLst>
                                          <p:attrName>ppt_y</p:attrName>
                                        </p:attrNameLst>
                                      </p:cBhvr>
                                      <p:tavLst>
                                        <p:tav tm="0">
                                          <p:val>
                                            <p:strVal val="#ppt_y"/>
                                          </p:val>
                                        </p:tav>
                                        <p:tav tm="100000">
                                          <p:val>
                                            <p:strVal val="#ppt_y"/>
                                          </p:val>
                                        </p:tav>
                                      </p:tavLst>
                                    </p:anim>
                                    <p:animEffect transition="in" filter="wipe(right)" prLst="gradientSize: 0.1">
                                      <p:cBhvr>
                                        <p:cTn id="9" dur="20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23850" y="836613"/>
            <a:ext cx="8820150" cy="4691062"/>
          </a:xfrm>
        </p:spPr>
        <p:txBody>
          <a:bodyPr/>
          <a:lstStyle/>
          <a:p>
            <a:pPr>
              <a:buFont typeface="Wingdings" pitchFamily="2" charset="2"/>
              <a:buNone/>
            </a:pPr>
            <a:r>
              <a:rPr lang="ru-RU" b="1" u="sng">
                <a:solidFill>
                  <a:srgbClr val="66FF99"/>
                </a:solidFill>
              </a:rPr>
              <a:t>Бросаем игральную кость (кубик).</a:t>
            </a:r>
            <a:r>
              <a:rPr lang="ru-RU" b="1">
                <a:solidFill>
                  <a:srgbClr val="66FF99"/>
                </a:solidFill>
              </a:rPr>
              <a:t> </a:t>
            </a:r>
          </a:p>
          <a:p>
            <a:pPr>
              <a:buFont typeface="Wingdings" pitchFamily="2" charset="2"/>
              <a:buNone/>
            </a:pPr>
            <a:endParaRPr lang="ru-RU" b="1">
              <a:solidFill>
                <a:srgbClr val="66FF99"/>
              </a:solidFill>
            </a:endParaRPr>
          </a:p>
          <a:p>
            <a:pPr>
              <a:buFont typeface="Wingdings" pitchFamily="2" charset="2"/>
              <a:buNone/>
            </a:pPr>
            <a:r>
              <a:rPr lang="ru-RU" b="1">
                <a:solidFill>
                  <a:schemeClr val="folHlink"/>
                </a:solidFill>
              </a:rPr>
              <a:t>Выпадение одного очка</a:t>
            </a:r>
            <a:r>
              <a:rPr lang="ru-RU" b="1">
                <a:solidFill>
                  <a:srgbClr val="66FF99"/>
                </a:solidFill>
              </a:rPr>
              <a:t> – это один исход из шести возможных.</a:t>
            </a:r>
          </a:p>
          <a:p>
            <a:pPr>
              <a:buFont typeface="Wingdings" pitchFamily="2" charset="2"/>
              <a:buNone/>
            </a:pPr>
            <a:r>
              <a:rPr lang="ru-RU" b="1">
                <a:solidFill>
                  <a:schemeClr val="folHlink"/>
                </a:solidFill>
              </a:rPr>
              <a:t>Выпадение двух очков</a:t>
            </a:r>
            <a:r>
              <a:rPr lang="ru-RU" b="1">
                <a:solidFill>
                  <a:srgbClr val="66FF99"/>
                </a:solidFill>
              </a:rPr>
              <a:t>  - один исход из шести возможных.</a:t>
            </a:r>
          </a:p>
          <a:p>
            <a:pPr>
              <a:buFont typeface="Wingdings" pitchFamily="2" charset="2"/>
              <a:buNone/>
            </a:pPr>
            <a:r>
              <a:rPr lang="ru-RU" b="1">
                <a:solidFill>
                  <a:srgbClr val="66FF99"/>
                </a:solidFill>
              </a:rPr>
              <a:t>Допустим, нам необходимо выпадение 2 очков, такой исход в теории вероятностей называется</a:t>
            </a:r>
            <a:r>
              <a:rPr lang="ru-RU" b="1">
                <a:solidFill>
                  <a:schemeClr val="hlink"/>
                </a:solidFill>
              </a:rPr>
              <a:t>              </a:t>
            </a:r>
          </a:p>
          <a:p>
            <a:pPr>
              <a:buFont typeface="Wingdings" pitchFamily="2" charset="2"/>
              <a:buNone/>
            </a:pPr>
            <a:r>
              <a:rPr lang="ru-RU" b="1">
                <a:solidFill>
                  <a:schemeClr val="hlink"/>
                </a:solidFill>
              </a:rPr>
              <a:t>                                     </a:t>
            </a:r>
            <a:r>
              <a:rPr lang="ru-RU" b="1">
                <a:solidFill>
                  <a:srgbClr val="800000"/>
                </a:solidFill>
              </a:rPr>
              <a:t>благоприятным.</a:t>
            </a:r>
          </a:p>
          <a:p>
            <a:pPr>
              <a:buFont typeface="Wingdings" pitchFamily="2" charset="2"/>
              <a:buNone/>
            </a:pPr>
            <a:endParaRPr lang="ru-RU" b="1">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down)">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wipe(down)">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wipe(down)">
                                      <p:cBhvr>
                                        <p:cTn id="17" dur="5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wipe(down)">
                                      <p:cBhvr>
                                        <p:cTn id="22" dur="500"/>
                                        <p:tgtEl>
                                          <p:spTgt spid="112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Effect transition="in" filter="wipe(down)">
                                      <p:cBhvr>
                                        <p:cTn id="27"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50825" y="476250"/>
            <a:ext cx="8569325" cy="5619750"/>
          </a:xfrm>
        </p:spPr>
        <p:txBody>
          <a:bodyPr/>
          <a:lstStyle/>
          <a:p>
            <a:pPr>
              <a:buFont typeface="Wingdings" pitchFamily="2" charset="2"/>
              <a:buNone/>
            </a:pPr>
            <a:r>
              <a:rPr lang="ru-RU" b="1">
                <a:solidFill>
                  <a:srgbClr val="66FF99"/>
                </a:solidFill>
              </a:rPr>
              <a:t>Вероятность выпадения тройки  -  1/6. </a:t>
            </a:r>
          </a:p>
          <a:p>
            <a:pPr>
              <a:buFont typeface="Wingdings" pitchFamily="2" charset="2"/>
              <a:buNone/>
            </a:pPr>
            <a:endParaRPr lang="ru-RU" b="1">
              <a:solidFill>
                <a:srgbClr val="66FF99"/>
              </a:solidFill>
            </a:endParaRPr>
          </a:p>
          <a:p>
            <a:pPr>
              <a:buFont typeface="Wingdings" pitchFamily="2" charset="2"/>
              <a:buNone/>
            </a:pPr>
            <a:r>
              <a:rPr lang="ru-RU" b="1">
                <a:solidFill>
                  <a:schemeClr val="folHlink"/>
                </a:solidFill>
              </a:rPr>
              <a:t>Вероятность выпадения семерки – 0.</a:t>
            </a:r>
          </a:p>
          <a:p>
            <a:pPr>
              <a:buFont typeface="Wingdings" pitchFamily="2" charset="2"/>
              <a:buNone/>
            </a:pPr>
            <a:endParaRPr lang="ru-RU" b="1">
              <a:solidFill>
                <a:schemeClr val="folHlink"/>
              </a:solidFill>
            </a:endParaRPr>
          </a:p>
          <a:p>
            <a:pPr>
              <a:buFont typeface="Wingdings" pitchFamily="2" charset="2"/>
              <a:buNone/>
            </a:pPr>
            <a:r>
              <a:rPr lang="ru-RU" b="1">
                <a:solidFill>
                  <a:srgbClr val="66FF99"/>
                </a:solidFill>
              </a:rPr>
              <a:t>Вероятность выпадения четного числа – ½.</a:t>
            </a:r>
          </a:p>
          <a:p>
            <a:pPr>
              <a:buFont typeface="Wingdings" pitchFamily="2" charset="2"/>
              <a:buNone/>
            </a:pPr>
            <a:endParaRPr lang="ru-RU" b="1">
              <a:solidFill>
                <a:srgbClr val="66FF99"/>
              </a:solidFill>
            </a:endParaRPr>
          </a:p>
          <a:p>
            <a:pPr>
              <a:buFont typeface="Wingdings" pitchFamily="2" charset="2"/>
              <a:buNone/>
            </a:pPr>
            <a:r>
              <a:rPr lang="ru-RU" b="1">
                <a:solidFill>
                  <a:schemeClr val="folHlink"/>
                </a:solidFill>
              </a:rPr>
              <a:t>Вероятность выпадения числа, меньше пяти – 4/6 или 2/3</a:t>
            </a:r>
          </a:p>
          <a:p>
            <a:pPr>
              <a:buFont typeface="Wingdings" pitchFamily="2" charset="2"/>
              <a:buNone/>
            </a:pPr>
            <a:endParaRPr lang="ru-RU"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17" dur="500"/>
                                        <p:tgtEl>
                                          <p:spTgt spid="122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22"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23850" y="333375"/>
            <a:ext cx="8820150" cy="5111750"/>
          </a:xfrm>
        </p:spPr>
        <p:txBody>
          <a:bodyPr/>
          <a:lstStyle/>
          <a:p>
            <a:pPr>
              <a:buFont typeface="Wingdings" pitchFamily="2" charset="2"/>
              <a:buNone/>
            </a:pPr>
            <a:r>
              <a:rPr lang="ru-RU" b="1" u="sng">
                <a:solidFill>
                  <a:srgbClr val="800000"/>
                </a:solidFill>
              </a:rPr>
              <a:t>Берем колоду  из 36 карт.</a:t>
            </a:r>
          </a:p>
          <a:p>
            <a:pPr>
              <a:buFont typeface="Wingdings" pitchFamily="2" charset="2"/>
              <a:buNone/>
            </a:pPr>
            <a:endParaRPr lang="ru-RU" b="1" u="sng">
              <a:solidFill>
                <a:srgbClr val="800000"/>
              </a:solidFill>
            </a:endParaRPr>
          </a:p>
          <a:p>
            <a:pPr>
              <a:buFont typeface="Wingdings" pitchFamily="2" charset="2"/>
              <a:buNone/>
            </a:pPr>
            <a:r>
              <a:rPr lang="ru-RU" b="1">
                <a:solidFill>
                  <a:schemeClr val="folHlink"/>
                </a:solidFill>
              </a:rPr>
              <a:t>Вероятность вытащить загаданную карту – 1/36.</a:t>
            </a:r>
          </a:p>
          <a:p>
            <a:pPr>
              <a:buFont typeface="Wingdings" pitchFamily="2" charset="2"/>
              <a:buNone/>
            </a:pPr>
            <a:r>
              <a:rPr lang="ru-RU" b="1">
                <a:solidFill>
                  <a:srgbClr val="66FF99"/>
                </a:solidFill>
              </a:rPr>
              <a:t>Вероятность вытащить туза – 4/36 или 1/9</a:t>
            </a:r>
          </a:p>
          <a:p>
            <a:pPr>
              <a:buFont typeface="Wingdings" pitchFamily="2" charset="2"/>
              <a:buNone/>
            </a:pPr>
            <a:r>
              <a:rPr lang="ru-RU" b="1">
                <a:solidFill>
                  <a:schemeClr val="folHlink"/>
                </a:solidFill>
              </a:rPr>
              <a:t>Вероятность вытащить карту масти бубен – 9/36 или ¼</a:t>
            </a:r>
          </a:p>
          <a:p>
            <a:pPr>
              <a:buFont typeface="Wingdings" pitchFamily="2" charset="2"/>
              <a:buNone/>
            </a:pPr>
            <a:r>
              <a:rPr lang="ru-RU" b="1">
                <a:solidFill>
                  <a:srgbClr val="66FF99"/>
                </a:solidFill>
              </a:rPr>
              <a:t>Вероятность вытащить красную карту – 18/36 или </a:t>
            </a:r>
            <a:r>
              <a:rPr lang="ru-RU">
                <a:solidFill>
                  <a:srgbClr val="66FF99"/>
                </a:solidFill>
              </a:rPr>
              <a:t>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checkerboard(across)">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checkerboard(across)">
                                      <p:cBhvr>
                                        <p:cTn id="17" dur="500"/>
                                        <p:tgtEl>
                                          <p:spTgt spid="14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checkerboard(across)">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checkerboard(across)">
                                      <p:cBhvr>
                                        <p:cTn id="27"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395288" y="333375"/>
            <a:ext cx="7848600" cy="6048375"/>
          </a:xfrm>
        </p:spPr>
        <p:txBody>
          <a:bodyPr/>
          <a:lstStyle/>
          <a:p>
            <a:pPr>
              <a:buFont typeface="Wingdings" pitchFamily="2" charset="2"/>
              <a:buNone/>
            </a:pPr>
            <a:r>
              <a:rPr lang="ru-RU" sz="3600" b="1">
                <a:solidFill>
                  <a:srgbClr val="800000"/>
                </a:solidFill>
              </a:rPr>
              <a:t>    Вероятность  события  </a:t>
            </a:r>
            <a:r>
              <a:rPr lang="ru-RU" sz="3600" b="1">
                <a:solidFill>
                  <a:srgbClr val="66FF99"/>
                </a:solidFill>
              </a:rPr>
              <a:t>равна</a:t>
            </a:r>
            <a:r>
              <a:rPr lang="ru-RU" sz="3600" b="1"/>
              <a:t>   </a:t>
            </a:r>
          </a:p>
          <a:p>
            <a:pPr>
              <a:buFont typeface="Wingdings" pitchFamily="2" charset="2"/>
              <a:buNone/>
            </a:pPr>
            <a:r>
              <a:rPr lang="ru-RU" sz="3600" b="1"/>
              <a:t>              </a:t>
            </a:r>
            <a:r>
              <a:rPr lang="ru-RU" sz="3600" b="1">
                <a:solidFill>
                  <a:srgbClr val="66FF99"/>
                </a:solidFill>
              </a:rPr>
              <a:t>отношению числа благоприятных исходов к числу всех возможных исходов.</a:t>
            </a:r>
          </a:p>
          <a:p>
            <a:pPr>
              <a:buFont typeface="Wingdings" pitchFamily="2" charset="2"/>
              <a:buNone/>
            </a:pPr>
            <a:endParaRPr lang="ru-RU" sz="2800" b="1">
              <a:solidFill>
                <a:srgbClr val="66FF99"/>
              </a:solidFill>
            </a:endParaRPr>
          </a:p>
          <a:p>
            <a:pPr>
              <a:buFont typeface="Wingdings" pitchFamily="2" charset="2"/>
              <a:buNone/>
            </a:pPr>
            <a:r>
              <a:rPr lang="ru-RU" sz="3600" b="1">
                <a:solidFill>
                  <a:srgbClr val="66FF99"/>
                </a:solidFill>
              </a:rPr>
              <a:t>Вероятность не может</a:t>
            </a:r>
          </a:p>
          <a:p>
            <a:pPr>
              <a:buFont typeface="Wingdings" pitchFamily="2" charset="2"/>
              <a:buNone/>
            </a:pPr>
            <a:r>
              <a:rPr lang="ru-RU" sz="3600" b="1">
                <a:solidFill>
                  <a:srgbClr val="66FF99"/>
                </a:solidFill>
              </a:rPr>
              <a:t>                     быть больше 1.</a:t>
            </a:r>
          </a:p>
          <a:p>
            <a:pPr>
              <a:buFont typeface="Wingdings" pitchFamily="2" charset="2"/>
              <a:buNone/>
            </a:pPr>
            <a:endParaRPr lang="ru-RU" sz="3600" b="1">
              <a:solidFill>
                <a:srgbClr val="66FF99"/>
              </a:solidFill>
            </a:endParaRPr>
          </a:p>
        </p:txBody>
      </p:sp>
      <p:sp>
        <p:nvSpPr>
          <p:cNvPr id="13319" name="Text Box 7"/>
          <p:cNvSpPr txBox="1">
            <a:spLocks noChangeArrowheads="1"/>
          </p:cNvSpPr>
          <p:nvPr/>
        </p:nvSpPr>
        <p:spPr bwMode="auto">
          <a:xfrm>
            <a:off x="539750" y="4868863"/>
            <a:ext cx="2303463" cy="579437"/>
          </a:xfrm>
          <a:prstGeom prst="rect">
            <a:avLst/>
          </a:prstGeom>
          <a:noFill/>
          <a:ln w="9525">
            <a:noFill/>
            <a:miter lim="800000"/>
            <a:headEnd/>
            <a:tailEnd/>
          </a:ln>
          <a:effectLst/>
        </p:spPr>
        <p:txBody>
          <a:bodyPr>
            <a:spAutoFit/>
          </a:bodyPr>
          <a:lstStyle/>
          <a:p>
            <a:pPr>
              <a:spcBef>
                <a:spcPct val="50000"/>
              </a:spcBef>
            </a:pPr>
            <a:endParaRPr lang="ru-RU"/>
          </a:p>
        </p:txBody>
      </p:sp>
      <p:pic>
        <p:nvPicPr>
          <p:cNvPr id="13320" name="Picture 17" descr="1[29]"/>
          <p:cNvPicPr>
            <a:picLocks noChangeAspect="1" noChangeArrowheads="1" noCrop="1"/>
          </p:cNvPicPr>
          <p:nvPr>
            <p:ph sz="half" idx="2"/>
          </p:nvPr>
        </p:nvPicPr>
        <p:blipFill>
          <a:blip r:embed="rId2" cstate="email"/>
          <a:srcRect/>
          <a:stretch>
            <a:fillRect/>
          </a:stretch>
        </p:blipFill>
        <p:spPr>
          <a:xfrm>
            <a:off x="7019925" y="4941888"/>
            <a:ext cx="1533525" cy="14097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amond(in)">
                                      <p:cBhvr>
                                        <p:cTn id="7" dur="2000"/>
                                        <p:tgtEl>
                                          <p:spTgt spid="13315">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diamond(in)">
                                      <p:cBhvr>
                                        <p:cTn id="10" dur="2000"/>
                                        <p:tgtEl>
                                          <p:spTgt spid="133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 calcmode="lin" valueType="num">
                                      <p:cBhvr additive="base">
                                        <p:cTn id="1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1476375" y="1196975"/>
            <a:ext cx="6275388" cy="3840163"/>
          </a:xfrm>
          <a:noFill/>
          <a:ln/>
        </p:spPr>
        <p:txBody>
          <a:bodyPr/>
          <a:lstStyle/>
          <a:p>
            <a:pPr algn="r"/>
            <a:r>
              <a:rPr lang="ru-RU" sz="5400" b="1">
                <a:solidFill>
                  <a:schemeClr val="bg1"/>
                </a:solidFill>
              </a:rPr>
              <a:t>Методы решения</a:t>
            </a:r>
            <a:r>
              <a:rPr lang="ru-RU"/>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79388" y="1557338"/>
            <a:ext cx="8964612" cy="4967287"/>
          </a:xfrm>
        </p:spPr>
        <p:txBody>
          <a:bodyPr/>
          <a:lstStyle/>
          <a:p>
            <a:pPr>
              <a:buFont typeface="Wingdings" pitchFamily="2" charset="2"/>
              <a:buNone/>
            </a:pPr>
            <a:r>
              <a:rPr lang="ru-RU" sz="4000" b="1">
                <a:solidFill>
                  <a:srgbClr val="800000"/>
                </a:solidFill>
              </a:rPr>
              <a:t>     1.Метод логического перебора («решение напролом»)</a:t>
            </a:r>
            <a:r>
              <a:rPr lang="ru-RU" sz="4000" b="1">
                <a:solidFill>
                  <a:srgbClr val="66FF99"/>
                </a:solidFill>
              </a:rPr>
              <a:t> </a:t>
            </a:r>
          </a:p>
          <a:p>
            <a:pPr>
              <a:buFont typeface="Wingdings" pitchFamily="2" charset="2"/>
              <a:buNone/>
            </a:pPr>
            <a:r>
              <a:rPr lang="ru-RU" sz="4000" b="1">
                <a:solidFill>
                  <a:srgbClr val="66FF99"/>
                </a:solidFill>
              </a:rPr>
              <a:t>               – выписываются все возможные исходы (а), выбираются благоприятные (</a:t>
            </a:r>
            <a:r>
              <a:rPr lang="en-US" sz="4000" b="1">
                <a:solidFill>
                  <a:srgbClr val="66FF99"/>
                </a:solidFill>
              </a:rPr>
              <a:t>b)</a:t>
            </a:r>
            <a:r>
              <a:rPr lang="ru-RU" sz="4000" b="1">
                <a:solidFill>
                  <a:srgbClr val="66FF99"/>
                </a:solidFill>
              </a:rPr>
              <a:t>  и находится отношение</a:t>
            </a:r>
            <a:r>
              <a:rPr lang="en-US" sz="4000" b="1">
                <a:solidFill>
                  <a:srgbClr val="66FF99"/>
                </a:solidFill>
              </a:rPr>
              <a:t> p = b:a</a:t>
            </a:r>
            <a:r>
              <a:rPr lang="ru-RU" sz="4000" b="1">
                <a:solidFill>
                  <a:srgbClr val="800000"/>
                </a:solidFill>
              </a:rPr>
              <a:t>   </a:t>
            </a:r>
          </a:p>
        </p:txBody>
      </p:sp>
      <p:sp>
        <p:nvSpPr>
          <p:cNvPr id="24581" name="Rectangle 5"/>
          <p:cNvSpPr>
            <a:spLocks noGrp="1" noChangeArrowheads="1"/>
          </p:cNvSpPr>
          <p:nvPr>
            <p:ph type="title"/>
          </p:nvPr>
        </p:nvSpPr>
        <p:spPr>
          <a:xfrm>
            <a:off x="468313" y="333375"/>
            <a:ext cx="8675687" cy="987425"/>
          </a:xfrm>
          <a:noFill/>
          <a:ln/>
        </p:spPr>
        <p:txBody>
          <a:bodyPr/>
          <a:lstStyle/>
          <a:p>
            <a:pPr algn="r"/>
            <a:r>
              <a:rPr lang="ru-RU" b="1" u="sng">
                <a:solidFill>
                  <a:schemeClr val="bg1"/>
                </a:solidFill>
              </a:rPr>
              <a:t>Непосредственные подсчеты</a:t>
            </a:r>
            <a:r>
              <a:rPr lang="ru-RU" sz="4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additive="base">
                                        <p:cTn id="7" dur="500" fill="hold"/>
                                        <p:tgtEl>
                                          <p:spTgt spid="24581"/>
                                        </p:tgtEl>
                                        <p:attrNameLst>
                                          <p:attrName>ppt_x</p:attrName>
                                        </p:attrNameLst>
                                      </p:cBhvr>
                                      <p:tavLst>
                                        <p:tav tm="0">
                                          <p:val>
                                            <p:strVal val="#ppt_x"/>
                                          </p:val>
                                        </p:tav>
                                        <p:tav tm="100000">
                                          <p:val>
                                            <p:strVal val="#ppt_x"/>
                                          </p:val>
                                        </p:tav>
                                      </p:tavLst>
                                    </p:anim>
                                    <p:anim calcmode="lin" valueType="num">
                                      <p:cBhvr additive="base">
                                        <p:cTn id="8" dur="500" fill="hold"/>
                                        <p:tgtEl>
                                          <p:spTgt spid="245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theme/theme1.xml><?xml version="1.0" encoding="utf-8"?>
<a:theme xmlns:a="http://schemas.openxmlformats.org/drawingml/2006/main" name="Текстура">
  <a:themeElements>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fontScheme name="Текстура">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466</TotalTime>
  <Words>1438</Words>
  <Application>Microsoft Office PowerPoint</Application>
  <PresentationFormat>Экран (4:3)</PresentationFormat>
  <Paragraphs>177</Paragraphs>
  <Slides>34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34</vt:i4>
      </vt:variant>
    </vt:vector>
  </HeadingPairs>
  <TitlesOfParts>
    <vt:vector size="40" baseType="lpstr">
      <vt:lpstr>Arial</vt:lpstr>
      <vt:lpstr>Tahoma</vt:lpstr>
      <vt:lpstr>Wingdings</vt:lpstr>
      <vt:lpstr>Arial Unicode MS</vt:lpstr>
      <vt:lpstr>Arial Black</vt:lpstr>
      <vt:lpstr>Текстура</vt:lpstr>
      <vt:lpstr>Теория вероятностей в задачах  ЕГЭ-2014</vt:lpstr>
      <vt:lpstr>Основные понятия</vt:lpstr>
      <vt:lpstr>Слайд 3</vt:lpstr>
      <vt:lpstr>Слайд 4</vt:lpstr>
      <vt:lpstr>Слайд 5</vt:lpstr>
      <vt:lpstr>Слайд 6</vt:lpstr>
      <vt:lpstr>Слайд 7</vt:lpstr>
      <vt:lpstr>Методы решения </vt:lpstr>
      <vt:lpstr>Непосредственные подсчеты </vt:lpstr>
      <vt:lpstr>Слайд 10</vt:lpstr>
      <vt:lpstr>Слайд 11</vt:lpstr>
      <vt:lpstr>Слайд 12</vt:lpstr>
      <vt:lpstr>2. Таблица вариантов</vt:lpstr>
      <vt:lpstr>Слайд 14</vt:lpstr>
      <vt:lpstr>2. Полный граф</vt:lpstr>
      <vt:lpstr>Слайд 16</vt:lpstr>
      <vt:lpstr>Слайд 17</vt:lpstr>
      <vt:lpstr>Правила </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вероятностей в задачах  ЕГЭ-2014</dc:title>
  <dc:creator>пользователь</dc:creator>
  <cp:lastModifiedBy>re</cp:lastModifiedBy>
  <cp:revision>21</cp:revision>
  <dcterms:created xsi:type="dcterms:W3CDTF">2014-01-05T04:38:34Z</dcterms:created>
  <dcterms:modified xsi:type="dcterms:W3CDTF">2014-04-02T13:52:42Z</dcterms:modified>
</cp:coreProperties>
</file>