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79" r:id="rId2"/>
    <p:sldId id="256" r:id="rId3"/>
    <p:sldId id="257" r:id="rId4"/>
    <p:sldId id="284" r:id="rId5"/>
    <p:sldId id="283" r:id="rId6"/>
    <p:sldId id="260" r:id="rId7"/>
    <p:sldId id="261" r:id="rId8"/>
    <p:sldId id="280" r:id="rId9"/>
    <p:sldId id="281" r:id="rId10"/>
    <p:sldId id="282" r:id="rId11"/>
    <p:sldId id="265" r:id="rId12"/>
    <p:sldId id="267" r:id="rId13"/>
    <p:sldId id="268" r:id="rId14"/>
    <p:sldId id="269" r:id="rId15"/>
    <p:sldId id="285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3300"/>
    <a:srgbClr val="6699FF"/>
    <a:srgbClr val="846C16"/>
    <a:srgbClr val="CCCCFF"/>
    <a:srgbClr val="99FF66"/>
    <a:srgbClr val="15852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229E-8C15-4AAF-9131-8D839512F111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7749-E8F8-453E-B82A-161D190D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B5FA-8221-4FA5-A5C9-0E43048632CA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39D8-8D84-4576-A6FF-96573531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74B-7541-4636-9678-E628ADE51C5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41D4-BD29-4D08-999F-EC32AF3F9A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946-41D5-4915-80A4-A82DDF8A5D58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B315-3F78-442A-B316-A5C65FBAD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4C4B-503C-4B17-B920-E56EB8B1F7F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1220-8E3A-4A72-B9EA-21942498D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39C-F57D-4216-8B9D-4A1C6642F415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D6658-0304-41B6-AE3F-06BF96B47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7EAA-85F2-412F-B5A7-DB407E9C5135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8685-5C2D-46D4-9152-F6CC4549A3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CDA8-371B-41E7-9734-D52B6B842D28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A3DD-2328-4358-8FCD-DC8A8C9EA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BDC2-0C5A-4D1B-9DC2-D5292E36953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9114-8FAD-4C10-80E9-5ECDA4490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72D7-2ECB-46EA-8DF5-C2D8904E450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FA90-DC12-41C5-9B5D-58E0E8671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7F57-BF97-47A7-AB92-242AA34EFDA9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C2A-9BB7-4114-BC2A-FE6ED0846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01DE96-C52B-4416-AC81-6CDE86CA1D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162EE7-6966-4350-AD4B-0FA951977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b" anchorCtr="0"/>
          <a:lstStyle/>
          <a:p>
            <a:r>
              <a:rPr lang="ru-RU"/>
              <a:t> </a:t>
            </a:r>
          </a:p>
        </p:txBody>
      </p:sp>
      <p:pic>
        <p:nvPicPr>
          <p:cNvPr id="13316" name="Picture 2" descr="C:\Users\user\Desktop\Картинки Айболит\1286602845_futuru.ru.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348038" y="1989138"/>
            <a:ext cx="441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</a:rPr>
              <a:t>На приеме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</a:rPr>
              <a:t>у доктора Айболита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60032" y="3717032"/>
            <a:ext cx="36718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</a:rPr>
              <a:t>Педагог дополнительного образования МБОУ ДОД «ЦДОД» Эколого-биологический отдел Когтева </a:t>
            </a:r>
            <a:r>
              <a:rPr lang="ru-RU" sz="1400" dirty="0" err="1">
                <a:solidFill>
                  <a:srgbClr val="003399"/>
                </a:solidFill>
                <a:latin typeface="Times New Roman" pitchFamily="18" charset="0"/>
              </a:rPr>
              <a:t>Альфия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rgbClr val="003399"/>
                </a:solidFill>
                <a:latin typeface="Times New Roman" pitchFamily="18" charset="0"/>
              </a:rPr>
              <a:t>Акмаловна</a:t>
            </a:r>
            <a:endParaRPr lang="ru-RU" sz="1400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20616" y="548680"/>
            <a:ext cx="8229600" cy="1139825"/>
          </a:xfrm>
        </p:spPr>
        <p:txBody>
          <a:bodyPr anchor="b" anchorCtr="0">
            <a:normAutofit fontScale="90000"/>
          </a:bodyPr>
          <a:lstStyle/>
          <a:p>
            <a:r>
              <a:rPr lang="ru-RU" sz="4000" b="1" dirty="0">
                <a:solidFill>
                  <a:srgbClr val="003399"/>
                </a:solidFill>
              </a:rPr>
              <a:t>В какие лечебные учреждения необходимо </a:t>
            </a:r>
            <a:br>
              <a:rPr lang="ru-RU" sz="4000" b="1" dirty="0">
                <a:solidFill>
                  <a:srgbClr val="003399"/>
                </a:solidFill>
              </a:rPr>
            </a:br>
            <a:r>
              <a:rPr lang="ru-RU" sz="4000" b="1" dirty="0">
                <a:solidFill>
                  <a:srgbClr val="003399"/>
                </a:solidFill>
              </a:rPr>
              <a:t>обратиться больному кролику?</a:t>
            </a:r>
            <a:r>
              <a:rPr lang="ru-RU" sz="40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0" y="2174875"/>
            <a:ext cx="6156176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Полевой </a:t>
            </a: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госпиталь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Ветеринарная </a:t>
            </a: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лечебница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Лесная поликлиника</a:t>
            </a:r>
          </a:p>
        </p:txBody>
      </p:sp>
      <p:pic>
        <p:nvPicPr>
          <p:cNvPr id="22531" name="Picture 2" descr="http://im5-tub-ru.yandex.net/i?id=332911497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881312" cy="36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96136" y="2492896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C3300"/>
                </a:solidFill>
              </a:rPr>
              <a:t>*</a:t>
            </a:r>
            <a:endParaRPr lang="ru-RU" sz="5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8520" y="908720"/>
            <a:ext cx="8229600" cy="1582737"/>
          </a:xfrm>
        </p:spPr>
        <p:txBody>
          <a:bodyPr anchor="b" anchorCtr="0">
            <a:normAutofit fontScale="90000"/>
          </a:bodyPr>
          <a:lstStyle/>
          <a:p>
            <a:r>
              <a:rPr lang="ru-RU" b="1" dirty="0">
                <a:solidFill>
                  <a:srgbClr val="003399"/>
                </a:solidFill>
                <a:cs typeface="Times New Roman" pitchFamily="18" charset="0"/>
              </a:rPr>
              <a:t>Признаки заболевания инфекционного </a:t>
            </a:r>
            <a:r>
              <a:rPr lang="ru-RU" b="1" dirty="0" err="1">
                <a:solidFill>
                  <a:srgbClr val="003399"/>
                </a:solidFill>
                <a:cs typeface="Times New Roman" pitchFamily="18" charset="0"/>
              </a:rPr>
              <a:t>ренита</a:t>
            </a:r>
            <a:r>
              <a:rPr lang="ru-RU" b="1" dirty="0">
                <a:solidFill>
                  <a:srgbClr val="003399"/>
                </a:solidFill>
                <a:cs typeface="Times New Roman" pitchFamily="18" charset="0"/>
              </a:rPr>
              <a:t>?</a:t>
            </a:r>
            <a:r>
              <a:rPr lang="ru-RU" dirty="0">
                <a:solidFill>
                  <a:srgbClr val="003399"/>
                </a:solidFill>
              </a:rPr>
              <a:t/>
            </a:r>
            <a:br>
              <a:rPr lang="ru-RU" dirty="0">
                <a:solidFill>
                  <a:srgbClr val="003399"/>
                </a:solidFill>
              </a:rPr>
            </a:b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143125"/>
            <a:ext cx="8229600" cy="337410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Чихание </a:t>
            </a:r>
            <a:endParaRPr lang="ru-RU" sz="3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Кашель</a:t>
            </a:r>
            <a:endParaRPr lang="ru-RU" sz="3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Высокая температура</a:t>
            </a:r>
          </a:p>
        </p:txBody>
      </p:sp>
      <p:pic>
        <p:nvPicPr>
          <p:cNvPr id="23556" name="Picture 2" descr="http://im5-tub-ru.yandex.net/i?id=21652651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487" y="2780928"/>
            <a:ext cx="3984275" cy="357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96716" y="206084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C3300"/>
                </a:solidFill>
              </a:rPr>
              <a:t>*</a:t>
            </a:r>
            <a:endParaRPr lang="ru-RU" sz="4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0528" y="332656"/>
            <a:ext cx="8229600" cy="1139825"/>
          </a:xfrm>
        </p:spPr>
        <p:txBody>
          <a:bodyPr anchor="b" anchorCtr="0"/>
          <a:lstStyle/>
          <a:p>
            <a:r>
              <a:rPr lang="ru-RU" b="1" dirty="0">
                <a:solidFill>
                  <a:srgbClr val="003399"/>
                </a:solidFill>
                <a:cs typeface="Times New Roman" pitchFamily="18" charset="0"/>
              </a:rPr>
              <a:t> «Доскажи словечко»</a:t>
            </a:r>
            <a:r>
              <a:rPr lang="ru-RU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39552" y="1623855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Ранку смажь скорее,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Пусть немного жжет.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Заживет быстрее – это же ведь….</a:t>
            </a:r>
          </a:p>
          <a:p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Хоть ищи, хоть не ищи,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В ухе кролика клещи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Поможет легендарная,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</a:rPr>
              <a:t>Мазь наша……</a:t>
            </a:r>
          </a:p>
          <a:p>
            <a:endParaRPr lang="ru-RU" sz="36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6" name="Picture 5" descr="D:\данные\Desktop\дистанционные конкурсы\466bdab5-447f-f69b-f630-b683b26c8e29.jpg"/>
          <p:cNvPicPr>
            <a:picLocks noChangeAspect="1" noChangeArrowheads="1"/>
          </p:cNvPicPr>
          <p:nvPr/>
        </p:nvPicPr>
        <p:blipFill rotWithShape="1">
          <a:blip r:embed="rId2" cstate="print"/>
          <a:srcRect b="9794"/>
          <a:stretch/>
        </p:blipFill>
        <p:spPr>
          <a:xfrm>
            <a:off x="5092892" y="1844824"/>
            <a:ext cx="3617190" cy="440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476672"/>
            <a:ext cx="8229600" cy="5727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Лапка кролика болит,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Ясно всем - </a:t>
            </a:r>
            <a:r>
              <a:rPr lang="ru-RU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поддерматит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лечить ее взялась наша ……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кролик не чихал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Нам аптекарь капли дал,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Знаю там пенициллин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Вместе с ним ….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Глаз у кролика болит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 него </a:t>
            </a:r>
            <a:r>
              <a:rPr lang="ru-RU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коньюктивит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Поможет мазь отборная,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Как говорится ……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25604" name="Picture 2" descr="http://skazochnyj-domik.ru/wp-content/uploads/2013/04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380" y="1484784"/>
            <a:ext cx="5106820" cy="444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5536" y="428625"/>
            <a:ext cx="7834064" cy="57277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звери не болели,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Мало нам, чтоб их жалели,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Надо о болезнях знать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И….. </a:t>
            </a:r>
          </a:p>
          <a:p>
            <a:r>
              <a:rPr lang="ru-RU" sz="28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Кролик требует ухода,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заботы, и тепла,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Клетку надо обработать,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чистая была.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Можно….., …..</a:t>
            </a:r>
            <a:r>
              <a:rPr lang="ru-RU" sz="28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можно,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Только очень ……</a:t>
            </a:r>
          </a:p>
          <a:p>
            <a:endParaRPr lang="ru-RU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6627" name="Picture 2" descr="http://im2-tub-ru.yandex.net/i?id=466007917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0422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b" anchorCtr="0"/>
          <a:lstStyle/>
          <a:p>
            <a:r>
              <a:rPr lang="ru-RU" sz="6000" b="1" dirty="0">
                <a:solidFill>
                  <a:srgbClr val="1585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«Зеленая аптека»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3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Кролик простудился и просит вас помочь.  Подскажите  чем ему лечиться?</a:t>
            </a:r>
          </a:p>
          <a:p>
            <a:endParaRPr lang="ru-RU" sz="33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65223" y="3284984"/>
            <a:ext cx="394673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</a:rPr>
              <a:t>) Мать-и-мачеха</a:t>
            </a:r>
            <a:endParaRPr lang="ru-RU" sz="2800" dirty="0">
              <a:solidFill>
                <a:srgbClr val="003399"/>
              </a:solidFill>
              <a:latin typeface="Times New Roman" pitchFamily="18" charset="0"/>
            </a:endParaRPr>
          </a:p>
          <a:p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б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</a:rPr>
              <a:t>) 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Полынь</a:t>
            </a:r>
          </a:p>
          <a:p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</a:rPr>
              <a:t>) 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Чистотел</a:t>
            </a:r>
            <a:r>
              <a:rPr lang="ru-RU" sz="2800" dirty="0">
                <a:latin typeface="Times New Roman" pitchFamily="18" charset="0"/>
              </a:rPr>
              <a:t>       </a:t>
            </a:r>
          </a:p>
          <a:p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г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</a:rPr>
              <a:t>) </a:t>
            </a:r>
            <a:r>
              <a:rPr lang="ru-RU" sz="2800" dirty="0">
                <a:solidFill>
                  <a:srgbClr val="003399"/>
                </a:solidFill>
                <a:latin typeface="Times New Roman" pitchFamily="18" charset="0"/>
              </a:rPr>
              <a:t>Малина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ru-RU" sz="2800" dirty="0">
              <a:latin typeface="Calibri" pitchFamily="34" charset="0"/>
            </a:endParaRPr>
          </a:p>
        </p:txBody>
      </p:sp>
      <p:pic>
        <p:nvPicPr>
          <p:cNvPr id="28676" name="Picture 5" descr="D:\данные\Desktop\дистанционные конкурсы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070" y="3140968"/>
            <a:ext cx="4208298" cy="32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59832" y="314096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3300"/>
                </a:solidFill>
              </a:rPr>
              <a:t>*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764704"/>
            <a:ext cx="8229600" cy="1556792"/>
          </a:xfrm>
        </p:spPr>
        <p:txBody>
          <a:bodyPr anchor="b" anchorCtr="0">
            <a:normAutofit fontScale="90000"/>
          </a:bodyPr>
          <a:lstStyle/>
          <a:p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>Кролик поранил бок. Какие лекарственные травы применяются при лечении ран?</a:t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endParaRPr lang="ru-RU" sz="41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504" y="2060848"/>
            <a:ext cx="8147248" cy="3744417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в) Подорожник</a:t>
            </a:r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Петрушка</a:t>
            </a:r>
          </a:p>
          <a:p>
            <a:endParaRPr lang="ru-RU" sz="3000" dirty="0"/>
          </a:p>
        </p:txBody>
      </p:sp>
      <p:pic>
        <p:nvPicPr>
          <p:cNvPr id="27651" name="Picture 1" descr="D:\данные\Desktop\дистанционные конкурсы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83835"/>
            <a:ext cx="534659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65333" y="317471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3300"/>
                </a:solidFill>
              </a:rPr>
              <a:t>*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18362"/>
            <a:ext cx="8229600" cy="1728192"/>
          </a:xfrm>
        </p:spPr>
        <p:txBody>
          <a:bodyPr anchor="b" anchorCtr="0">
            <a:noAutofit/>
          </a:bodyPr>
          <a:lstStyle/>
          <a:p>
            <a:r>
              <a:rPr lang="ru-RU" sz="3200" b="1" dirty="0">
                <a:solidFill>
                  <a:srgbClr val="003399"/>
                </a:solidFill>
              </a:rPr>
              <a:t> Кролик ничего не ест. Какие растения надо добавлять в рацион для поднятия аппетита? </a:t>
            </a:r>
            <a:br>
              <a:rPr lang="ru-RU" sz="3200" b="1" dirty="0">
                <a:solidFill>
                  <a:srgbClr val="003399"/>
                </a:solidFill>
              </a:rPr>
            </a:b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060849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Алоэ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Укроп</a:t>
            </a:r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Дурман</a:t>
            </a:r>
          </a:p>
          <a:p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D:\данные\Desktop\дистанционные конкурсы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208178" cy="368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25351" y="2552395"/>
            <a:ext cx="5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3300"/>
                </a:solidFill>
              </a:rPr>
              <a:t>*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04913"/>
          </a:xfrm>
        </p:spPr>
        <p:txBody>
          <a:bodyPr anchor="b" anchorCtr="0">
            <a:normAutofit/>
          </a:bodyPr>
          <a:lstStyle/>
          <a:p>
            <a:r>
              <a:rPr lang="ru-RU" sz="3600" b="1" dirty="0">
                <a:solidFill>
                  <a:srgbClr val="003399"/>
                </a:solidFill>
              </a:rPr>
              <a:t>У кролика заболел живот. </a:t>
            </a:r>
            <a:br>
              <a:rPr lang="ru-RU" sz="3600" b="1" dirty="0">
                <a:solidFill>
                  <a:srgbClr val="003399"/>
                </a:solidFill>
              </a:rPr>
            </a:br>
            <a:r>
              <a:rPr lang="ru-RU" sz="3600" b="1" dirty="0">
                <a:solidFill>
                  <a:srgbClr val="003399"/>
                </a:solidFill>
              </a:rPr>
              <a:t>Какую траву необходимо дать?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857375"/>
            <a:ext cx="8229600" cy="429895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Полынь</a:t>
            </a:r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Иван-чай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Мать-и-мачеха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</a:p>
          <a:p>
            <a:endParaRPr lang="ru-RU" sz="3000" dirty="0">
              <a:solidFill>
                <a:srgbClr val="003399"/>
              </a:solidFill>
            </a:endParaRPr>
          </a:p>
        </p:txBody>
      </p:sp>
      <p:pic>
        <p:nvPicPr>
          <p:cNvPr id="30723" name="Picture 2" descr="http://im2-tub-ru.yandex.net/i?id=138558086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288978" cy="328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3300"/>
                </a:solidFill>
              </a:rPr>
              <a:t>*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656184"/>
          </a:xfrm>
        </p:spPr>
        <p:txBody>
          <a:bodyPr anchor="b" anchorCtr="0">
            <a:no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кролика болят глаза.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Какие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отвары применяются при  опухлости век и постоянном слезотечении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357438"/>
            <a:ext cx="8229600" cy="3798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000" dirty="0">
                <a:solidFill>
                  <a:srgbClr val="003399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а). Лопух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б). Одуванчик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в). Клевер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г). 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Ива-чай</a:t>
            </a:r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1" descr="D:\данные\Desktop\дистанционные конкурсы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63"/>
            <a:ext cx="3286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6689" y="45811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3300"/>
                </a:solidFill>
              </a:rPr>
              <a:t>*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980728"/>
            <a:ext cx="7415212" cy="1295425"/>
          </a:xfrm>
        </p:spPr>
        <p:txBody>
          <a:bodyPr anchor="t" anchorCtr="0"/>
          <a:lstStyle/>
          <a:p>
            <a:pPr algn="r"/>
            <a:r>
              <a:rPr lang="ru-RU" sz="6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Аптечка Айболита</a:t>
            </a:r>
          </a:p>
        </p:txBody>
      </p:sp>
      <p:pic>
        <p:nvPicPr>
          <p:cNvPr id="14339" name="Picture 2" descr="C:\Users\user\Desktop\Картинки Айболит\6639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700213"/>
            <a:ext cx="669607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490663"/>
          </a:xfrm>
        </p:spPr>
        <p:txBody>
          <a:bodyPr anchor="b" anchorCtr="0"/>
          <a:lstStyle/>
          <a:p>
            <a:r>
              <a:rPr lang="ru-RU" b="1" dirty="0">
                <a:solidFill>
                  <a:srgbClr val="003399"/>
                </a:solidFill>
                <a:cs typeface="Times New Roman" pitchFamily="18" charset="0"/>
              </a:rPr>
              <a:t>«Корзинка-</a:t>
            </a:r>
            <a:r>
              <a:rPr lang="ru-RU" b="1" dirty="0" err="1">
                <a:solidFill>
                  <a:srgbClr val="003399"/>
                </a:solidFill>
                <a:cs typeface="Times New Roman" pitchFamily="18" charset="0"/>
              </a:rPr>
              <a:t>витаминка</a:t>
            </a:r>
            <a:r>
              <a:rPr lang="ru-RU" b="1" dirty="0">
                <a:solidFill>
                  <a:srgbClr val="003399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3399"/>
                </a:solidFill>
              </a:rPr>
              <a:t/>
            </a:r>
            <a:br>
              <a:rPr lang="ru-RU" dirty="0">
                <a:solidFill>
                  <a:srgbClr val="003399"/>
                </a:solidFill>
              </a:rPr>
            </a:b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32770" name="Picture 2" descr="C:\Users\user\Desktop\Картинки Айболит\7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66" b="563"/>
          <a:stretch/>
        </p:blipFill>
        <p:spPr>
          <a:xfrm>
            <a:off x="1187624" y="1340768"/>
            <a:ext cx="6768752" cy="5221524"/>
          </a:xfrm>
        </p:spPr>
      </p:pic>
      <p:pic>
        <p:nvPicPr>
          <p:cNvPr id="1026" name="Picture 2" descr="D:\Мои рисунки\обои\растения\одуванчик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288" b="74432" l="27778" r="85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47" t="9740" r="13534" b="22078"/>
          <a:stretch/>
        </p:blipFill>
        <p:spPr bwMode="auto">
          <a:xfrm>
            <a:off x="6220182" y="5301208"/>
            <a:ext cx="23122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20" y="620688"/>
            <a:ext cx="8229600" cy="1139825"/>
          </a:xfrm>
        </p:spPr>
        <p:txBody>
          <a:bodyPr anchor="b" anchorCtr="0">
            <a:noAutofit/>
          </a:bodyPr>
          <a:lstStyle/>
          <a:p>
            <a:r>
              <a:rPr lang="ru-RU" sz="3200" b="1" dirty="0">
                <a:solidFill>
                  <a:srgbClr val="003399"/>
                </a:solidFill>
                <a:cs typeface="Times New Roman" pitchFamily="18" charset="0"/>
              </a:rPr>
              <a:t>МЫ, ЮНЫЕ АЙБОЛЯТА, КЛЯНЕМСЯ:</a:t>
            </a:r>
            <a:r>
              <a:rPr lang="ru-RU" sz="3200" b="1" dirty="0">
                <a:solidFill>
                  <a:srgbClr val="003399"/>
                </a:solidFill>
              </a:rPr>
              <a:t/>
            </a:r>
            <a:br>
              <a:rPr lang="ru-RU" sz="3200" b="1" dirty="0">
                <a:solidFill>
                  <a:srgbClr val="003399"/>
                </a:solidFill>
              </a:rPr>
            </a:b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33794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484784"/>
            <a:ext cx="8229600" cy="4937125"/>
          </a:xfrm>
        </p:spPr>
        <p:txBody>
          <a:bodyPr/>
          <a:lstStyle/>
          <a:p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Любить животных</a:t>
            </a:r>
          </a:p>
          <a:p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оставлять их в беде</a:t>
            </a:r>
          </a:p>
          <a:p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Оказывать им посильную помощь</a:t>
            </a:r>
          </a:p>
          <a:p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тяжелых случаях обращаться к ветеринару</a:t>
            </a:r>
          </a:p>
          <a:p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im2-tub-ru.yandex.net/i?id=466007917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2508821" cy="250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рисунки\обои\крольчата\огромный крол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3650084"/>
            <a:ext cx="2016224" cy="30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рисунки\обои\крольчата\0820a91e8c57a9258897c574c99d9b6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308453"/>
            <a:ext cx="2500509" cy="252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b" anchorCtr="0"/>
          <a:lstStyle/>
          <a:p>
            <a:r>
              <a:rPr lang="ru-RU" dirty="0">
                <a:solidFill>
                  <a:srgbClr val="003399"/>
                </a:solidFill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1268760"/>
            <a:ext cx="8229600" cy="4937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800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800" dirty="0">
                <a:solidFill>
                  <a:srgbClr val="003399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О.А. Добро пожаловать в Экологию.Санкт-Петербург2003г.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Буковская Г.В. Занятия по формированию экологии в младших классах. М.:2002г.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Чуковский К.И. Доктор Айболит.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Интернет ресурсы</a:t>
            </a:r>
            <a:r>
              <a:rPr lang="ru-RU" sz="4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800" dirty="0">
                <a:solidFill>
                  <a:srgbClr val="003399"/>
                </a:solidFill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http://images.yandex.ru/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ategory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porodv-krolikov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800" b="1" dirty="0">
                <a:solidFill>
                  <a:srgbClr val="003399"/>
                </a:solidFill>
              </a:rPr>
              <a:t> </a:t>
            </a:r>
            <a:endParaRPr lang="ru-RU" sz="800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</a:pPr>
            <a:endParaRPr lang="ru-RU" sz="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2080" y="1988840"/>
            <a:ext cx="3657600" cy="1872208"/>
          </a:xfrm>
        </p:spPr>
        <p:txBody>
          <a:bodyPr anchor="b" anchorCtr="0">
            <a:normAutofit fontScale="90000"/>
          </a:bodyPr>
          <a:lstStyle/>
          <a:p>
            <a:r>
              <a:rPr lang="en-US" sz="7900" b="1" dirty="0">
                <a:solidFill>
                  <a:srgbClr val="003399"/>
                </a:solidFill>
              </a:rPr>
              <a:t/>
            </a:r>
            <a:br>
              <a:rPr lang="en-US" sz="7900" b="1" dirty="0">
                <a:solidFill>
                  <a:srgbClr val="003399"/>
                </a:solidFill>
              </a:rPr>
            </a:br>
            <a:r>
              <a:rPr lang="en-US" sz="7900" b="1" dirty="0">
                <a:solidFill>
                  <a:srgbClr val="003399"/>
                </a:solidFill>
              </a:rPr>
              <a:t/>
            </a:r>
            <a:br>
              <a:rPr lang="en-US" sz="7900" b="1" dirty="0">
                <a:solidFill>
                  <a:srgbClr val="003399"/>
                </a:solidFill>
              </a:rPr>
            </a:br>
            <a:r>
              <a:rPr lang="en-US" sz="7900" b="1" dirty="0">
                <a:solidFill>
                  <a:srgbClr val="003399"/>
                </a:solidFill>
              </a:rPr>
              <a:t/>
            </a:r>
            <a:br>
              <a:rPr lang="en-US" sz="7900" b="1" dirty="0">
                <a:solidFill>
                  <a:srgbClr val="003399"/>
                </a:solidFill>
              </a:rPr>
            </a:br>
            <a:r>
              <a:rPr lang="ru-RU" sz="4800" b="1" dirty="0">
                <a:solidFill>
                  <a:srgbClr val="003399"/>
                </a:solidFill>
                <a:cs typeface="Times New Roman" pitchFamily="18" charset="0"/>
              </a:rPr>
              <a:t>На приеме </a:t>
            </a:r>
            <a:r>
              <a:rPr lang="ru-RU" sz="4800" b="1" dirty="0" smtClean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99"/>
                </a:solidFill>
                <a:cs typeface="Times New Roman" pitchFamily="18" charset="0"/>
              </a:rPr>
              <a:t>у </a:t>
            </a:r>
            <a:br>
              <a:rPr lang="ru-RU" sz="4800" b="1" dirty="0" smtClean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99"/>
                </a:solidFill>
                <a:cs typeface="Times New Roman" pitchFamily="18" charset="0"/>
              </a:rPr>
              <a:t>Айболита</a:t>
            </a:r>
            <a:endParaRPr lang="ru-RU" sz="48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  <p:pic>
        <p:nvPicPr>
          <p:cNvPr id="15363" name="Picture 6" descr="C:\Users\user\Desktop\Картинки Айболит\f_4be9a8a9605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329"/>
            <a:ext cx="582082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880" y="692696"/>
            <a:ext cx="8229600" cy="1139825"/>
          </a:xfrm>
        </p:spPr>
        <p:txBody>
          <a:bodyPr anchor="b" anchorCtr="0">
            <a:normAutofit fontScale="90000"/>
          </a:bodyPr>
          <a:lstStyle/>
          <a:p>
            <a:r>
              <a:rPr lang="ru-RU" sz="4000" b="1" dirty="0">
                <a:solidFill>
                  <a:srgbClr val="003399"/>
                </a:solidFill>
              </a:rPr>
              <a:t>На сколько дней помещают в изолятор новоприбывших кроликов?</a:t>
            </a:r>
            <a:r>
              <a:rPr lang="ru-RU" sz="40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3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10 дней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30 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дней    </a:t>
            </a:r>
            <a:endParaRPr lang="ru-RU" sz="33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6387" name="Picture 4" descr="http://im4-tub-ru.yandex.net/i?id=213950695-60-72&amp;n=21"/>
          <p:cNvPicPr>
            <a:picLocks noChangeAspect="1" noChangeArrowheads="1"/>
          </p:cNvPicPr>
          <p:nvPr/>
        </p:nvPicPr>
        <p:blipFill rotWithShape="1">
          <a:blip r:embed="rId2" cstate="print"/>
          <a:srcRect b="5190"/>
          <a:stretch/>
        </p:blipFill>
        <p:spPr bwMode="auto">
          <a:xfrm>
            <a:off x="4782256" y="2237474"/>
            <a:ext cx="4143375" cy="443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71800" y="321297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C3300"/>
                </a:solidFill>
              </a:rPr>
              <a:t>*</a:t>
            </a:r>
            <a:endParaRPr lang="ru-RU" sz="5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25184" y="260648"/>
            <a:ext cx="8229600" cy="1139825"/>
          </a:xfrm>
        </p:spPr>
        <p:txBody>
          <a:bodyPr anchor="b" anchorCtr="0"/>
          <a:lstStyle/>
          <a:p>
            <a:r>
              <a:rPr lang="ru-RU" b="1" dirty="0">
                <a:solidFill>
                  <a:srgbClr val="003399"/>
                </a:solidFill>
              </a:rPr>
              <a:t>Чего боятся кролики?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Темноты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Сквозняков</a:t>
            </a:r>
            <a:endParaRPr lang="ru-RU" sz="33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Сырости</a:t>
            </a:r>
            <a:endParaRPr lang="ru-RU" sz="33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1" name="Picture 2" descr="http://im0-tub-ru.yandex.net/i?id=91063168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88"/>
            <a:ext cx="3571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17202" y="286068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3300"/>
                </a:solidFill>
              </a:rPr>
              <a:t>*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980" y="342900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3300"/>
                </a:solidFill>
              </a:rPr>
              <a:t>*</a:t>
            </a:r>
            <a:endParaRPr lang="ru-RU" sz="4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04664"/>
            <a:ext cx="8229600" cy="1704975"/>
          </a:xfrm>
        </p:spPr>
        <p:txBody>
          <a:bodyPr anchor="b" anchorCtr="0">
            <a:normAutofit fontScale="90000"/>
          </a:bodyPr>
          <a:lstStyle/>
          <a:p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>Какое из этих заболеваний относится </a:t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>к инфекционным болезням?</a:t>
            </a:r>
            <a:r>
              <a:rPr lang="ru-RU" sz="3800" dirty="0">
                <a:solidFill>
                  <a:srgbClr val="003399"/>
                </a:solidFill>
                <a:cs typeface="Arial" charset="0"/>
              </a:rPr>
              <a:t/>
            </a:r>
            <a:br>
              <a:rPr lang="ru-RU" sz="3800" dirty="0">
                <a:solidFill>
                  <a:srgbClr val="003399"/>
                </a:solidFill>
                <a:cs typeface="Arial" charset="0"/>
              </a:rPr>
            </a:br>
            <a:endParaRPr lang="ru-RU" sz="4100" dirty="0">
              <a:solidFill>
                <a:srgbClr val="003399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-25120" y="1772816"/>
            <a:ext cx="7740352" cy="3816424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  <a:tabLst>
                <a:tab pos="450850" algn="l"/>
              </a:tabLst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  <a:tabLst>
                <a:tab pos="450850" algn="l"/>
              </a:tabLst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  <a:tabLst>
                <a:tab pos="450850" algn="l"/>
              </a:tabLst>
            </a:pPr>
            <a:r>
              <a:rPr 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Ренит</a:t>
            </a:r>
            <a:endParaRPr lang="ru-RU" sz="3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  <a:tabLst>
                <a:tab pos="450850" algn="l"/>
              </a:tabLst>
            </a:pPr>
            <a:r>
              <a:rPr 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Коньюктивит</a:t>
            </a:r>
            <a:endParaRPr lang="ru-RU" sz="3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  <a:tabLst>
                <a:tab pos="450850" algn="l"/>
              </a:tabLst>
            </a:pPr>
            <a:r>
              <a:rPr 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Пододерматит</a:t>
            </a:r>
            <a:endParaRPr lang="ru-RU" sz="3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450850" algn="l"/>
              </a:tabLst>
            </a:pPr>
            <a:endParaRPr lang="ru-RU" sz="3200" dirty="0"/>
          </a:p>
        </p:txBody>
      </p:sp>
      <p:pic>
        <p:nvPicPr>
          <p:cNvPr id="18436" name="Picture 3" descr="http://im1-tub-ru.yandex.net/i?id=34541371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000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7824" y="328498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C3300"/>
                </a:solidFill>
              </a:rPr>
              <a:t>*</a:t>
            </a:r>
            <a:endParaRPr lang="ru-RU" sz="4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9104" y="476672"/>
            <a:ext cx="8229600" cy="1868487"/>
          </a:xfrm>
        </p:spPr>
        <p:txBody>
          <a:bodyPr anchor="b" anchorCtr="0">
            <a:normAutofit fontScale="90000"/>
          </a:bodyPr>
          <a:lstStyle/>
          <a:p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ru-RU" sz="4100" b="1" dirty="0">
                <a:solidFill>
                  <a:srgbClr val="003399"/>
                </a:solidFill>
                <a:cs typeface="Times New Roman" pitchFamily="18" charset="0"/>
              </a:rPr>
              <a:t>Какое из этих заболеваний относится к неинфекционным болезням?</a:t>
            </a:r>
            <a:r>
              <a:rPr lang="ru-RU" sz="4100" dirty="0">
                <a:solidFill>
                  <a:srgbClr val="003399"/>
                </a:solidFill>
                <a:cs typeface="Times New Roman" pitchFamily="18" charset="0"/>
              </a:rPr>
              <a:t/>
            </a:r>
            <a:br>
              <a:rPr lang="ru-RU" sz="4100" dirty="0">
                <a:solidFill>
                  <a:srgbClr val="003399"/>
                </a:solidFill>
                <a:cs typeface="Times New Roman" pitchFamily="18" charset="0"/>
              </a:rPr>
            </a:br>
            <a:endParaRPr lang="ru-RU" sz="4100" dirty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348880"/>
            <a:ext cx="8229600" cy="3671986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Стоматит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Миксоматоз</a:t>
            </a:r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Обморожение </a:t>
            </a:r>
          </a:p>
          <a:p>
            <a:endParaRPr lang="ru-RU" sz="3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http://im5-tub-ru.yandex.net/i?id=102713055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929062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2717" y="337247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3300"/>
                </a:solidFill>
              </a:rPr>
              <a:t>*</a:t>
            </a:r>
            <a:endParaRPr lang="ru-RU" sz="4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b" anchorCtr="0">
            <a:normAutofit fontScale="90000"/>
          </a:bodyPr>
          <a:lstStyle/>
          <a:p>
            <a:r>
              <a:rPr lang="ru-RU" sz="4000" b="1" dirty="0">
                <a:solidFill>
                  <a:srgbClr val="003399"/>
                </a:solidFill>
              </a:rPr>
              <a:t>Какой из </a:t>
            </a:r>
            <a:r>
              <a:rPr lang="ru-RU" sz="4000" b="1" dirty="0" smtClean="0">
                <a:solidFill>
                  <a:srgbClr val="003399"/>
                </a:solidFill>
              </a:rPr>
              <a:t>препаратов относится </a:t>
            </a:r>
            <a:r>
              <a:rPr lang="ru-RU" sz="4000" b="1" dirty="0">
                <a:solidFill>
                  <a:srgbClr val="003399"/>
                </a:solidFill>
              </a:rPr>
              <a:t>к </a:t>
            </a:r>
            <a:r>
              <a:rPr lang="ru-RU" sz="4000" b="1" dirty="0" smtClean="0">
                <a:solidFill>
                  <a:srgbClr val="003399"/>
                </a:solidFill>
              </a:rPr>
              <a:t>дезинфицирующим </a:t>
            </a:r>
            <a:r>
              <a:rPr lang="ru-RU" sz="4000" b="1" dirty="0">
                <a:solidFill>
                  <a:srgbClr val="003399"/>
                </a:solidFill>
              </a:rPr>
              <a:t>средствам?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Раствор фурацилина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Раствор борной кислоты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3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Хлорный </a:t>
            </a:r>
            <a:r>
              <a:rPr lang="ru-RU" sz="33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раствор</a:t>
            </a:r>
            <a:endParaRPr lang="ru-RU" sz="33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>
              <a:solidFill>
                <a:srgbClr val="003399"/>
              </a:solidFill>
              <a:latin typeface="Times New Roman" pitchFamily="18" charset="0"/>
            </a:endParaRPr>
          </a:p>
          <a:p>
            <a:endParaRPr lang="ru-RU" sz="33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0483" name="Picture 4" descr="http://im0-tub-ru.yandex.net/i?id=201849297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205038"/>
            <a:ext cx="3709987" cy="33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07904" y="3473082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C3300"/>
                </a:solidFill>
              </a:rPr>
              <a:t>*</a:t>
            </a:r>
            <a:endParaRPr lang="ru-RU" sz="4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836712"/>
            <a:ext cx="8229600" cy="1139825"/>
          </a:xfrm>
        </p:spPr>
        <p:txBody>
          <a:bodyPr anchor="b" anchorCtr="0"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Какая мазь применяется </a:t>
            </a:r>
            <a:r>
              <a:rPr lang="ru-RU" b="1" dirty="0">
                <a:solidFill>
                  <a:srgbClr val="003399"/>
                </a:solidFill>
              </a:rPr>
              <a:t>от ушного клеща?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Тетрациклиновая</a:t>
            </a:r>
          </a:p>
          <a:p>
            <a:pPr marL="0" indent="0">
              <a:buNone/>
            </a:pPr>
            <a:r>
              <a:rPr lang="ru-RU" sz="3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Скипидарная</a:t>
            </a:r>
            <a:endParaRPr lang="ru-RU" sz="3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Борная</a:t>
            </a:r>
          </a:p>
        </p:txBody>
      </p:sp>
      <p:pic>
        <p:nvPicPr>
          <p:cNvPr id="21507" name="Picture 2" descr="http://im2-tub-ru.yandex.net/i?id=449124848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3598863" cy="337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442184" y="2996952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C3300"/>
                </a:solidFill>
              </a:rPr>
              <a:t>*</a:t>
            </a:r>
            <a:endParaRPr lang="ru-RU" sz="4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Другая 1">
      <a:majorFont>
        <a:latin typeface="Monotype Corsiva"/>
        <a:ea typeface=""/>
        <a:cs typeface=""/>
      </a:majorFont>
      <a:minorFont>
        <a:latin typeface="Candara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514</TotalTime>
  <Words>341</Words>
  <Application>Microsoft Office PowerPoint</Application>
  <PresentationFormat>Экран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 </vt:lpstr>
      <vt:lpstr>Аптечка Айболита</vt:lpstr>
      <vt:lpstr>   На приеме  у  Айболита</vt:lpstr>
      <vt:lpstr>На сколько дней помещают в изолятор новоприбывших кроликов? </vt:lpstr>
      <vt:lpstr>Чего боятся кролики?</vt:lpstr>
      <vt:lpstr>    Какое из этих заболеваний относится  к инфекционным болезням? </vt:lpstr>
      <vt:lpstr> Какое из этих заболеваний относится к неинфекционным болезням? </vt:lpstr>
      <vt:lpstr>Какой из препаратов относится к дезинфицирующим средствам?</vt:lpstr>
      <vt:lpstr>Какая мазь применяется от ушного клеща?</vt:lpstr>
      <vt:lpstr>В какие лечебные учреждения необходимо  обратиться больному кролику? </vt:lpstr>
      <vt:lpstr>Признаки заболевания инфекционного ренита? </vt:lpstr>
      <vt:lpstr> «Доскажи словечко» </vt:lpstr>
      <vt:lpstr>Слайд 13</vt:lpstr>
      <vt:lpstr>Слайд 14</vt:lpstr>
      <vt:lpstr>«Зеленая аптека»</vt:lpstr>
      <vt:lpstr>Кролик поранил бок. Какие лекарственные травы применяются при лечении ран? </vt:lpstr>
      <vt:lpstr> Кролик ничего не ест. Какие растения надо добавлять в рацион для поднятия аппетита?  </vt:lpstr>
      <vt:lpstr>У кролика заболел живот.  Какую траву необходимо дать?</vt:lpstr>
      <vt:lpstr>У кролика болят глаза.  Какие отвары применяются при  опухлости век и постоянном слезотечении?</vt:lpstr>
      <vt:lpstr>«Корзинка-витаминка» </vt:lpstr>
      <vt:lpstr>МЫ, ЮНЫЕ АЙБОЛЯТА, КЛЯНЕМСЯ: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Аптечка Айболита</dc:title>
  <dc:creator>user</dc:creator>
  <cp:lastModifiedBy>re</cp:lastModifiedBy>
  <cp:revision>61</cp:revision>
  <dcterms:created xsi:type="dcterms:W3CDTF">2014-01-27T13:50:40Z</dcterms:created>
  <dcterms:modified xsi:type="dcterms:W3CDTF">2014-04-05T20:06:23Z</dcterms:modified>
</cp:coreProperties>
</file>