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63" r:id="rId7"/>
    <p:sldId id="264" r:id="rId8"/>
    <p:sldId id="265" r:id="rId9"/>
    <p:sldId id="267" r:id="rId10"/>
    <p:sldId id="259" r:id="rId11"/>
    <p:sldId id="26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FD835A-E049-4112-BAA8-FF873F3FBE91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56840F-A0FD-44C8-9151-60874E755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70E1-FF91-4F81-B7AE-63443415DCFA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3EC7-2A6A-46D5-9916-4ABD41B57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4FBC-AD76-435D-9350-C05938212138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AB8E-E3EC-40B4-B05D-13A81AB8F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6991-6C3B-42C1-A2CA-A255BAEB6B0C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ADAE-34B5-4979-845D-5ED618A15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766E8A-A869-47F1-8C02-733860CD1158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881FE3-A6E3-4C44-A505-66A4A1075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BFAF-AA1E-4285-8CBA-C2C2588697C4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9440-A67B-4810-BED9-B9B408EEB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11754-FB4C-448F-99D1-9352593ED5FD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C4118-A2D3-4156-8BA3-A33DCD9E0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F0449-86F0-4E2B-9F77-8A437A69C596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4F6F-6FDD-4501-A74A-5E60EB71F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FA9CB0-6120-43D6-88C8-6B173387591A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9E5F7B-6607-4364-8CB4-D8447A60B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B49BEC-BD06-42C4-BC37-F2EF64EE9E6B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A6126-0E2D-4FDE-AFA0-C4FFFA9C8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CB6390-DD40-4BAD-8477-3F2E385AD04D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9403F5-7EC1-4555-BE75-D55F03D82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AC5FA2E-241A-4180-A976-2546F1F87DF2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24BDE8-9482-40A5-99A8-727E9AF9A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фон\Рисунок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360363"/>
            <a:ext cx="7345362" cy="2492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chemeClr val="bg1"/>
                </a:solidFill>
              </a:rPr>
              <a:t>Урок математики</a:t>
            </a:r>
            <a:endParaRPr lang="ru-RU" sz="8800" b="1" dirty="0">
              <a:solidFill>
                <a:schemeClr val="bg1"/>
              </a:solidFill>
            </a:endParaRPr>
          </a:p>
        </p:txBody>
      </p:sp>
      <p:sp>
        <p:nvSpPr>
          <p:cNvPr id="819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3213100"/>
            <a:ext cx="5948363" cy="1871663"/>
          </a:xfrm>
        </p:spPr>
        <p:txBody>
          <a:bodyPr/>
          <a:lstStyle/>
          <a:p>
            <a:pPr marL="26988" algn="r" eaLnBrk="1" hangingPunct="1"/>
            <a:r>
              <a:rPr lang="ru-RU" smtClean="0">
                <a:solidFill>
                  <a:schemeClr val="bg1"/>
                </a:solidFill>
              </a:rPr>
              <a:t>Учитель: Логасюк Д.В.</a:t>
            </a:r>
          </a:p>
          <a:p>
            <a:pPr marL="26988" algn="r" eaLnBrk="1" hangingPunct="1"/>
            <a:r>
              <a:rPr lang="ru-RU" smtClean="0">
                <a:solidFill>
                  <a:schemeClr val="bg1"/>
                </a:solidFill>
              </a:rPr>
              <a:t>  Федорова А.Е.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hp\Desktop\фон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333375"/>
            <a:ext cx="6913562" cy="5915025"/>
          </a:xfrm>
        </p:spPr>
        <p:txBody>
          <a:bodyPr/>
          <a:lstStyle/>
          <a:p>
            <a:pPr eaLnBrk="1" hangingPunct="1"/>
            <a:r>
              <a:rPr lang="ru-RU" sz="4800" b="1" smtClean="0"/>
              <a:t>У меня все получилось потому, что…</a:t>
            </a:r>
          </a:p>
          <a:p>
            <a:pPr eaLnBrk="1" hangingPunct="1"/>
            <a:r>
              <a:rPr lang="ru-RU" sz="4800" b="1" smtClean="0"/>
              <a:t>Мне было трудно потому, что…</a:t>
            </a:r>
          </a:p>
          <a:p>
            <a:pPr eaLnBrk="1" hangingPunct="1"/>
            <a:r>
              <a:rPr lang="ru-RU" sz="4800" b="1" smtClean="0"/>
              <a:t>Больше всего мне понравилось…</a:t>
            </a:r>
          </a:p>
          <a:p>
            <a:pPr eaLnBrk="1" hangingPunct="1"/>
            <a:r>
              <a:rPr lang="ru-RU" sz="4800" b="1" smtClean="0"/>
              <a:t>Теперь я смогу сам(а)….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hp\Desktop\фон\Рисунок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3850" y="1447800"/>
            <a:ext cx="925830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8800" b="1" smtClean="0">
                <a:solidFill>
                  <a:schemeClr val="bg1"/>
                </a:solidFill>
              </a:rPr>
              <a:t>Спасибо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8800" b="1" smtClean="0">
                <a:solidFill>
                  <a:schemeClr val="bg1"/>
                </a:solidFill>
              </a:rPr>
              <a:t>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Picture 2" descr="C:\Users\hp\Desktop\фон\Рисунок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286000" y="549275"/>
            <a:ext cx="63182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Чудак математик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В Германии жил.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Он хлеб с колбасою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Случайно сложил.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Затем результат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Положил себе в рот.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Вот так человек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Изобрел бутерброд.</a:t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ru-RU" sz="3600" b="1">
                <a:solidFill>
                  <a:schemeClr val="bg1"/>
                </a:solidFill>
                <a:latin typeface="Corbel" pitchFamily="34" charset="0"/>
              </a:rPr>
            </a:br>
            <a:r>
              <a:rPr lang="ru-RU" sz="3600" b="1">
                <a:solidFill>
                  <a:schemeClr val="bg1"/>
                </a:solidFill>
                <a:latin typeface="Corbel" pitchFamily="34" charset="0"/>
              </a:rPr>
              <a:t>Генрих Сапгир</a:t>
            </a:r>
          </a:p>
        </p:txBody>
      </p:sp>
      <p:pic>
        <p:nvPicPr>
          <p:cNvPr id="7171" name="Picture 3" descr="C:\Users\hp\Desktop\ФОТО НА ПЕДЧТЕНИЯ\i (17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549275"/>
            <a:ext cx="36718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p\Desktop\фон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2867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1"/>
                </a:solidFill>
              </a:rPr>
              <a:t>80*10       42*100</a:t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</a:rPr>
              <a:t>53*10       28*10</a:t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</a:rPr>
              <a:t>86*10      67*10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7067550" cy="2625725"/>
          </a:xfrm>
        </p:spPr>
        <p:txBody>
          <a:bodyPr>
            <a:normAutofit fontScale="925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 smtClean="0"/>
              <a:t>Тема: Умножение на число 100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hp\Desktop\фон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</a:rPr>
              <a:t>Цели: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447800"/>
            <a:ext cx="7345362" cy="4800600"/>
          </a:xfrm>
        </p:spPr>
        <p:txBody>
          <a:bodyPr/>
          <a:lstStyle/>
          <a:p>
            <a:pPr eaLnBrk="1" hangingPunct="1"/>
            <a:r>
              <a:rPr lang="ru-RU" sz="4000" b="1" smtClean="0"/>
              <a:t>Наблюдать за изменением ответов при умножении на число 100</a:t>
            </a:r>
          </a:p>
          <a:p>
            <a:pPr eaLnBrk="1" hangingPunct="1"/>
            <a:r>
              <a:rPr lang="ru-RU" sz="4000" b="1" smtClean="0"/>
              <a:t>Анализировать примеры</a:t>
            </a:r>
          </a:p>
          <a:p>
            <a:pPr eaLnBrk="1" hangingPunct="1"/>
            <a:r>
              <a:rPr lang="ru-RU" sz="4000" b="1" smtClean="0"/>
              <a:t>Сравнивать алгоритмы умножения на 10 и 100</a:t>
            </a:r>
          </a:p>
          <a:p>
            <a:pPr eaLnBrk="1" hangingPunct="1"/>
            <a:r>
              <a:rPr lang="ru-RU" sz="4000" b="1" smtClean="0"/>
              <a:t>Сделать 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hp\Desktop\фон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</a:rPr>
              <a:t>План урока: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47800"/>
            <a:ext cx="7056438" cy="4800600"/>
          </a:xfrm>
        </p:spPr>
        <p:txBody>
          <a:bodyPr/>
          <a:lstStyle/>
          <a:p>
            <a:pPr eaLnBrk="1" hangingPunct="1"/>
            <a:r>
              <a:rPr lang="ru-RU" sz="4000" b="1" smtClean="0"/>
              <a:t>Тестирование на проверку табличного умножения</a:t>
            </a:r>
          </a:p>
          <a:p>
            <a:pPr eaLnBrk="1" hangingPunct="1"/>
            <a:r>
              <a:rPr lang="ru-RU" sz="4000" b="1" smtClean="0"/>
              <a:t>Работа в парах</a:t>
            </a:r>
          </a:p>
          <a:p>
            <a:pPr eaLnBrk="1" hangingPunct="1"/>
            <a:r>
              <a:rPr lang="ru-RU" sz="4000" b="1" smtClean="0"/>
              <a:t>Работа в группах</a:t>
            </a:r>
          </a:p>
          <a:p>
            <a:pPr eaLnBrk="1" hangingPunct="1"/>
            <a:r>
              <a:rPr lang="ru-RU" sz="4000" b="1" smtClean="0"/>
              <a:t>Тестирование «Умножение на 100»</a:t>
            </a:r>
          </a:p>
          <a:p>
            <a:pPr eaLnBrk="1" hangingPunct="1"/>
            <a:r>
              <a:rPr lang="ru-RU" sz="4000" b="1" smtClean="0"/>
              <a:t>Рефлексия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2" descr="C:\Users\hp\Desktop\фон\Рисунок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336550"/>
            <a:ext cx="8569325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>
                <a:solidFill>
                  <a:schemeClr val="bg1"/>
                </a:solidFill>
                <a:latin typeface="Corbel" pitchFamily="34" charset="0"/>
              </a:rPr>
              <a:t>Экран монитора должен находится на расстоянии 50-70 см от глаз;</a:t>
            </a:r>
          </a:p>
          <a:p>
            <a:pPr>
              <a:buFont typeface="Wingdings" pitchFamily="2" charset="2"/>
              <a:buChar char="ü"/>
            </a:pPr>
            <a:endParaRPr lang="ru-RU" sz="3200">
              <a:solidFill>
                <a:schemeClr val="bg1"/>
              </a:solidFill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>
                <a:solidFill>
                  <a:schemeClr val="bg1"/>
                </a:solidFill>
                <a:latin typeface="Corbel" pitchFamily="34" charset="0"/>
              </a:rPr>
              <a:t>Каждые 5 минут отводите взгляд от монитора и смотрите на что-нибудь находящиеся вдали;</a:t>
            </a:r>
          </a:p>
          <a:p>
            <a:endParaRPr lang="ru-RU" sz="3200">
              <a:solidFill>
                <a:schemeClr val="bg1"/>
              </a:solidFill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>
                <a:solidFill>
                  <a:schemeClr val="bg1"/>
                </a:solidFill>
                <a:latin typeface="Corbel" pitchFamily="34" charset="0"/>
              </a:rPr>
              <a:t>Ноги ставьте на пол, одна возле другой, не вытягивайте их и не подгибайте.</a:t>
            </a:r>
          </a:p>
          <a:p>
            <a:pPr>
              <a:buFont typeface="Wingdings" pitchFamily="2" charset="2"/>
              <a:buChar char="ü"/>
            </a:pPr>
            <a:endParaRPr lang="ru-RU" sz="3200">
              <a:solidFill>
                <a:schemeClr val="bg1"/>
              </a:solidFill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>
                <a:solidFill>
                  <a:schemeClr val="bg1"/>
                </a:solidFill>
                <a:latin typeface="Corbel" pitchFamily="34" charset="0"/>
              </a:rPr>
              <a:t>Предплечья должны находиться на той же высоте, что и клавиатура.</a:t>
            </a:r>
          </a:p>
          <a:p>
            <a:r>
              <a:rPr lang="ru-RU" sz="3200">
                <a:latin typeface="Corbel" pitchFamily="34" charset="0"/>
              </a:rPr>
              <a:t/>
            </a:r>
            <a:br>
              <a:rPr lang="ru-RU" sz="3200">
                <a:latin typeface="Corbel" pitchFamily="34" charset="0"/>
              </a:rPr>
            </a:br>
            <a:endParaRPr lang="ru-RU" sz="32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2" descr="C:\Users\hp\Desktop\фон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hp\Desktop\ФОТО НА ПЕДЧТЕНИЯ\4-5-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88913"/>
            <a:ext cx="86423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:\Users\hp\Desktop\фон\Рисунок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3" name="Picture 3" descr="C:\Users\hp\Desktop\ФОТО НА ПЕДЧТЕНИЯ\i (18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23114">
            <a:off x="4829184" y="3072621"/>
            <a:ext cx="4032448" cy="2946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368300"/>
            <a:ext cx="83534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800" b="1">
                <a:solidFill>
                  <a:schemeClr val="bg1"/>
                </a:solidFill>
                <a:latin typeface="Corbel" pitchFamily="34" charset="0"/>
              </a:rPr>
              <a:t>Понять задание и подумать о решении самостоятельно;</a:t>
            </a:r>
          </a:p>
          <a:p>
            <a:pPr>
              <a:buFont typeface="Wingdings" pitchFamily="2" charset="2"/>
              <a:buChar char="Ø"/>
            </a:pPr>
            <a:r>
              <a:rPr lang="ru-RU" sz="4800" b="1">
                <a:solidFill>
                  <a:schemeClr val="bg1"/>
                </a:solidFill>
                <a:latin typeface="Corbel" pitchFamily="34" charset="0"/>
              </a:rPr>
              <a:t>Выслушать мнение каждого;</a:t>
            </a:r>
          </a:p>
          <a:p>
            <a:pPr>
              <a:buFont typeface="Wingdings" pitchFamily="2" charset="2"/>
              <a:buChar char="Ø"/>
            </a:pPr>
            <a:r>
              <a:rPr lang="ru-RU" sz="4800" b="1">
                <a:solidFill>
                  <a:schemeClr val="bg1"/>
                </a:solidFill>
                <a:latin typeface="Corbel" pitchFamily="34" charset="0"/>
              </a:rPr>
              <a:t>Найти</a:t>
            </a:r>
          </a:p>
          <a:p>
            <a:r>
              <a:rPr lang="ru-RU" sz="4800" b="1">
                <a:solidFill>
                  <a:schemeClr val="bg1"/>
                </a:solidFill>
                <a:latin typeface="Corbel" pitchFamily="34" charset="0"/>
              </a:rPr>
              <a:t> общее решение;</a:t>
            </a:r>
          </a:p>
          <a:p>
            <a:pPr>
              <a:buFont typeface="Wingdings" pitchFamily="2" charset="2"/>
              <a:buChar char="Ø"/>
            </a:pPr>
            <a:r>
              <a:rPr lang="ru-RU" sz="4800" b="1">
                <a:solidFill>
                  <a:schemeClr val="bg1"/>
                </a:solidFill>
                <a:latin typeface="Corbel" pitchFamily="34" charset="0"/>
              </a:rPr>
              <a:t>Выбрать</a:t>
            </a:r>
          </a:p>
          <a:p>
            <a:r>
              <a:rPr lang="ru-RU" sz="4800" b="1">
                <a:solidFill>
                  <a:schemeClr val="bg1"/>
                </a:solidFill>
                <a:latin typeface="Corbel" pitchFamily="34" charset="0"/>
              </a:rPr>
              <a:t> выступающего.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hp\Desktop\фон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</a:rPr>
              <a:t>Цели: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447800"/>
            <a:ext cx="7345362" cy="4800600"/>
          </a:xfrm>
        </p:spPr>
        <p:txBody>
          <a:bodyPr/>
          <a:lstStyle/>
          <a:p>
            <a:pPr eaLnBrk="1" hangingPunct="1"/>
            <a:r>
              <a:rPr lang="ru-RU" sz="4000" b="1" smtClean="0"/>
              <a:t>Наблюдать за изменением ответов при умножении на число 100</a:t>
            </a:r>
          </a:p>
          <a:p>
            <a:pPr eaLnBrk="1" hangingPunct="1"/>
            <a:r>
              <a:rPr lang="ru-RU" sz="4000" b="1" smtClean="0"/>
              <a:t>Анализировать примеры</a:t>
            </a:r>
          </a:p>
          <a:p>
            <a:pPr eaLnBrk="1" hangingPunct="1"/>
            <a:r>
              <a:rPr lang="ru-RU" sz="4000" b="1" smtClean="0"/>
              <a:t>Сравнивать алгоритмы умножения на 10 и 100</a:t>
            </a:r>
          </a:p>
          <a:p>
            <a:pPr eaLnBrk="1" hangingPunct="1"/>
            <a:r>
              <a:rPr lang="ru-RU" sz="4000" b="1" smtClean="0"/>
              <a:t>Сделать 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272</TotalTime>
  <Words>190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Corbel</vt:lpstr>
      <vt:lpstr>Wingdings 2</vt:lpstr>
      <vt:lpstr>Verdana</vt:lpstr>
      <vt:lpstr>Calibri</vt:lpstr>
      <vt:lpstr>Gill Sans MT</vt:lpstr>
      <vt:lpstr>Wingdings</vt:lpstr>
      <vt:lpstr>Солнцестояние</vt:lpstr>
      <vt:lpstr>Урок математики</vt:lpstr>
      <vt:lpstr>Слайд 2</vt:lpstr>
      <vt:lpstr>80*10       42*100 53*10       28*10 86*10      67*10</vt:lpstr>
      <vt:lpstr>Цели:</vt:lpstr>
      <vt:lpstr>План урока:</vt:lpstr>
      <vt:lpstr>Слайд 6</vt:lpstr>
      <vt:lpstr>Слайд 7</vt:lpstr>
      <vt:lpstr>Слайд 8</vt:lpstr>
      <vt:lpstr>Цели: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hp</dc:creator>
  <cp:lastModifiedBy>re</cp:lastModifiedBy>
  <cp:revision>20</cp:revision>
  <dcterms:created xsi:type="dcterms:W3CDTF">2013-03-20T19:13:45Z</dcterms:created>
  <dcterms:modified xsi:type="dcterms:W3CDTF">2014-04-05T17:42:59Z</dcterms:modified>
</cp:coreProperties>
</file>