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87" r:id="rId2"/>
    <p:sldId id="259" r:id="rId3"/>
    <p:sldId id="260" r:id="rId4"/>
    <p:sldId id="262" r:id="rId5"/>
    <p:sldId id="256" r:id="rId6"/>
    <p:sldId id="263" r:id="rId7"/>
    <p:sldId id="264" r:id="rId8"/>
    <p:sldId id="265" r:id="rId9"/>
    <p:sldId id="267" r:id="rId10"/>
    <p:sldId id="266" r:id="rId11"/>
    <p:sldId id="268" r:id="rId12"/>
    <p:sldId id="269" r:id="rId13"/>
    <p:sldId id="270" r:id="rId14"/>
    <p:sldId id="271" r:id="rId15"/>
    <p:sldId id="272" r:id="rId16"/>
    <p:sldId id="274" r:id="rId17"/>
    <p:sldId id="273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6" r:id="rId29"/>
    <p:sldId id="288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339933"/>
    <a:srgbClr val="800080"/>
    <a:srgbClr val="CC0000"/>
    <a:srgbClr val="0000FF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6" d="100"/>
          <a:sy n="36" d="100"/>
        </p:scale>
        <p:origin x="-132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4" Type="http://schemas.openxmlformats.org/officeDocument/2006/relationships/image" Target="../media/image2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"/>
          <p:cNvGrpSpPr>
            <a:grpSpLocks/>
          </p:cNvGrpSpPr>
          <p:nvPr/>
        </p:nvGrpSpPr>
        <p:grpSpPr bwMode="auto">
          <a:xfrm>
            <a:off x="-3222625" y="304800"/>
            <a:ext cx="11909425" cy="4724400"/>
            <a:chOff x="-2030" y="192"/>
            <a:chExt cx="7502" cy="2976"/>
          </a:xfrm>
        </p:grpSpPr>
        <p:sp>
          <p:nvSpPr>
            <p:cNvPr id="11267" name="Line 3"/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268" name="AutoShape 4"/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G0" fmla="+- 12083 0 0"/>
                <a:gd name="G1" fmla="+- -3200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44083" y="2368"/>
                </a:cxn>
                <a:cxn ang="0">
                  <a:pos x="64000" y="32000"/>
                </a:cxn>
                <a:cxn ang="0">
                  <a:pos x="44083" y="61631"/>
                </a:cxn>
                <a:cxn ang="0">
                  <a:pos x="44083" y="61631"/>
                </a:cxn>
                <a:cxn ang="0">
                  <a:pos x="44082" y="61631"/>
                </a:cxn>
                <a:cxn ang="0">
                  <a:pos x="44083" y="61632"/>
                </a:cxn>
                <a:cxn ang="0">
                  <a:pos x="44083" y="2368"/>
                </a:cxn>
                <a:cxn ang="0">
                  <a:pos x="44082" y="2368"/>
                </a:cxn>
                <a:cxn ang="0">
                  <a:pos x="44083" y="2368"/>
                </a:cxn>
              </a:cxnLst>
              <a:rect l="T13" t="T15" r="T17" b="T19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1269" name="AutoShape 5"/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G0" fmla="+- 18994 0 0"/>
                <a:gd name="G1" fmla="+- -30013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994" y="6246"/>
                </a:cxn>
                <a:cxn ang="0">
                  <a:pos x="64000" y="32000"/>
                </a:cxn>
                <a:cxn ang="0">
                  <a:pos x="50994" y="57753"/>
                </a:cxn>
                <a:cxn ang="0">
                  <a:pos x="50994" y="57753"/>
                </a:cxn>
                <a:cxn ang="0">
                  <a:pos x="50993" y="57753"/>
                </a:cxn>
                <a:cxn ang="0">
                  <a:pos x="50994" y="57754"/>
                </a:cxn>
                <a:cxn ang="0">
                  <a:pos x="50994" y="6246"/>
                </a:cxn>
                <a:cxn ang="0">
                  <a:pos x="50993" y="6246"/>
                </a:cxn>
                <a:cxn ang="0">
                  <a:pos x="50994" y="6246"/>
                </a:cxn>
              </a:cxnLst>
              <a:rect l="T13" t="T15" r="T17" b="T19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</p:grpSp>
      <p:sp>
        <p:nvSpPr>
          <p:cNvPr id="11270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43038" y="985838"/>
            <a:ext cx="7239000" cy="1444625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3427413"/>
            <a:ext cx="7239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1272" name="Rectangle 8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1273" name="Rectangle 9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1274" name="Rectangle 1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C4F477A-F0E3-46D7-BF32-FA4180DA0C6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4159DC-7328-4076-9158-B059B59FCE9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6413" y="301625"/>
            <a:ext cx="1827212" cy="56403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370013" y="301625"/>
            <a:ext cx="5334000" cy="56403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1CADB9-162F-4839-BD07-8C06543BAB6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68883B5D-035A-4AFD-BFE2-CBB9C2F0D5E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6DDA5B-8076-4154-9DC5-86C9C48FF14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6F861B-3FD4-4060-84DD-A9F4B62978C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82D30C-AA0E-44C2-9246-1EF9EA0C9A3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6FC984-B37E-4B9E-B76F-35BD4C83E7B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A54EB3-409D-4A62-81A8-CE288256783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38A7D3-9315-4562-91E4-55594FD3ED1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36C7FD-7C43-4716-B4A5-545693FB981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906D5D-158D-4526-8F99-358E4FFCAB8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"/>
          <p:cNvGrpSpPr>
            <a:grpSpLocks/>
          </p:cNvGrpSpPr>
          <p:nvPr/>
        </p:nvGrpSpPr>
        <p:grpSpPr bwMode="auto">
          <a:xfrm>
            <a:off x="-3238500" y="0"/>
            <a:ext cx="11925300" cy="3810000"/>
            <a:chOff x="-2040" y="0"/>
            <a:chExt cx="7512" cy="2400"/>
          </a:xfrm>
        </p:grpSpPr>
        <p:sp>
          <p:nvSpPr>
            <p:cNvPr id="10243" name="AutoShape 3"/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G0" fmla="+- 18296 0 0"/>
                <a:gd name="G1" fmla="+- -30880 0 0"/>
                <a:gd name="G2" fmla="+- 31512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296" y="5746"/>
                </a:cxn>
                <a:cxn ang="0">
                  <a:pos x="64000" y="32000"/>
                </a:cxn>
                <a:cxn ang="0">
                  <a:pos x="50296" y="58253"/>
                </a:cxn>
                <a:cxn ang="0">
                  <a:pos x="50296" y="58253"/>
                </a:cxn>
                <a:cxn ang="0">
                  <a:pos x="50295" y="58253"/>
                </a:cxn>
                <a:cxn ang="0">
                  <a:pos x="50296" y="58254"/>
                </a:cxn>
                <a:cxn ang="0">
                  <a:pos x="50296" y="5746"/>
                </a:cxn>
                <a:cxn ang="0">
                  <a:pos x="50295" y="5746"/>
                </a:cxn>
                <a:cxn ang="0">
                  <a:pos x="50296" y="5746"/>
                </a:cxn>
              </a:cxnLst>
              <a:rect l="T13" t="T15" r="T17" b="T19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0244" name="AutoShape 4"/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G0" fmla="+- 18077 0 0"/>
                <a:gd name="G1" fmla="+- -3088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077" y="5595"/>
                </a:cxn>
                <a:cxn ang="0">
                  <a:pos x="64000" y="32000"/>
                </a:cxn>
                <a:cxn ang="0">
                  <a:pos x="50077" y="58404"/>
                </a:cxn>
                <a:cxn ang="0">
                  <a:pos x="50077" y="58404"/>
                </a:cxn>
                <a:cxn ang="0">
                  <a:pos x="50076" y="58404"/>
                </a:cxn>
                <a:cxn ang="0">
                  <a:pos x="50077" y="58405"/>
                </a:cxn>
                <a:cxn ang="0">
                  <a:pos x="50077" y="5595"/>
                </a:cxn>
                <a:cxn ang="0">
                  <a:pos x="50076" y="5595"/>
                </a:cxn>
                <a:cxn ang="0">
                  <a:pos x="50077" y="5595"/>
                </a:cxn>
              </a:cxnLst>
              <a:rect l="T13" t="T15" r="T17" b="T19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10245" name="Line 5"/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24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48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10249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ru-RU"/>
          </a:p>
        </p:txBody>
      </p:sp>
      <p:sp>
        <p:nvSpPr>
          <p:cNvPr id="10250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83122EB-C7B4-4089-95D8-500582710E1E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¡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5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¡"/>
        <a:defRPr sz="22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3.bin"/><Relationship Id="rId5" Type="http://schemas.openxmlformats.org/officeDocument/2006/relationships/oleObject" Target="../embeddings/oleObject12.bin"/><Relationship Id="rId4" Type="http://schemas.openxmlformats.org/officeDocument/2006/relationships/oleObject" Target="../embeddings/oleObject11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school-collection.edu.ru/" TargetMode="External"/><Relationship Id="rId2" Type="http://schemas.openxmlformats.org/officeDocument/2006/relationships/hyperlink" Target="http://class-fizika.narod.ru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http://class-fizika.narod.ru/7_class/7_davl/davl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990600"/>
            <a:ext cx="7772400" cy="1470025"/>
          </a:xfrm>
        </p:spPr>
        <p:txBody>
          <a:bodyPr/>
          <a:lstStyle/>
          <a:p>
            <a:pPr algn="ctr"/>
            <a:r>
              <a:rPr lang="ru-RU" sz="5400" b="1" i="1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Давление.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2819400"/>
            <a:ext cx="7239000" cy="766763"/>
          </a:xfrm>
        </p:spPr>
        <p:txBody>
          <a:bodyPr/>
          <a:lstStyle/>
          <a:p>
            <a:pPr algn="ctr"/>
            <a:r>
              <a:rPr lang="ru-RU" sz="32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Урок физики в 7 классе.</a:t>
            </a: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5105400" y="4114800"/>
            <a:ext cx="403860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Веселова Людмила Анатольевна</a:t>
            </a:r>
          </a:p>
          <a:p>
            <a:pPr>
              <a:spcBef>
                <a:spcPct val="50000"/>
              </a:spcBef>
            </a:pPr>
            <a:r>
              <a:rPr lang="ru-RU" sz="2000" b="1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учитель физики </a:t>
            </a:r>
          </a:p>
          <a:p>
            <a:pPr>
              <a:spcBef>
                <a:spcPct val="50000"/>
              </a:spcBef>
            </a:pPr>
            <a:r>
              <a:rPr lang="ru-RU" sz="2000" b="1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МОУ Ермишинская СОШ </a:t>
            </a:r>
          </a:p>
          <a:p>
            <a:pPr>
              <a:spcBef>
                <a:spcPct val="50000"/>
              </a:spcBef>
            </a:pPr>
            <a:r>
              <a:rPr lang="ru-RU" sz="2000" b="1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р. п. Ермишь</a:t>
            </a:r>
          </a:p>
          <a:p>
            <a:pPr>
              <a:spcBef>
                <a:spcPct val="50000"/>
              </a:spcBef>
            </a:pPr>
            <a:r>
              <a:rPr lang="ru-RU" sz="2000" b="1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Рязанской области</a:t>
            </a:r>
          </a:p>
          <a:p>
            <a:pPr>
              <a:spcBef>
                <a:spcPct val="50000"/>
              </a:spcBef>
            </a:pPr>
            <a:endParaRPr lang="ru-RU" sz="2000" b="1" i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ru-RU">
              <a:latin typeface="Tahoma" pitchFamily="34" charset="0"/>
            </a:endParaRPr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609600" y="2286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240-810-491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sz="4800" b="1" i="1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9460" name="Object 4"/>
          <p:cNvGraphicFramePr>
            <a:graphicFrameLocks noChangeAspect="1"/>
          </p:cNvGraphicFramePr>
          <p:nvPr/>
        </p:nvGraphicFramePr>
        <p:xfrm>
          <a:off x="2133600" y="2971800"/>
          <a:ext cx="5791200" cy="1782763"/>
        </p:xfrm>
        <a:graphic>
          <a:graphicData uri="http://schemas.openxmlformats.org/presentationml/2006/ole">
            <p:oleObj spid="_x0000_s19460" name="Формула" r:id="rId3" imgW="1358900" imgH="4191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b="1" i="1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Определение.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ru-RU" b="1"/>
              <a:t>   </a:t>
            </a:r>
            <a:r>
              <a:rPr lang="ru-RU" sz="3200" b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Давление</a:t>
            </a:r>
            <a:r>
              <a:rPr lang="ru-RU" sz="320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– это скалярная физическая величина, равная отношению силы, действующей перпендикулярно поверхности, к площади этой поверхности.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b="1" i="1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Обозначения: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70013" y="1827213"/>
            <a:ext cx="7164387" cy="4114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500"/>
              <a:t>  </a:t>
            </a:r>
            <a:r>
              <a:rPr lang="ru-RU" sz="2500">
                <a:solidFill>
                  <a:srgbClr val="FF0000"/>
                </a:solidFill>
              </a:rPr>
              <a:t> 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– давление,</a:t>
            </a:r>
          </a:p>
          <a:p>
            <a:pPr>
              <a:buFont typeface="Wingdings" pitchFamily="2" charset="2"/>
              <a:buNone/>
            </a:pPr>
            <a:r>
              <a:rPr lang="ru-RU" sz="280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ru-RU" sz="280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– приложенная сила,                                          </a:t>
            </a:r>
            <a:r>
              <a:rPr 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80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– площадь поверхности (площадь опоры тела )</a:t>
            </a:r>
          </a:p>
          <a:p>
            <a:pPr>
              <a:buFont typeface="Wingdings" pitchFamily="2" charset="2"/>
              <a:buNone/>
            </a:pPr>
            <a:r>
              <a:rPr lang="ru-RU" sz="280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22534" name="Object 6"/>
          <p:cNvGraphicFramePr>
            <a:graphicFrameLocks noChangeAspect="1"/>
          </p:cNvGraphicFramePr>
          <p:nvPr>
            <p:ph sz="half" idx="2"/>
          </p:nvPr>
        </p:nvGraphicFramePr>
        <p:xfrm>
          <a:off x="3733800" y="3886200"/>
          <a:ext cx="2171700" cy="1725613"/>
        </p:xfrm>
        <a:graphic>
          <a:graphicData uri="http://schemas.openxmlformats.org/presentationml/2006/ole">
            <p:oleObj spid="_x0000_s22534" name="Формула" r:id="rId3" imgW="49500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b="1" i="1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Единицы измерения.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3558" name="Object 6"/>
          <p:cNvGraphicFramePr>
            <a:graphicFrameLocks noChangeAspect="1"/>
          </p:cNvGraphicFramePr>
          <p:nvPr/>
        </p:nvGraphicFramePr>
        <p:xfrm>
          <a:off x="1447800" y="2057400"/>
          <a:ext cx="2590800" cy="993775"/>
        </p:xfrm>
        <a:graphic>
          <a:graphicData uri="http://schemas.openxmlformats.org/presentationml/2006/ole">
            <p:oleObj spid="_x0000_s23558" name="Формула" r:id="rId3" imgW="571252" imgH="215806" progId="Equation.3">
              <p:embed/>
            </p:oleObj>
          </a:graphicData>
        </a:graphic>
      </p:graphicFrame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3560" name="Object 8"/>
          <p:cNvGraphicFramePr>
            <a:graphicFrameLocks noChangeAspect="1"/>
          </p:cNvGraphicFramePr>
          <p:nvPr/>
        </p:nvGraphicFramePr>
        <p:xfrm>
          <a:off x="1524000" y="3124200"/>
          <a:ext cx="2362200" cy="928688"/>
        </p:xfrm>
        <a:graphic>
          <a:graphicData uri="http://schemas.openxmlformats.org/presentationml/2006/ole">
            <p:oleObj spid="_x0000_s23560" name="Формула" r:id="rId4" imgW="583947" imgH="228501" progId="Equation.3">
              <p:embed/>
            </p:oleObj>
          </a:graphicData>
        </a:graphic>
      </p:graphicFrame>
      <p:sp>
        <p:nvSpPr>
          <p:cNvPr id="2356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3562" name="Object 10"/>
          <p:cNvGraphicFramePr>
            <a:graphicFrameLocks noChangeAspect="1"/>
          </p:cNvGraphicFramePr>
          <p:nvPr/>
        </p:nvGraphicFramePr>
        <p:xfrm>
          <a:off x="1447800" y="3962400"/>
          <a:ext cx="2971800" cy="1817688"/>
        </p:xfrm>
        <a:graphic>
          <a:graphicData uri="http://schemas.openxmlformats.org/presentationml/2006/ole">
            <p:oleObj spid="_x0000_s23562" name="Формула" r:id="rId5" imgW="634725" imgH="393529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b="1" i="1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Единицы измерения.</a:t>
            </a:r>
          </a:p>
        </p:txBody>
      </p:sp>
      <p:graphicFrame>
        <p:nvGraphicFramePr>
          <p:cNvPr id="24583" name="Object 7"/>
          <p:cNvGraphicFramePr>
            <a:graphicFrameLocks noChangeAspect="1"/>
          </p:cNvGraphicFramePr>
          <p:nvPr>
            <p:ph idx="1"/>
          </p:nvPr>
        </p:nvGraphicFramePr>
        <p:xfrm>
          <a:off x="1371600" y="1676400"/>
          <a:ext cx="4276725" cy="749300"/>
        </p:xfrm>
        <a:graphic>
          <a:graphicData uri="http://schemas.openxmlformats.org/presentationml/2006/ole">
            <p:oleObj spid="_x0000_s24583" name="Формула" r:id="rId3" imgW="1231366" imgH="215806" progId="Equation.3">
              <p:embed/>
            </p:oleObj>
          </a:graphicData>
        </a:graphic>
      </p:graphicFrame>
      <p:sp>
        <p:nvSpPr>
          <p:cNvPr id="24587" name="Rectangle 11"/>
          <p:cNvSpPr>
            <a:spLocks noChangeArrowheads="1"/>
          </p:cNvSpPr>
          <p:nvPr/>
        </p:nvSpPr>
        <p:spPr bwMode="auto">
          <a:xfrm>
            <a:off x="0" y="29003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4586" name="Object 10"/>
          <p:cNvGraphicFramePr>
            <a:graphicFrameLocks noChangeAspect="1"/>
          </p:cNvGraphicFramePr>
          <p:nvPr/>
        </p:nvGraphicFramePr>
        <p:xfrm>
          <a:off x="1371600" y="2743200"/>
          <a:ext cx="3009900" cy="3276600"/>
        </p:xfrm>
        <a:graphic>
          <a:graphicData uri="http://schemas.openxmlformats.org/presentationml/2006/ole">
            <p:oleObj spid="_x0000_s24586" name="Формула" r:id="rId4" imgW="1002865" imgH="1091726" progId="Equation.3">
              <p:embed/>
            </p:oleObj>
          </a:graphicData>
        </a:graphic>
      </p:graphicFrame>
      <p:sp>
        <p:nvSpPr>
          <p:cNvPr id="24589" name="Rectangle 13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4588" name="Object 12"/>
          <p:cNvGraphicFramePr>
            <a:graphicFrameLocks noChangeAspect="1"/>
          </p:cNvGraphicFramePr>
          <p:nvPr/>
        </p:nvGraphicFramePr>
        <p:xfrm>
          <a:off x="5486400" y="4038600"/>
          <a:ext cx="3124200" cy="1289050"/>
        </p:xfrm>
        <a:graphic>
          <a:graphicData uri="http://schemas.openxmlformats.org/presentationml/2006/ole">
            <p:oleObj spid="_x0000_s24588" name="Формула" r:id="rId5" imgW="1040948" imgH="431613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381000"/>
            <a:ext cx="7313613" cy="1143000"/>
          </a:xfrm>
        </p:spPr>
        <p:txBody>
          <a:bodyPr/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4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2Па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830388" y="1827213"/>
            <a:ext cx="7313612" cy="4114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9700" name="Object 4"/>
          <p:cNvGraphicFramePr>
            <a:graphicFrameLocks noChangeAspect="1"/>
          </p:cNvGraphicFramePr>
          <p:nvPr/>
        </p:nvGraphicFramePr>
        <p:xfrm>
          <a:off x="3048000" y="2209800"/>
          <a:ext cx="685800" cy="533400"/>
        </p:xfrm>
        <a:graphic>
          <a:graphicData uri="http://schemas.openxmlformats.org/presentationml/2006/ole">
            <p:oleObj spid="_x0000_s29700" name="Формула" r:id="rId3" imgW="253780" imgH="203024" progId="Equation.3">
              <p:embed/>
            </p:oleObj>
          </a:graphicData>
        </a:graphic>
      </p:graphicFrame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1066800" y="1727200"/>
            <a:ext cx="7543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– это означает, что на поверхность площадью         перпендикулярно ей действует сила 2Н.</a:t>
            </a:r>
          </a:p>
          <a:p>
            <a:pPr>
              <a:spcBef>
                <a:spcPct val="50000"/>
              </a:spcBef>
            </a:pPr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b="1" i="1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Способ измерения.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ru-RU"/>
              <a:t> </a:t>
            </a:r>
            <a:r>
              <a:rPr lang="ru-RU" sz="32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измерить:     </a:t>
            </a: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2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динамометром</a:t>
            </a:r>
          </a:p>
          <a:p>
            <a:pPr>
              <a:buFont typeface="Wingdings" pitchFamily="2" charset="2"/>
              <a:buNone/>
            </a:pPr>
            <a:r>
              <a:rPr lang="ru-RU" sz="32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 помощью линейки</a:t>
            </a:r>
          </a:p>
          <a:p>
            <a:pPr>
              <a:buFont typeface="Wingdings" pitchFamily="2" charset="2"/>
              <a:buNone/>
            </a:pPr>
            <a:r>
              <a:rPr lang="ru-RU" sz="32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вычислить:   </a:t>
            </a:r>
            <a:r>
              <a:rPr 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2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32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 формуле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b="1" i="1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Манометр</a:t>
            </a:r>
          </a:p>
        </p:txBody>
      </p:sp>
      <p:pic>
        <p:nvPicPr>
          <p:cNvPr id="30724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362200" y="1676400"/>
            <a:ext cx="4846638" cy="50292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01625"/>
            <a:ext cx="8077200" cy="1143000"/>
          </a:xfrm>
        </p:spPr>
        <p:txBody>
          <a:bodyPr/>
          <a:lstStyle/>
          <a:p>
            <a:pPr algn="ctr"/>
            <a:r>
              <a:rPr lang="ru-RU" sz="4800" b="1" i="1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Способы уменьшения и увеличения давления.</a:t>
            </a:r>
          </a:p>
        </p:txBody>
      </p:sp>
      <p:pic>
        <p:nvPicPr>
          <p:cNvPr id="32772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52400" y="1600200"/>
            <a:ext cx="3352800" cy="3151188"/>
          </a:xfrm>
          <a:noFill/>
          <a:ln/>
        </p:spPr>
      </p:pic>
      <p:pic>
        <p:nvPicPr>
          <p:cNvPr id="32778" name="Picture 1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81400" y="1600200"/>
            <a:ext cx="5272088" cy="312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9" name="Picture 1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1473200"/>
            <a:ext cx="9144000" cy="538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304800"/>
            <a:ext cx="7313613" cy="1143000"/>
          </a:xfrm>
        </p:spPr>
        <p:txBody>
          <a:bodyPr/>
          <a:lstStyle/>
          <a:p>
            <a:pPr algn="ctr"/>
            <a:r>
              <a:rPr lang="ru-RU" sz="4800" b="1" i="1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Способы уменьшения и увеличения давления.</a:t>
            </a:r>
          </a:p>
        </p:txBody>
      </p:sp>
      <p:pic>
        <p:nvPicPr>
          <p:cNvPr id="33796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28600" y="1600200"/>
            <a:ext cx="2311400" cy="3657600"/>
          </a:xfrm>
          <a:noFill/>
          <a:ln/>
        </p:spPr>
      </p:pic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67000" y="1600200"/>
            <a:ext cx="3087688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8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867400" y="1600200"/>
            <a:ext cx="2840038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b="1" i="1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Разминка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600200"/>
            <a:ext cx="7391400" cy="4648200"/>
          </a:xfrm>
        </p:spPr>
        <p:txBody>
          <a:bodyPr/>
          <a:lstStyle/>
          <a:p>
            <a:pPr marL="552450" indent="-552450">
              <a:lnSpc>
                <a:spcPct val="90000"/>
              </a:lnSpc>
              <a:buFont typeface="Wingdings" pitchFamily="2" charset="2"/>
              <a:buNone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1)  Что является причиной изменения </a:t>
            </a:r>
          </a:p>
          <a:p>
            <a:pPr marL="552450" indent="-552450">
              <a:lnSpc>
                <a:spcPct val="90000"/>
              </a:lnSpc>
              <a:buFont typeface="Wingdings" pitchFamily="2" charset="2"/>
              <a:buNone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      скорости тела и (или) его </a:t>
            </a:r>
          </a:p>
          <a:p>
            <a:pPr marL="552450" indent="-552450">
              <a:lnSpc>
                <a:spcPct val="90000"/>
              </a:lnSpc>
              <a:buFont typeface="Wingdings" pitchFamily="2" charset="2"/>
              <a:buNone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      деформации? </a:t>
            </a:r>
          </a:p>
          <a:p>
            <a:pPr marL="552450" indent="-552450">
              <a:lnSpc>
                <a:spcPct val="90000"/>
              </a:lnSpc>
              <a:buFont typeface="Wingdings" pitchFamily="2" charset="2"/>
              <a:buNone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2)  От чего зависит результат действия</a:t>
            </a:r>
          </a:p>
          <a:p>
            <a:pPr marL="552450" indent="-552450">
              <a:lnSpc>
                <a:spcPct val="90000"/>
              </a:lnSpc>
              <a:buFont typeface="Wingdings" pitchFamily="2" charset="2"/>
              <a:buNone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     силы на тело? </a:t>
            </a:r>
          </a:p>
          <a:p>
            <a:pPr marL="552450" indent="-552450">
              <a:lnSpc>
                <a:spcPct val="90000"/>
              </a:lnSpc>
              <a:buFont typeface="Wingdings" pitchFamily="2" charset="2"/>
              <a:buNone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3)  Какой буквой латинского алфавита</a:t>
            </a:r>
          </a:p>
          <a:p>
            <a:pPr marL="552450" indent="-552450">
              <a:lnSpc>
                <a:spcPct val="90000"/>
              </a:lnSpc>
              <a:buFont typeface="Wingdings" pitchFamily="2" charset="2"/>
              <a:buNone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     обозначается сила? </a:t>
            </a:r>
          </a:p>
          <a:p>
            <a:pPr marL="552450" indent="-552450">
              <a:lnSpc>
                <a:spcPct val="90000"/>
              </a:lnSpc>
              <a:buFont typeface="Wingdings" pitchFamily="2" charset="2"/>
              <a:buNone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4)  Какова единица измерения силы в </a:t>
            </a:r>
          </a:p>
          <a:p>
            <a:pPr marL="552450" indent="-552450">
              <a:lnSpc>
                <a:spcPct val="90000"/>
              </a:lnSpc>
              <a:buFont typeface="Wingdings" pitchFamily="2" charset="2"/>
              <a:buNone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     СИ?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b="1" i="1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Применение.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32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Чтобы</a:t>
            </a:r>
            <a:r>
              <a:rPr lang="ru-RU" sz="32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32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надо</a:t>
            </a:r>
            <a:endParaRPr lang="ru-RU" sz="320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ru-RU" sz="32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(иглы, зубы, клыки, когти, жала, ножи)</a:t>
            </a:r>
            <a:endParaRPr lang="ru-RU" sz="32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ru-RU" sz="32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Чтобы</a:t>
            </a:r>
            <a:r>
              <a:rPr lang="ru-RU" sz="32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32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надо </a:t>
            </a:r>
            <a:r>
              <a:rPr lang="ru-RU" sz="32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                 (лыжи, гусеницы, мокроступы)</a:t>
            </a: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4820" name="Object 4"/>
          <p:cNvGraphicFramePr>
            <a:graphicFrameLocks noChangeAspect="1"/>
          </p:cNvGraphicFramePr>
          <p:nvPr/>
        </p:nvGraphicFramePr>
        <p:xfrm>
          <a:off x="2819400" y="1866900"/>
          <a:ext cx="685800" cy="587375"/>
        </p:xfrm>
        <a:graphic>
          <a:graphicData uri="http://schemas.openxmlformats.org/presentationml/2006/ole">
            <p:oleObj spid="_x0000_s34820" name="Формула" r:id="rId3" imgW="266584" imgH="228501" progId="Equation.3">
              <p:embed/>
            </p:oleObj>
          </a:graphicData>
        </a:graphic>
      </p:graphicFrame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4822" name="Object 6"/>
          <p:cNvGraphicFramePr>
            <a:graphicFrameLocks noChangeAspect="1"/>
          </p:cNvGraphicFramePr>
          <p:nvPr/>
        </p:nvGraphicFramePr>
        <p:xfrm>
          <a:off x="4572000" y="1866900"/>
          <a:ext cx="3124200" cy="625475"/>
        </p:xfrm>
        <a:graphic>
          <a:graphicData uri="http://schemas.openxmlformats.org/presentationml/2006/ole">
            <p:oleObj spid="_x0000_s34822" name="Формула" r:id="rId4" imgW="1143000" imgH="228600" progId="Equation.3">
              <p:embed/>
            </p:oleObj>
          </a:graphicData>
        </a:graphic>
      </p:graphicFrame>
      <p:sp>
        <p:nvSpPr>
          <p:cNvPr id="3482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4824" name="Object 8"/>
          <p:cNvGraphicFramePr>
            <a:graphicFrameLocks noChangeAspect="1"/>
          </p:cNvGraphicFramePr>
          <p:nvPr/>
        </p:nvGraphicFramePr>
        <p:xfrm>
          <a:off x="2819400" y="3035300"/>
          <a:ext cx="685800" cy="587375"/>
        </p:xfrm>
        <a:graphic>
          <a:graphicData uri="http://schemas.openxmlformats.org/presentationml/2006/ole">
            <p:oleObj spid="_x0000_s34824" name="Формула" r:id="rId5" imgW="266584" imgH="228501" progId="Equation.3">
              <p:embed/>
            </p:oleObj>
          </a:graphicData>
        </a:graphic>
      </p:graphicFrame>
      <p:sp>
        <p:nvSpPr>
          <p:cNvPr id="34827" name="Rectangle 1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4826" name="Object 10"/>
          <p:cNvGraphicFramePr>
            <a:graphicFrameLocks noChangeAspect="1"/>
          </p:cNvGraphicFramePr>
          <p:nvPr/>
        </p:nvGraphicFramePr>
        <p:xfrm>
          <a:off x="4559300" y="2971800"/>
          <a:ext cx="3200400" cy="646113"/>
        </p:xfrm>
        <a:graphic>
          <a:graphicData uri="http://schemas.openxmlformats.org/presentationml/2006/ole">
            <p:oleObj spid="_x0000_s34826" name="Формула" r:id="rId6" imgW="1130300" imgH="228600" progId="Equation.3">
              <p:embed/>
            </p:oleObj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b="1" i="1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Знаете ли вы, что: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3200">
                <a:latin typeface="Times New Roman" pitchFamily="18" charset="0"/>
                <a:cs typeface="Times New Roman" pitchFamily="18" charset="0"/>
              </a:rPr>
              <a:t>... втыкая пальцем иглу или булавку в ткань, мы создаем давление около 100 000 000 Па</a:t>
            </a:r>
          </a:p>
          <a:p>
            <a:r>
              <a:rPr lang="ru-RU" sz="3200">
                <a:latin typeface="Times New Roman" pitchFamily="18" charset="0"/>
                <a:cs typeface="Times New Roman" pitchFamily="18" charset="0"/>
              </a:rPr>
              <a:t>... когда жалит оса, то она оказывает на кожу человека давление </a:t>
            </a:r>
          </a:p>
          <a:p>
            <a:pPr>
              <a:buFont typeface="Wingdings" pitchFamily="2" charset="2"/>
              <a:buNone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   30 000 000 000 Па</a:t>
            </a:r>
          </a:p>
        </p:txBody>
      </p:sp>
      <p:pic>
        <p:nvPicPr>
          <p:cNvPr id="35844" name="Picture 4" descr="6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410200" y="4724400"/>
            <a:ext cx="1905000" cy="14811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b="1" i="1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Знаете ли вы, что: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3200">
                <a:latin typeface="Times New Roman" pitchFamily="18" charset="0"/>
                <a:cs typeface="Times New Roman" pitchFamily="18" charset="0"/>
              </a:rPr>
              <a:t>...  очень высокие давления существуют в глубинах небесных тел!</a:t>
            </a:r>
          </a:p>
        </p:txBody>
      </p:sp>
      <p:pic>
        <p:nvPicPr>
          <p:cNvPr id="37892" name="Picture 4" descr="3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124200" y="3581400"/>
            <a:ext cx="1768475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b="1" i="1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Кто быстрее?!</a:t>
            </a:r>
            <a:br>
              <a:rPr lang="ru-RU" sz="4800" b="1" i="1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i="1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Решаем устно!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458200" cy="52578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200" b="1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32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>
                <a:latin typeface="Times New Roman" pitchFamily="18" charset="0"/>
                <a:cs typeface="Times New Roman" pitchFamily="18" charset="0"/>
              </a:rPr>
              <a:t>Что произойдет, если шарики в шариковых ручках будут делать меньшего размера? Почему?</a:t>
            </a:r>
            <a:r>
              <a:rPr lang="ru-RU" sz="3200" i="1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i="1"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32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>
                <a:latin typeface="Times New Roman" pitchFamily="18" charset="0"/>
                <a:cs typeface="Times New Roman" pitchFamily="18" charset="0"/>
              </a:rPr>
              <a:t>Может ли быть человеку на каменном ложе так же комфортно, как и на пуховой перине?</a:t>
            </a:r>
            <a:br>
              <a:rPr lang="ru-RU" sz="3200">
                <a:latin typeface="Times New Roman" pitchFamily="18" charset="0"/>
                <a:cs typeface="Times New Roman" pitchFamily="18" charset="0"/>
              </a:rPr>
            </a:br>
            <a:r>
              <a:rPr lang="ru-RU" sz="3200" i="1">
                <a:latin typeface="Times New Roman" pitchFamily="18" charset="0"/>
                <a:cs typeface="Times New Roman" pitchFamily="18" charset="0"/>
              </a:rPr>
              <a:t>На твердых камнях возлегает</a:t>
            </a:r>
            <a:br>
              <a:rPr lang="ru-RU" sz="3200" i="1">
                <a:latin typeface="Times New Roman" pitchFamily="18" charset="0"/>
                <a:cs typeface="Times New Roman" pitchFamily="18" charset="0"/>
              </a:rPr>
            </a:br>
            <a:r>
              <a:rPr lang="ru-RU" sz="3200" i="1">
                <a:latin typeface="Times New Roman" pitchFamily="18" charset="0"/>
                <a:cs typeface="Times New Roman" pitchFamily="18" charset="0"/>
              </a:rPr>
              <a:t>И твердость оных презирает</a:t>
            </a:r>
            <a:br>
              <a:rPr lang="ru-RU" sz="3200" i="1">
                <a:latin typeface="Times New Roman" pitchFamily="18" charset="0"/>
                <a:cs typeface="Times New Roman" pitchFamily="18" charset="0"/>
              </a:rPr>
            </a:br>
            <a:r>
              <a:rPr lang="ru-RU" sz="3200" i="1">
                <a:latin typeface="Times New Roman" pitchFamily="18" charset="0"/>
                <a:cs typeface="Times New Roman" pitchFamily="18" charset="0"/>
              </a:rPr>
              <a:t>Для крепости великих сил,</a:t>
            </a:r>
            <a:br>
              <a:rPr lang="ru-RU" sz="3200" i="1">
                <a:latin typeface="Times New Roman" pitchFamily="18" charset="0"/>
                <a:cs typeface="Times New Roman" pitchFamily="18" charset="0"/>
              </a:rPr>
            </a:br>
            <a:r>
              <a:rPr lang="ru-RU" sz="3200" i="1">
                <a:latin typeface="Times New Roman" pitchFamily="18" charset="0"/>
                <a:cs typeface="Times New Roman" pitchFamily="18" charset="0"/>
              </a:rPr>
              <a:t>Считая их за мягкий ил...</a:t>
            </a:r>
            <a:br>
              <a:rPr lang="ru-RU" sz="3200" i="1">
                <a:latin typeface="Times New Roman" pitchFamily="18" charset="0"/>
                <a:cs typeface="Times New Roman" pitchFamily="18" charset="0"/>
              </a:rPr>
            </a:br>
            <a:r>
              <a:rPr lang="ru-RU" sz="3200" i="1">
                <a:latin typeface="Times New Roman" pitchFamily="18" charset="0"/>
                <a:cs typeface="Times New Roman" pitchFamily="18" charset="0"/>
              </a:rPr>
              <a:t>/М.В.Ломоносов/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500" i="1"/>
              <a:t/>
            </a:r>
            <a:br>
              <a:rPr lang="ru-RU" sz="2500" i="1"/>
            </a:br>
            <a:endParaRPr lang="ru-RU" sz="2500" i="1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b="1" i="1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Кто быстрее?!</a:t>
            </a:r>
            <a:br>
              <a:rPr lang="ru-RU" sz="4800" b="1" i="1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i="1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Решаем устно!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839200" cy="49530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b="1"/>
              <a:t>   </a:t>
            </a:r>
            <a:r>
              <a:rPr lang="ru-RU" sz="3200" b="1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3200">
                <a:latin typeface="Times New Roman" pitchFamily="18" charset="0"/>
                <a:cs typeface="Times New Roman" pitchFamily="18" charset="0"/>
              </a:rPr>
              <a:t> Почему буря, которая летом валит живые деревья, часто не может свалить стоящее рядом сухое дерево без листьев, если оно не подгнило?</a:t>
            </a:r>
          </a:p>
        </p:txBody>
      </p:sp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5800" y="3733800"/>
            <a:ext cx="5334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29400" y="3733800"/>
            <a:ext cx="1874838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i="1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Решаем письменно в тетрадях для решения задач: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610600" cy="434181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3200" b="1">
                <a:latin typeface="Times New Roman" pitchFamily="18" charset="0"/>
                <a:cs typeface="Times New Roman" pitchFamily="18" charset="0"/>
              </a:rPr>
              <a:t>№1 </a:t>
            </a:r>
            <a:r>
              <a:rPr lang="ru-RU" sz="3200">
                <a:latin typeface="Times New Roman" pitchFamily="18" charset="0"/>
                <a:cs typeface="Times New Roman" pitchFamily="18" charset="0"/>
              </a:rPr>
              <a:t>Выразите в паскалях давление:    </a:t>
            </a:r>
          </a:p>
          <a:p>
            <a:pPr>
              <a:buFont typeface="Wingdings" pitchFamily="2" charset="2"/>
              <a:buNone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       5гПа; 0,4кПа</a:t>
            </a:r>
            <a:endParaRPr lang="ru-RU" sz="3200" b="1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ru-RU" sz="3200" b="1">
                <a:latin typeface="Times New Roman" pitchFamily="18" charset="0"/>
                <a:cs typeface="Times New Roman" pitchFamily="18" charset="0"/>
              </a:rPr>
              <a:t>№2 </a:t>
            </a:r>
            <a:r>
              <a:rPr lang="ru-RU" sz="3200">
                <a:latin typeface="Times New Roman" pitchFamily="18" charset="0"/>
                <a:cs typeface="Times New Roman" pitchFamily="18" charset="0"/>
              </a:rPr>
              <a:t>Рысь весом 300 Н сидит</a:t>
            </a:r>
          </a:p>
          <a:p>
            <a:pPr>
              <a:buFont typeface="Wingdings" pitchFamily="2" charset="2"/>
              <a:buNone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на ветке дерева. Какое давление </a:t>
            </a:r>
          </a:p>
          <a:p>
            <a:pPr>
              <a:buFont typeface="Wingdings" pitchFamily="2" charset="2"/>
              <a:buNone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она оказывает на ветку, если она </a:t>
            </a:r>
          </a:p>
          <a:p>
            <a:pPr>
              <a:buFont typeface="Wingdings" pitchFamily="2" charset="2"/>
              <a:buNone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занимает место площадью 0,05 м</a:t>
            </a:r>
            <a:r>
              <a:rPr lang="ru-RU" sz="3200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324600" y="2971800"/>
            <a:ext cx="263525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b="1" i="1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Подведение итогов урока.</a:t>
            </a:r>
            <a:r>
              <a:rPr lang="ru-RU"/>
              <a:t> 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828800"/>
            <a:ext cx="8074025" cy="4114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1. Что нового вы узнали сегодня на уроке?</a:t>
            </a:r>
          </a:p>
          <a:p>
            <a:pPr>
              <a:buFont typeface="Wingdings" pitchFamily="2" charset="2"/>
              <a:buNone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2. Что показывает давление?</a:t>
            </a:r>
          </a:p>
          <a:p>
            <a:pPr>
              <a:buFont typeface="Wingdings" pitchFamily="2" charset="2"/>
              <a:buNone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3. Назовите единицу измерения давления в СИ.</a:t>
            </a:r>
          </a:p>
          <a:p>
            <a:pPr>
              <a:buFont typeface="Wingdings" pitchFamily="2" charset="2"/>
              <a:buNone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4. Как можно увеличить или уменьшить давление?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b="1" i="1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задание:</a:t>
            </a:r>
            <a:r>
              <a:rPr lang="ru-RU"/>
              <a:t> 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1828800"/>
            <a:ext cx="7313613" cy="4114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4000">
                <a:latin typeface="Times New Roman" pitchFamily="18" charset="0"/>
                <a:cs typeface="Times New Roman" pitchFamily="18" charset="0"/>
              </a:rPr>
              <a:t>§35; 36 (читать и учить опыты) </a:t>
            </a:r>
          </a:p>
          <a:p>
            <a:pPr>
              <a:buFont typeface="Wingdings" pitchFamily="2" charset="2"/>
              <a:buNone/>
            </a:pPr>
            <a:r>
              <a:rPr lang="ru-RU" sz="4000">
                <a:latin typeface="Times New Roman" pitchFamily="18" charset="0"/>
                <a:cs typeface="Times New Roman" pitchFamily="18" charset="0"/>
              </a:rPr>
              <a:t>ОК – 13 (к проговору), </a:t>
            </a:r>
          </a:p>
          <a:p>
            <a:pPr>
              <a:buFont typeface="Wingdings" pitchFamily="2" charset="2"/>
              <a:buNone/>
            </a:pPr>
            <a:r>
              <a:rPr lang="ru-RU" sz="4000">
                <a:latin typeface="Times New Roman" pitchFamily="18" charset="0"/>
                <a:cs typeface="Times New Roman" pitchFamily="18" charset="0"/>
              </a:rPr>
              <a:t>№441; №442; №450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b="1" i="1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Настроение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3600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Вы поняли новый материал?</a:t>
            </a:r>
          </a:p>
          <a:p>
            <a:r>
              <a:rPr lang="ru-RU" sz="3600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Вы всё успели записать?</a:t>
            </a:r>
          </a:p>
          <a:p>
            <a:r>
              <a:rPr lang="ru-RU" sz="3600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Вам было интересно?</a:t>
            </a:r>
          </a:p>
          <a:p>
            <a:r>
              <a:rPr lang="ru-RU" sz="3600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Вы устали?</a:t>
            </a:r>
          </a:p>
          <a:p>
            <a:endParaRPr lang="ru-RU" sz="3600" i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28600"/>
            <a:ext cx="8915400" cy="6629400"/>
          </a:xfrm>
        </p:spPr>
        <p:txBody>
          <a:bodyPr/>
          <a:lstStyle/>
          <a:p>
            <a:pPr marL="552450" indent="-552450"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800" b="1">
                <a:latin typeface="Times New Roman" pitchFamily="18" charset="0"/>
                <a:cs typeface="Times New Roman" pitchFamily="18" charset="0"/>
              </a:rPr>
              <a:t>    Литература:</a:t>
            </a:r>
          </a:p>
          <a:p>
            <a:pPr marL="552450" indent="-552450">
              <a:lnSpc>
                <a:spcPct val="80000"/>
              </a:lnSpc>
              <a:buFont typeface="Wingdings" pitchFamily="2" charset="2"/>
              <a:buNone/>
            </a:pPr>
            <a:r>
              <a:rPr lang="ru-RU" sz="1800" b="1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1800">
                <a:latin typeface="Times New Roman" pitchFamily="18" charset="0"/>
                <a:cs typeface="Times New Roman" pitchFamily="18" charset="0"/>
              </a:rPr>
              <a:t>  Сборник задач по физике. 7–9 кл.: пособие для общеобразоват. учреждений / В.И. Лукашик, Е. В. Иванова. – 25-е изд. – М.: Просвещение, 2011. – 230 с.: ил.</a:t>
            </a:r>
          </a:p>
          <a:p>
            <a:pPr marL="552450" indent="-552450">
              <a:lnSpc>
                <a:spcPct val="80000"/>
              </a:lnSpc>
              <a:buFont typeface="Wingdings" pitchFamily="2" charset="2"/>
              <a:buNone/>
            </a:pPr>
            <a:r>
              <a:rPr lang="ru-RU" sz="1800" b="1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1800">
                <a:latin typeface="Times New Roman" pitchFamily="18" charset="0"/>
                <a:cs typeface="Times New Roman" pitchFamily="18" charset="0"/>
              </a:rPr>
              <a:t>  Контрольные и самостоятельные работы по физике. 7 класс: к учебнику А. В. Пёрышкина «Физика 7 класс» / О. И. Громцева.  – 5-е изд., перераб. и доп. – М.: Издательство “Экзамен”, 2013. – 109, [2] с.</a:t>
            </a:r>
          </a:p>
          <a:p>
            <a:pPr marL="552450" indent="-552450">
              <a:lnSpc>
                <a:spcPct val="80000"/>
              </a:lnSpc>
              <a:buFont typeface="Wingdings" pitchFamily="2" charset="2"/>
              <a:buNone/>
            </a:pPr>
            <a:r>
              <a:rPr lang="ru-RU" sz="1800" b="1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1800">
                <a:latin typeface="Times New Roman" pitchFamily="18" charset="0"/>
                <a:cs typeface="Times New Roman" pitchFamily="18" charset="0"/>
              </a:rPr>
              <a:t>   Сборник задач по физике: 7–9 кл.: к учебникам А. В. Пёрышкина и др. «Физика.</a:t>
            </a:r>
          </a:p>
          <a:p>
            <a:pPr marL="552450" indent="-552450">
              <a:lnSpc>
                <a:spcPct val="80000"/>
              </a:lnSpc>
              <a:buFont typeface="Wingdings" pitchFamily="2" charset="2"/>
              <a:buNone/>
            </a:pPr>
            <a:r>
              <a:rPr lang="ru-RU" sz="1800">
                <a:latin typeface="Times New Roman" pitchFamily="18" charset="0"/>
                <a:cs typeface="Times New Roman" pitchFamily="18" charset="0"/>
              </a:rPr>
              <a:t>      7 класс», «Физика. 8 класс», «Физика. 9 класс» / А. В. Пёрышкин</a:t>
            </a:r>
            <a:r>
              <a:rPr lang="ru-RU" sz="1800" i="1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marL="552450" indent="-552450">
              <a:lnSpc>
                <a:spcPct val="80000"/>
              </a:lnSpc>
              <a:buFont typeface="Wingdings" pitchFamily="2" charset="2"/>
              <a:buNone/>
            </a:pPr>
            <a:r>
              <a:rPr lang="ru-RU" sz="1800" i="1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800">
                <a:latin typeface="Times New Roman" pitchFamily="18" charset="0"/>
                <a:cs typeface="Times New Roman" pitchFamily="18" charset="0"/>
              </a:rPr>
              <a:t>Сост. Г. А. Лонцова. – 9-е изд., перераб. и доп.– М.: Издательство «Экзамен», 2013.</a:t>
            </a:r>
          </a:p>
          <a:p>
            <a:pPr marL="552450" indent="-552450">
              <a:lnSpc>
                <a:spcPct val="80000"/>
              </a:lnSpc>
              <a:buFont typeface="Wingdings" pitchFamily="2" charset="2"/>
              <a:buNone/>
            </a:pPr>
            <a:r>
              <a:rPr lang="ru-RU" sz="1800">
                <a:latin typeface="Times New Roman" pitchFamily="18" charset="0"/>
                <a:cs typeface="Times New Roman" pitchFamily="18" charset="0"/>
              </a:rPr>
              <a:t>      – 269, [3]с.   </a:t>
            </a:r>
          </a:p>
          <a:p>
            <a:pPr marL="552450" indent="-552450">
              <a:lnSpc>
                <a:spcPct val="80000"/>
              </a:lnSpc>
              <a:buFont typeface="Wingdings" pitchFamily="2" charset="2"/>
              <a:buNone/>
            </a:pPr>
            <a:r>
              <a:rPr lang="ru-RU" sz="1800" b="1"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ru-RU" sz="1800">
                <a:latin typeface="Times New Roman" pitchFamily="18" charset="0"/>
                <a:cs typeface="Times New Roman" pitchFamily="18" charset="0"/>
              </a:rPr>
              <a:t>   Тематическое и поурочное планирование по физике: 7 класс: К учебнику </a:t>
            </a:r>
          </a:p>
          <a:p>
            <a:pPr marL="552450" indent="-552450">
              <a:lnSpc>
                <a:spcPct val="80000"/>
              </a:lnSpc>
              <a:buFont typeface="Wingdings" pitchFamily="2" charset="2"/>
              <a:buNone/>
            </a:pPr>
            <a:r>
              <a:rPr lang="ru-RU" sz="1800">
                <a:latin typeface="Times New Roman" pitchFamily="18" charset="0"/>
                <a:cs typeface="Times New Roman" pitchFamily="18" charset="0"/>
              </a:rPr>
              <a:t>      А. В. Перышкина «Физика. 7 класс» / Р. Д. Минькова, Е. Н. Панаиоти. – 2-е изд.-  М.:   Издательство «Экзамен», 2004. – 127, [1] с.: ил.</a:t>
            </a:r>
          </a:p>
          <a:p>
            <a:pPr marL="552450" indent="-552450">
              <a:lnSpc>
                <a:spcPct val="80000"/>
              </a:lnSpc>
              <a:buFont typeface="Wingdings" pitchFamily="2" charset="2"/>
              <a:buNone/>
            </a:pPr>
            <a:r>
              <a:rPr lang="ru-RU" sz="1800" b="1"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ru-RU" sz="1800">
                <a:latin typeface="Times New Roman" pitchFamily="18" charset="0"/>
                <a:cs typeface="Times New Roman" pitchFamily="18" charset="0"/>
              </a:rPr>
              <a:t>   Физика. 7 кл.: учеб. для общеобразоват. учреждений / А. В. Пёрышкин</a:t>
            </a:r>
            <a:r>
              <a:rPr lang="ru-RU" sz="1800" i="1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800">
                <a:latin typeface="Times New Roman" pitchFamily="18" charset="0"/>
                <a:cs typeface="Times New Roman" pitchFamily="18" charset="0"/>
              </a:rPr>
              <a:t>– 2-е изд., стереотип. – М. Дрофа, 2013. – 221, [3]с.: ил.</a:t>
            </a:r>
          </a:p>
          <a:p>
            <a:pPr marL="552450" indent="-552450">
              <a:lnSpc>
                <a:spcPct val="80000"/>
              </a:lnSpc>
              <a:buFont typeface="Wingdings" pitchFamily="2" charset="2"/>
              <a:buNone/>
            </a:pPr>
            <a:r>
              <a:rPr lang="ru-RU" sz="1800" b="1">
                <a:latin typeface="Times New Roman" pitchFamily="18" charset="0"/>
                <a:cs typeface="Times New Roman" pitchFamily="18" charset="0"/>
              </a:rPr>
              <a:t>6.</a:t>
            </a:r>
            <a:r>
              <a:rPr lang="ru-RU" sz="1800">
                <a:latin typeface="Times New Roman" pitchFamily="18" charset="0"/>
                <a:cs typeface="Times New Roman" pitchFamily="18" charset="0"/>
              </a:rPr>
              <a:t>   Энциклопедия для детей. [Т. 2.] Биология. – 6-е изд., испр. / ред. коллегия: </a:t>
            </a:r>
          </a:p>
          <a:p>
            <a:pPr marL="552450" indent="-552450">
              <a:lnSpc>
                <a:spcPct val="80000"/>
              </a:lnSpc>
              <a:buFont typeface="Wingdings" pitchFamily="2" charset="2"/>
              <a:buNone/>
            </a:pPr>
            <a:r>
              <a:rPr lang="ru-RU" sz="1800">
                <a:latin typeface="Times New Roman" pitchFamily="18" charset="0"/>
                <a:cs typeface="Times New Roman" pitchFamily="18" charset="0"/>
              </a:rPr>
              <a:t>      М. Аксёнова, Г. Вильчек и др. – М.: Мир энциклопедий Аванта+, Астрель, 2007.</a:t>
            </a:r>
          </a:p>
          <a:p>
            <a:pPr marL="552450" indent="-552450">
              <a:lnSpc>
                <a:spcPct val="80000"/>
              </a:lnSpc>
              <a:buFont typeface="Wingdings" pitchFamily="2" charset="2"/>
              <a:buNone/>
            </a:pPr>
            <a:r>
              <a:rPr lang="ru-RU" sz="1800">
                <a:latin typeface="Times New Roman" pitchFamily="18" charset="0"/>
                <a:cs typeface="Times New Roman" pitchFamily="18" charset="0"/>
              </a:rPr>
              <a:t>     – 672 с.: ил.</a:t>
            </a:r>
          </a:p>
          <a:p>
            <a:pPr marL="552450" indent="-552450">
              <a:lnSpc>
                <a:spcPct val="80000"/>
              </a:lnSpc>
              <a:buFont typeface="Wingdings" pitchFamily="2" charset="2"/>
              <a:buNone/>
            </a:pPr>
            <a:r>
              <a:rPr lang="ru-RU" sz="180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marL="552450" indent="-552450"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800" b="1">
                <a:latin typeface="Times New Roman" pitchFamily="18" charset="0"/>
                <a:cs typeface="Times New Roman" pitchFamily="18" charset="0"/>
              </a:rPr>
              <a:t>Интернет ресурсы:</a:t>
            </a:r>
          </a:p>
          <a:p>
            <a:pPr marL="552450" indent="-552450">
              <a:lnSpc>
                <a:spcPct val="80000"/>
              </a:lnSpc>
              <a:buFont typeface="Wingdings" pitchFamily="2" charset="2"/>
              <a:buNone/>
            </a:pPr>
            <a:r>
              <a:rPr lang="ru-RU" sz="1800">
                <a:latin typeface="Times New Roman" pitchFamily="18" charset="0"/>
                <a:cs typeface="Times New Roman" pitchFamily="18" charset="0"/>
              </a:rPr>
              <a:t>  1.   </a:t>
            </a:r>
            <a:r>
              <a:rPr lang="ru-RU" sz="1800">
                <a:latin typeface="Times New Roman" pitchFamily="18" charset="0"/>
                <a:cs typeface="Times New Roman" pitchFamily="18" charset="0"/>
                <a:hlinkClick r:id="rId2"/>
              </a:rPr>
              <a:t>http://class-fizika.narod.ru</a:t>
            </a:r>
            <a:endParaRPr lang="ru-RU" sz="1800">
              <a:latin typeface="Times New Roman" pitchFamily="18" charset="0"/>
              <a:cs typeface="Times New Roman" pitchFamily="18" charset="0"/>
            </a:endParaRPr>
          </a:p>
          <a:p>
            <a:pPr marL="552450" indent="-552450">
              <a:lnSpc>
                <a:spcPct val="80000"/>
              </a:lnSpc>
              <a:buFont typeface="Wingdings" pitchFamily="2" charset="2"/>
              <a:buNone/>
            </a:pPr>
            <a:r>
              <a:rPr lang="ru-RU" sz="1800">
                <a:latin typeface="Times New Roman" pitchFamily="18" charset="0"/>
                <a:cs typeface="Times New Roman" pitchFamily="18" charset="0"/>
              </a:rPr>
              <a:t>  2.   </a:t>
            </a:r>
            <a:r>
              <a:rPr lang="en-US" sz="1900">
                <a:latin typeface="Times New Roman" pitchFamily="18" charset="0"/>
                <a:cs typeface="Times New Roman" pitchFamily="18" charset="0"/>
                <a:hlinkClick r:id="rId3"/>
              </a:rPr>
              <a:t>http://school-collection.edu.ru</a:t>
            </a:r>
            <a:endParaRPr lang="ru-RU" sz="1800">
              <a:latin typeface="Times New Roman" pitchFamily="18" charset="0"/>
              <a:cs typeface="Times New Roman" pitchFamily="18" charset="0"/>
            </a:endParaRPr>
          </a:p>
          <a:p>
            <a:pPr marL="552450" indent="-552450">
              <a:lnSpc>
                <a:spcPct val="80000"/>
              </a:lnSpc>
            </a:pPr>
            <a:endParaRPr lang="ru-RU" sz="18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b="1" i="1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Разминка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52450" indent="-552450">
              <a:buFont typeface="Wingdings" pitchFamily="2" charset="2"/>
              <a:buNone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5)  С помощью какого прибора можно измерить силу?</a:t>
            </a:r>
          </a:p>
          <a:p>
            <a:pPr marL="552450" indent="-552450">
              <a:buFont typeface="Wingdings" pitchFamily="2" charset="2"/>
              <a:buNone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6)  Какова единица измерения длины в СИ?</a:t>
            </a:r>
          </a:p>
          <a:p>
            <a:pPr marL="552450" indent="-552450">
              <a:buFont typeface="Wingdings" pitchFamily="2" charset="2"/>
              <a:buNone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7)  Какова единица измерения площади в СИ?</a:t>
            </a:r>
          </a:p>
          <a:p>
            <a:pPr marL="552450" indent="-552450">
              <a:buFont typeface="Wingdings" pitchFamily="2" charset="2"/>
              <a:buNone/>
            </a:pPr>
            <a:r>
              <a:rPr lang="ru-RU" sz="3200">
                <a:latin typeface="Times New Roman" pitchFamily="18" charset="0"/>
                <a:cs typeface="Times New Roman" pitchFamily="18" charset="0"/>
              </a:rPr>
              <a:t>8)  Что такое вес тела?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b="1" i="1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Почему?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email"/>
          <a:srcRect/>
          <a:stretch>
            <a:fillRect/>
          </a:stretch>
        </p:blipFill>
        <p:spPr>
          <a:xfrm rot="5400000">
            <a:off x="2647156" y="1924844"/>
            <a:ext cx="4306888" cy="45720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sz="5400" b="1" i="1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ОК – 13: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ru-RU" sz="5400" b="1" i="1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«Давление.»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b="1" i="1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Что надо знать о физической величине: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600200"/>
            <a:ext cx="8153400" cy="5105400"/>
          </a:xfrm>
        </p:spPr>
        <p:txBody>
          <a:bodyPr/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Что характеризует?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Физический смысл (что показывает величина?).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Определение.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Обозначение.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Определительная формула. 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Единица измерения в СИ.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Способы измерения.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Приборы для измерения.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Применение.</a:t>
            </a:r>
          </a:p>
          <a:p>
            <a:pPr>
              <a:buFont typeface="Wingdings" pitchFamily="2" charset="2"/>
              <a:buNone/>
            </a:pP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http://class-fizika.narod.ru/7_class/7_davl/davl.jpg"/>
          <p:cNvPicPr>
            <a:picLocks noChangeAspect="1" noChangeArrowheads="1"/>
          </p:cNvPicPr>
          <p:nvPr/>
        </p:nvPicPr>
        <p:blipFill>
          <a:blip r:embed="rId2" r:link="rId3" cstate="email"/>
          <a:srcRect/>
          <a:stretch>
            <a:fillRect/>
          </a:stretch>
        </p:blipFill>
        <p:spPr bwMode="auto">
          <a:xfrm>
            <a:off x="1219200" y="1676400"/>
            <a:ext cx="169862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3429000" y="2438400"/>
            <a:ext cx="5334000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Давление </a:t>
            </a:r>
            <a:r>
              <a:rPr lang="ru-RU" sz="320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характеризует зависимость результата действия силы от площади поверхности, перпендикулярно которой она действует.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b="1" i="1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Физический смысл.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ru-RU" b="1"/>
              <a:t>   </a:t>
            </a:r>
            <a:r>
              <a:rPr lang="ru-RU" sz="3200" b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Давление </a:t>
            </a:r>
            <a:r>
              <a:rPr lang="ru-RU" sz="320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показывает силу, приходящуюся на единицу площади поверхности, перпендикулярно которой она действует.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b="1" i="1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Задача.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827213"/>
            <a:ext cx="7693025" cy="4114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/>
              <a:t>   </a:t>
            </a:r>
            <a:r>
              <a:rPr lang="ru-RU" sz="3200">
                <a:latin typeface="Times New Roman" pitchFamily="18" charset="0"/>
                <a:cs typeface="Times New Roman" pitchFamily="18" charset="0"/>
              </a:rPr>
              <a:t>Трактор весом 60000 Н имеет площадь обеих гусениц 2 м</a:t>
            </a:r>
            <a:r>
              <a:rPr lang="ru-RU" sz="3200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>
                <a:latin typeface="Times New Roman" pitchFamily="18" charset="0"/>
                <a:cs typeface="Times New Roman" pitchFamily="18" charset="0"/>
              </a:rPr>
              <a:t> . Определите давление, которое оказывает трактор на почву?</a:t>
            </a:r>
          </a:p>
        </p:txBody>
      </p:sp>
      <p:pic>
        <p:nvPicPr>
          <p:cNvPr id="20484" name="Picture 4" descr="4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71800" y="4038600"/>
            <a:ext cx="3124200" cy="17700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Затмение">
  <a:themeElements>
    <a:clrScheme name="Затмение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Затмение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Затмение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Eclipse</Template>
  <TotalTime>783</TotalTime>
  <Words>936</Words>
  <Application>Microsoft Office PowerPoint</Application>
  <PresentationFormat>Экран (4:3)</PresentationFormat>
  <Paragraphs>112</Paragraphs>
  <Slides>29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6" baseType="lpstr">
      <vt:lpstr>Arial</vt:lpstr>
      <vt:lpstr>Times New Roman</vt:lpstr>
      <vt:lpstr>Verdana</vt:lpstr>
      <vt:lpstr>Wingdings</vt:lpstr>
      <vt:lpstr>Tahoma</vt:lpstr>
      <vt:lpstr>Затмение</vt:lpstr>
      <vt:lpstr>Microsoft Equation 3.0</vt:lpstr>
      <vt:lpstr>Давление.</vt:lpstr>
      <vt:lpstr>Разминка</vt:lpstr>
      <vt:lpstr>Разминка</vt:lpstr>
      <vt:lpstr>Почему?</vt:lpstr>
      <vt:lpstr>ОК – 13:</vt:lpstr>
      <vt:lpstr>Что надо знать о физической величине:</vt:lpstr>
      <vt:lpstr>Слайд 7</vt:lpstr>
      <vt:lpstr>Физический смысл.</vt:lpstr>
      <vt:lpstr>Задача.</vt:lpstr>
      <vt:lpstr>Слайд 10</vt:lpstr>
      <vt:lpstr>Определение.</vt:lpstr>
      <vt:lpstr>Обозначения:</vt:lpstr>
      <vt:lpstr>Единицы измерения.</vt:lpstr>
      <vt:lpstr>Единицы измерения.</vt:lpstr>
      <vt:lpstr>p = 2Па</vt:lpstr>
      <vt:lpstr>Способ измерения.</vt:lpstr>
      <vt:lpstr>Манометр</vt:lpstr>
      <vt:lpstr>Способы уменьшения и увеличения давления.</vt:lpstr>
      <vt:lpstr>Способы уменьшения и увеличения давления.</vt:lpstr>
      <vt:lpstr>Применение.</vt:lpstr>
      <vt:lpstr>Знаете ли вы, что:</vt:lpstr>
      <vt:lpstr>Знаете ли вы, что:</vt:lpstr>
      <vt:lpstr>Кто быстрее?!  Решаем устно!</vt:lpstr>
      <vt:lpstr>Кто быстрее?!  Решаем устно!</vt:lpstr>
      <vt:lpstr>Решаем письменно в тетрадях для решения задач:</vt:lpstr>
      <vt:lpstr>Подведение итогов урока. </vt:lpstr>
      <vt:lpstr>Домашнее задание: </vt:lpstr>
      <vt:lpstr>Настроение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Коля</dc:creator>
  <cp:lastModifiedBy>re</cp:lastModifiedBy>
  <cp:revision>8</cp:revision>
  <cp:lastPrinted>1601-01-01T00:00:00Z</cp:lastPrinted>
  <dcterms:created xsi:type="dcterms:W3CDTF">2014-01-20T15:48:26Z</dcterms:created>
  <dcterms:modified xsi:type="dcterms:W3CDTF">2014-04-04T21:37:33Z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