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8" r:id="rId3"/>
    <p:sldId id="287" r:id="rId4"/>
    <p:sldId id="257" r:id="rId5"/>
    <p:sldId id="273" r:id="rId6"/>
    <p:sldId id="292" r:id="rId7"/>
    <p:sldId id="260" r:id="rId8"/>
    <p:sldId id="270" r:id="rId9"/>
    <p:sldId id="296" r:id="rId10"/>
    <p:sldId id="262" r:id="rId11"/>
    <p:sldId id="275" r:id="rId12"/>
    <p:sldId id="293" r:id="rId13"/>
    <p:sldId id="276" r:id="rId14"/>
    <p:sldId id="280" r:id="rId15"/>
    <p:sldId id="278" r:id="rId16"/>
    <p:sldId id="295" r:id="rId17"/>
    <p:sldId id="279" r:id="rId18"/>
    <p:sldId id="281" r:id="rId19"/>
    <p:sldId id="297" r:id="rId20"/>
    <p:sldId id="283" r:id="rId21"/>
    <p:sldId id="269" r:id="rId22"/>
    <p:sldId id="29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75" autoAdjust="0"/>
  </p:normalViewPr>
  <p:slideViewPr>
    <p:cSldViewPr snapToGrid="0">
      <p:cViewPr varScale="1">
        <p:scale>
          <a:sx n="70" d="100"/>
          <a:sy n="70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EB129-262B-4297-BF5B-BE2551FE4BE6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3C0B5-DCB9-4413-960E-C48440541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785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3C0B5-DCB9-4413-960E-C48440541BA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032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3C0B5-DCB9-4413-960E-C48440541BA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675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3C0B5-DCB9-4413-960E-C48440541BA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166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3C0B5-DCB9-4413-960E-C48440541BA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00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3E01-7D33-4F5F-B444-5CDF85238F1A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C565-3FDB-413D-A8A3-C7C9B7BF9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766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3E01-7D33-4F5F-B444-5CDF85238F1A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C565-3FDB-413D-A8A3-C7C9B7BF9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53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3E01-7D33-4F5F-B444-5CDF85238F1A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C565-3FDB-413D-A8A3-C7C9B7BF9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75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3E01-7D33-4F5F-B444-5CDF85238F1A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C565-3FDB-413D-A8A3-C7C9B7BF9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001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3E01-7D33-4F5F-B444-5CDF85238F1A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C565-3FDB-413D-A8A3-C7C9B7BF9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98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3E01-7D33-4F5F-B444-5CDF85238F1A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C565-3FDB-413D-A8A3-C7C9B7BF9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02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3E01-7D33-4F5F-B444-5CDF85238F1A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C565-3FDB-413D-A8A3-C7C9B7BF9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2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3E01-7D33-4F5F-B444-5CDF85238F1A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C565-3FDB-413D-A8A3-C7C9B7BF9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56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3E01-7D33-4F5F-B444-5CDF85238F1A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C565-3FDB-413D-A8A3-C7C9B7BF9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48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3E01-7D33-4F5F-B444-5CDF85238F1A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C565-3FDB-413D-A8A3-C7C9B7BF9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84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3E01-7D33-4F5F-B444-5CDF85238F1A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C565-3FDB-413D-A8A3-C7C9B7BF9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47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22000">
              <a:schemeClr val="accent2">
                <a:lumMod val="40000"/>
                <a:lumOff val="60000"/>
              </a:schemeClr>
            </a:gs>
            <a:gs pos="98000">
              <a:schemeClr val="accent4">
                <a:lumMod val="75000"/>
              </a:schemeClr>
            </a:gs>
            <a:gs pos="78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C3E01-7D33-4F5F-B444-5CDF85238F1A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C565-3FDB-413D-A8A3-C7C9B7BF9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26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palitra-ru.ru/index.php?page=imperatorskaya-akademiya-hudozhestv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sdn.ru/museum/catalogue/category70129.htm" TargetMode="Externa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218" y="924467"/>
            <a:ext cx="10668000" cy="5565042"/>
          </a:xfr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Осенний пейзаж в русской живописи</a:t>
            </a:r>
            <a:b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53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bg2">
                <a:lumMod val="90000"/>
              </a:schemeClr>
            </a:gs>
            <a:gs pos="39000">
              <a:schemeClr val="accent2">
                <a:lumMod val="40000"/>
                <a:lumOff val="60000"/>
              </a:schemeClr>
            </a:gs>
            <a:gs pos="80000">
              <a:schemeClr val="accent4">
                <a:lumMod val="75000"/>
              </a:schemeClr>
            </a:gs>
            <a:gs pos="61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080" y="148994"/>
            <a:ext cx="10515600" cy="6822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    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И.С. Остроухова «Золотая осень»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1887</a:t>
            </a:r>
            <a:r>
              <a:rPr lang="ru-RU" dirty="0" smtClean="0">
                <a:effectLst/>
              </a:rPr>
              <a:t>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1167386"/>
            <a:ext cx="6172200" cy="4536567"/>
          </a:xfrm>
          <a:effectLst>
            <a:glow rad="127000">
              <a:schemeClr val="accent5">
                <a:lumMod val="5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3719946" y="-9675941"/>
            <a:ext cx="58355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37713" y="1179638"/>
            <a:ext cx="54032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 повсюду: на деревьях и на земле. Золотой наряд окружающих деревьев оттеняет бледно-голубое небо на заднем плане картины, чтобы не отвлекать внимания от их пышного наряда. Небо лишь кое-где просвечивает сквозь золотую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листву.</a:t>
            </a:r>
            <a:r>
              <a:rPr lang="ru-RU" sz="2400" dirty="0" smtClean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старое корявое дерево, изображенное слева на картине, преобразилось, сменив зеленое платье на золотое. 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69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tx2">
                <a:lumMod val="40000"/>
                <a:lumOff val="60000"/>
              </a:schemeClr>
            </a:gs>
            <a:gs pos="43000">
              <a:schemeClr val="accent2">
                <a:lumMod val="40000"/>
                <a:lumOff val="60000"/>
              </a:schemeClr>
            </a:gs>
            <a:gs pos="97000">
              <a:schemeClr val="accent4">
                <a:lumMod val="50000"/>
              </a:schemeClr>
            </a:gs>
            <a:gs pos="76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68" y="351562"/>
            <a:ext cx="6307455" cy="4400550"/>
          </a:xfrm>
          <a:effectLst>
            <a:glow rad="127000">
              <a:schemeClr val="accent1">
                <a:lumMod val="75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03384" y="1032191"/>
            <a:ext cx="48662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трава еще не совсем поменяла наряд, да на некоторых листочках проглядывают зеленые пятна. Но на фоне этой неброской зелени еще изумительнее смотрится осеннее убранство кленов, молодых берез и осин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384" y="4837837"/>
            <a:ext cx="119886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лесной тропинке Остроухов изобразил двух сорок. Складывается впечатление, что они спешили по своим делам, но остановились, привлеченные окружающим золотом, и теперь бурно обсуждают, чей наряд краше и пышнее.</a:t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716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2">
                <a:lumMod val="60000"/>
                <a:lumOff val="40000"/>
              </a:schemeClr>
            </a:gs>
            <a:gs pos="64475">
              <a:srgbClr val="F5D05E"/>
            </a:gs>
            <a:gs pos="39000">
              <a:schemeClr val="accent2">
                <a:lumMod val="40000"/>
                <a:lumOff val="60000"/>
              </a:schemeClr>
            </a:gs>
            <a:gs pos="95000">
              <a:schemeClr val="accent4">
                <a:lumMod val="50000"/>
              </a:schemeClr>
            </a:gs>
            <a:gs pos="100000">
              <a:schemeClr val="accent4">
                <a:lumMod val="50000"/>
              </a:schemeClr>
            </a:gs>
            <a:gs pos="73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763" y="415002"/>
            <a:ext cx="11453553" cy="615778"/>
          </a:xfrm>
        </p:spPr>
        <p:txBody>
          <a:bodyPr>
            <a:normAutofit fontScale="90000"/>
          </a:bodyPr>
          <a:lstStyle/>
          <a:p>
            <a: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А. Серов. «Портрет И. С. Остроухова». </a:t>
            </a: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1902</a:t>
            </a:r>
            <a: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" y="1378989"/>
            <a:ext cx="4405744" cy="5080000"/>
          </a:xfrm>
          <a:prstGeom prst="rect">
            <a:avLst/>
          </a:prstGeom>
          <a:effectLst>
            <a:glow rad="127000">
              <a:schemeClr val="accent2">
                <a:lumMod val="5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5817523" y="1196010"/>
            <a:ext cx="58701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Илья Семенович Остроухов- один м из талантливейших и видных пейзажистов 80-90 годов 19 века. Многим в своем развитии он был обязан Поленову и абрамцевскому художественному кружку. Выставки передвижников пробудили у Остроухова любовь к искусству. Особенно сильное впечатление произвели на него картины Поленова, которые и привели его к решению заняться живописью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185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699" y="198871"/>
            <a:ext cx="8410919" cy="948286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В.Д. Поленов  «Золотая осень»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9" y="1496300"/>
            <a:ext cx="6477000" cy="3963924"/>
          </a:xfrm>
          <a:effectLst>
            <a:outerShdw blurRad="50800" dist="50800" dir="5400000" sx="94000" sy="94000" algn="ctr" rotWithShape="0">
              <a:srgbClr val="000000"/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198822" y="1147157"/>
            <a:ext cx="4993178" cy="4652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3200" b="1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Настоящим гимном в честь пламенеющей осени, преображающей скромную природу Подмосковья, одевающей в «</a:t>
            </a:r>
            <a:r>
              <a:rPr lang="ru-RU" sz="32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багрец </a:t>
            </a:r>
            <a:r>
              <a:rPr lang="ru-RU" sz="3200" b="1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золото</a:t>
            </a:r>
            <a:r>
              <a:rPr lang="ru-RU" sz="3200" b="1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ее леса, воспринимается картина художника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3200" b="1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3200" b="1" dirty="0" smtClean="0">
                <a:solidFill>
                  <a:srgbClr val="A5A5A5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В.Д. Поленова «</a:t>
            </a:r>
            <a:r>
              <a:rPr lang="ru-RU" sz="3200" b="1" dirty="0" smtClean="0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Золотая осень</a:t>
            </a:r>
            <a:r>
              <a:rPr lang="ru-RU" sz="3200" b="1" dirty="0" smtClean="0">
                <a:solidFill>
                  <a:srgbClr val="A5A5A5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solidFill>
                <a:srgbClr val="A5A5A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702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2">
                <a:lumMod val="60000"/>
                <a:lumOff val="40000"/>
              </a:schemeClr>
            </a:gs>
            <a:gs pos="22000">
              <a:schemeClr val="accent2">
                <a:lumMod val="40000"/>
                <a:lumOff val="60000"/>
              </a:schemeClr>
            </a:gs>
            <a:gs pos="98000">
              <a:schemeClr val="accent4">
                <a:lumMod val="75000"/>
              </a:schemeClr>
            </a:gs>
            <a:gs pos="78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Поленов В.Д. Золотая осень 1893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2" y="1690688"/>
            <a:ext cx="7022592" cy="4341114"/>
          </a:xfrm>
          <a:effectLst>
            <a:glow rad="127000">
              <a:schemeClr val="accent2">
                <a:lumMod val="5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7764087" y="1690688"/>
            <a:ext cx="41729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света, сколько яркого блеска вокруг! Скромная русская природа предстает на картине в таком великолепии, что от восхищения захватывает дух.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037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654" y="345524"/>
            <a:ext cx="10458404" cy="9180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     Василий Поленов   Осень в Абрамцево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46" y="1263536"/>
            <a:ext cx="9170820" cy="5037582"/>
          </a:xfrm>
        </p:spPr>
      </p:pic>
    </p:spTree>
    <p:extLst>
      <p:ext uri="{BB962C8B-B14F-4D97-AF65-F5344CB8AC3E}">
        <p14:creationId xmlns:p14="http://schemas.microsoft.com/office/powerpoint/2010/main" val="788143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913" y="515389"/>
            <a:ext cx="4697730" cy="5715000"/>
          </a:xfrm>
          <a:effectLst>
            <a:glow rad="127000">
              <a:schemeClr val="accent2">
                <a:lumMod val="5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516511" cy="1322947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6556" y="3091700"/>
            <a:ext cx="6179345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Поленов Василий Дмитриевич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родился 20 мая 1844 в Петербурге, в старинной дворянской семье. Отец Поленова, Дмитрий Васильевич, был известным историком, археологом и библиографом. Мать художника, Мария Алексеевна, урожденная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Воейкова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была детской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писательницей и художницей-любительницей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943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31025"/>
            <a:ext cx="10515600" cy="5245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    </a:t>
            </a: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Выдающийся русский художник, мастер исторической, пейзажной и жанровой живописи, педагог. В 1860-е годы 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Поленов</a:t>
            </a: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учился одновременно в Петербургском университете и в 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Академии художеств</a:t>
            </a: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Участник русско-турецкой войны.  </a:t>
            </a:r>
            <a:b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     18 июля 1927 года художник скончался в своей усадьбе Борок и был похоронен на кладбище в </a:t>
            </a:r>
            <a:r>
              <a:rPr lang="ru-RU" sz="3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Бехове</a:t>
            </a: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24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4050" y="0"/>
            <a:ext cx="7371470" cy="94714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«Октябрь» 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 Волкова 1883.</a:t>
            </a:r>
            <a:endParaRPr lang="ru-RU" sz="4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9" y="1342272"/>
            <a:ext cx="7010400" cy="4942332"/>
          </a:xfrm>
          <a:prstGeom prst="rect">
            <a:avLst/>
          </a:prstGeom>
          <a:effectLst>
            <a:glow rad="127000">
              <a:schemeClr val="accent5">
                <a:lumMod val="5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531330" y="1092893"/>
            <a:ext cx="418961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«Это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лучших, если не самая лучшая, вещь Волкова, так хороши и рельефны тощие деревца, оголенные осенью, так хороши тут перспективы сквозь реденький лесок, столько тут везде воздуха и осеннего спадающего света...». </a:t>
            </a:r>
            <a:b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В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Стасов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4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tx2">
                <a:lumMod val="40000"/>
                <a:lumOff val="60000"/>
              </a:schemeClr>
            </a:gs>
            <a:gs pos="22000">
              <a:schemeClr val="accent2">
                <a:lumMod val="40000"/>
                <a:lumOff val="60000"/>
              </a:schemeClr>
            </a:gs>
            <a:gs pos="91000">
              <a:schemeClr val="accent2">
                <a:lumMod val="75000"/>
              </a:schemeClr>
            </a:gs>
            <a:gs pos="68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9687" y="781397"/>
            <a:ext cx="5137267" cy="50394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Обрывает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 листья с октября.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Улетели птицы в дальние края.</a:t>
            </a:r>
            <a:b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Не узнать опушки, где жила весна.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И слышна повсюду только тишина.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Сыплются с деревьев золото и медь</a:t>
            </a:r>
            <a:b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Тишина, как птица, научилась петь.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19" y="1071716"/>
            <a:ext cx="6324600" cy="4458843"/>
          </a:xfrm>
          <a:prstGeom prst="rect">
            <a:avLst/>
          </a:prstGeom>
          <a:effectLst>
            <a:glow rad="127000">
              <a:schemeClr val="accent5">
                <a:lumMod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7858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2102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"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осень тихою вдовой.  </a:t>
            </a:r>
            <a:r>
              <a:rPr lang="ru-RU" sz="4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Вступает 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пестрый терем свой"</a:t>
            </a:r>
            <a:r>
              <a:rPr lang="ru-RU" sz="4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                            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(Иван Бунин, Листопад)</a:t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77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 Маковский.    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художника 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Ефима Ефимовича Волкова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770" y="1904146"/>
            <a:ext cx="3486150" cy="442741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960" y="1904146"/>
            <a:ext cx="9907840" cy="13229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52755" y="1701805"/>
            <a:ext cx="64212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Современники называли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Ефима Волкова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(4.04.1844 – 17.02.1920) «поэтом русской осени и русских туманов». Художник писал, в основном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пейзажи средней полосы России, скромных уголков природы Русского Севера, запечатлев их поэзию и очарование. Ему принадлежит более пятисот пейзажей, около тысячи этюдов и великое множество рисунков в альбомах…</a:t>
            </a:r>
          </a:p>
        </p:txBody>
      </p:sp>
    </p:spTree>
    <p:extLst>
      <p:ext uri="{BB962C8B-B14F-4D97-AF65-F5344CB8AC3E}">
        <p14:creationId xmlns:p14="http://schemas.microsoft.com/office/powerpoint/2010/main" val="1610763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tx2">
                <a:lumMod val="40000"/>
                <a:lumOff val="60000"/>
              </a:schemeClr>
            </a:gs>
            <a:gs pos="22000">
              <a:schemeClr val="accent2">
                <a:lumMod val="40000"/>
                <a:lumOff val="60000"/>
              </a:schemeClr>
            </a:gs>
            <a:gs pos="98000">
              <a:schemeClr val="accent4">
                <a:lumMod val="75000"/>
              </a:schemeClr>
            </a:gs>
            <a:gs pos="78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03980"/>
            <a:ext cx="10380261" cy="67717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Виктор  ЮРОВ  "Осень".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46" y="1256421"/>
            <a:ext cx="6215063" cy="4340613"/>
          </a:xfrm>
          <a:effectLst>
            <a:glow rad="177800">
              <a:schemeClr val="accent1">
                <a:lumMod val="5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6683432" y="1948150"/>
            <a:ext cx="5349178" cy="364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>
              <a:lnSpc>
                <a:spcPct val="107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Осень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опушке краски разводила,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листве тихонько кистью проводила: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Пожелтел орешник и зарделись клёны,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пурпуре осеннем только дуб зелёный.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Утешает осень: — Не жалейте лето!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Посмотрите — роща золотом одета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6195">
              <a:lnSpc>
                <a:spcPct val="107000"/>
              </a:lnSpc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Федоровская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Осень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6195">
              <a:lnSpc>
                <a:spcPct val="107000"/>
              </a:lnSpc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536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Работы учащихся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0000" y="2798808"/>
            <a:ext cx="4032000" cy="302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46" y="2882163"/>
            <a:ext cx="3888000" cy="291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54" y="2823454"/>
            <a:ext cx="3963924" cy="297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63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2000">
              <a:schemeClr val="accent2">
                <a:lumMod val="40000"/>
                <a:lumOff val="60000"/>
              </a:schemeClr>
            </a:gs>
            <a:gs pos="98000">
              <a:schemeClr val="accent4">
                <a:lumMod val="75000"/>
              </a:schemeClr>
            </a:gs>
            <a:gs pos="78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52" y="701797"/>
            <a:ext cx="6216777" cy="4522565"/>
          </a:xfrm>
          <a:effectLst>
            <a:glow rad="127000">
              <a:schemeClr val="accent1">
                <a:lumMod val="5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6816435" y="365125"/>
            <a:ext cx="4821381" cy="6019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>
              <a:lnSpc>
                <a:spcPct val="107000"/>
              </a:lnSpc>
              <a:spcAft>
                <a:spcPts val="0"/>
              </a:spcAft>
              <a:tabLst>
                <a:tab pos="90170" algn="l"/>
                <a:tab pos="5680710" algn="l"/>
                <a:tab pos="5770880" algn="l"/>
              </a:tabLs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Лес, точно терем расписной:</a:t>
            </a:r>
          </a:p>
          <a:p>
            <a:pPr marR="36195">
              <a:lnSpc>
                <a:spcPct val="107000"/>
              </a:lnSpc>
              <a:spcAft>
                <a:spcPts val="0"/>
              </a:spcAft>
              <a:tabLst>
                <a:tab pos="90170" algn="l"/>
                <a:tab pos="5680710" algn="l"/>
                <a:tab pos="5770880" algn="l"/>
              </a:tabLs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Лиловый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золотой, багряный,</a:t>
            </a:r>
          </a:p>
          <a:p>
            <a:pPr marR="36195">
              <a:lnSpc>
                <a:spcPct val="107000"/>
              </a:lnSpc>
              <a:spcAft>
                <a:spcPts val="0"/>
              </a:spcAft>
              <a:tabLst>
                <a:tab pos="90170" algn="l"/>
                <a:tab pos="5680710" algn="l"/>
                <a:tab pos="5770880" algn="l"/>
              </a:tabLs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Веселой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пестрою стеной</a:t>
            </a:r>
          </a:p>
          <a:p>
            <a:pPr marR="36195">
              <a:lnSpc>
                <a:spcPct val="107000"/>
              </a:lnSpc>
              <a:spcAft>
                <a:spcPts val="0"/>
              </a:spcAft>
              <a:tabLst>
                <a:tab pos="90170" algn="l"/>
                <a:tab pos="5680710" algn="l"/>
                <a:tab pos="5770880" algn="l"/>
              </a:tabLs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Стоит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 светлою поляной</a:t>
            </a:r>
          </a:p>
          <a:p>
            <a:pPr marR="36195">
              <a:lnSpc>
                <a:spcPct val="107000"/>
              </a:lnSpc>
              <a:spcAft>
                <a:spcPts val="0"/>
              </a:spcAft>
              <a:tabLst>
                <a:tab pos="90170" algn="l"/>
                <a:tab pos="5680710" algn="l"/>
                <a:tab pos="5770880" algn="l"/>
              </a:tabLst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Березы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желтою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резьбой</a:t>
            </a:r>
          </a:p>
          <a:p>
            <a:pPr marR="36195">
              <a:lnSpc>
                <a:spcPct val="107000"/>
              </a:lnSpc>
              <a:spcAft>
                <a:spcPts val="0"/>
              </a:spcAft>
              <a:tabLst>
                <a:tab pos="90170" algn="l"/>
                <a:tab pos="5680710" algn="l"/>
                <a:tab pos="5770880" algn="l"/>
              </a:tabLst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Блестят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лазури голубой,</a:t>
            </a:r>
          </a:p>
          <a:p>
            <a:pPr marR="36195">
              <a:lnSpc>
                <a:spcPct val="107000"/>
              </a:lnSpc>
              <a:spcAft>
                <a:spcPts val="0"/>
              </a:spcAft>
              <a:tabLst>
                <a:tab pos="90170" algn="l"/>
                <a:tab pos="5680710" algn="l"/>
                <a:tab pos="5770880" algn="l"/>
              </a:tabLst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 кленами синеют</a:t>
            </a:r>
            <a:b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там, то здесь  в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листве </a:t>
            </a:r>
          </a:p>
          <a:p>
            <a:pPr marR="36195">
              <a:lnSpc>
                <a:spcPct val="107000"/>
              </a:lnSpc>
              <a:spcAft>
                <a:spcPts val="0"/>
              </a:spcAft>
              <a:tabLst>
                <a:tab pos="90170" algn="l"/>
                <a:tab pos="5680710" algn="l"/>
                <a:tab pos="5770880" algn="l"/>
              </a:tabLst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сквозной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Просветы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небо, что оконца.</a:t>
            </a:r>
          </a:p>
          <a:p>
            <a:pPr marR="36195">
              <a:lnSpc>
                <a:spcPct val="107000"/>
              </a:lnSpc>
              <a:spcAft>
                <a:spcPts val="0"/>
              </a:spcAft>
              <a:tabLst>
                <a:tab pos="90170" algn="l"/>
                <a:tab pos="5680710" algn="l"/>
                <a:tab pos="5770880" algn="l"/>
              </a:tabLs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Лес пахнет дубом и сосной,</a:t>
            </a:r>
          </a:p>
          <a:p>
            <a:pPr marR="36195">
              <a:lnSpc>
                <a:spcPct val="107000"/>
              </a:lnSpc>
              <a:spcAft>
                <a:spcPts val="0"/>
              </a:spcAft>
              <a:tabLst>
                <a:tab pos="90170" algn="l"/>
                <a:tab pos="5680710" algn="l"/>
                <a:tab pos="5770880" algn="l"/>
              </a:tabLs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лето высок он от солнца.</a:t>
            </a:r>
          </a:p>
          <a:p>
            <a:pPr marR="36195">
              <a:lnSpc>
                <a:spcPct val="107000"/>
              </a:lnSpc>
              <a:spcAft>
                <a:spcPts val="0"/>
              </a:spcAft>
              <a:tabLst>
                <a:tab pos="90170" algn="l"/>
                <a:tab pos="5680710" algn="l"/>
                <a:tab pos="5770880" algn="l"/>
              </a:tabLs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И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осень тихою вдовой</a:t>
            </a:r>
          </a:p>
          <a:p>
            <a:pPr marR="36195">
              <a:lnSpc>
                <a:spcPct val="107000"/>
              </a:lnSpc>
              <a:spcAft>
                <a:spcPts val="0"/>
              </a:spcAft>
              <a:tabLst>
                <a:tab pos="90170" algn="l"/>
                <a:tab pos="5680710" algn="l"/>
                <a:tab pos="5770880" algn="l"/>
              </a:tabLs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Вступает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пестрый терем свой.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080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2000">
              <a:schemeClr val="accent2">
                <a:lumMod val="40000"/>
                <a:lumOff val="60000"/>
              </a:schemeClr>
            </a:gs>
            <a:gs pos="98000">
              <a:schemeClr val="accent4">
                <a:lumMod val="75000"/>
              </a:schemeClr>
            </a:gs>
            <a:gs pos="78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6255"/>
            <a:ext cx="10515600" cy="81464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/>
                </a:solidFill>
              </a:rPr>
              <a:t>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И.И. Левитан «Золотая осень». 1896.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34" y="1469838"/>
            <a:ext cx="6572250" cy="4285107"/>
          </a:xfrm>
          <a:prstGeom prst="rect">
            <a:avLst/>
          </a:prstGeom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7555145" y="980902"/>
            <a:ext cx="42142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Роща пылает кострами берез. Золотыми россыпями светится земля. Плавно несет свои холодные воды - голубая река, в которой отражаются: прозрачная голубизна неба, желтые и рыжие обрывистые берега, красноватые ветки и багряные листья кустарников.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41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accent1">
                <a:lumMod val="40000"/>
                <a:lumOff val="60000"/>
              </a:schemeClr>
            </a:gs>
            <a:gs pos="22000">
              <a:schemeClr val="accent2">
                <a:lumMod val="40000"/>
                <a:lumOff val="60000"/>
              </a:schemeClr>
            </a:gs>
            <a:gs pos="98000">
              <a:schemeClr val="accent4">
                <a:lumMod val="75000"/>
              </a:schemeClr>
            </a:gs>
            <a:gs pos="78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1250" y="714895"/>
            <a:ext cx="6679695" cy="5628323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 находит чистые, звонкие тона для медных крон берез, тусклые, приглушенные для зелени трав, холодные, </a:t>
            </a:r>
            <a:r>
              <a:rPr lang="ru-RU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иссиня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-фиолетовые для неподвижной поверхности воды с ясными отражениями берегов в ней.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уводит взгляд зрителя далеко в глубину картины, вслед за исчезающим среди полей ручьем.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Рисуя тонкие и стройные стволы берез, он создает тот едва уловимый лирический мотив, который заставляет ощутить поэзию русской природы.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00" y="785856"/>
            <a:ext cx="4667250" cy="4783671"/>
          </a:xfrm>
          <a:prstGeom prst="rect">
            <a:avLst/>
          </a:prstGeom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77903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706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Левитан И.И. Золотая осень. Слободка 1889 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231" y="1491183"/>
            <a:ext cx="7733538" cy="5039106"/>
          </a:xfrm>
          <a:effectLst>
            <a:glow rad="127000">
              <a:schemeClr val="accent1">
                <a:lumMod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2938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0"/>
              </a:schemeClr>
            </a:gs>
            <a:gs pos="22000">
              <a:schemeClr val="accent2">
                <a:lumMod val="40000"/>
                <a:lumOff val="60000"/>
              </a:schemeClr>
            </a:gs>
            <a:gs pos="98000">
              <a:schemeClr val="accent4">
                <a:lumMod val="75000"/>
              </a:schemeClr>
            </a:gs>
            <a:gs pos="78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0640" y="555190"/>
            <a:ext cx="6772102" cy="585787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Исаак Ильич Левитан (1860-1900) Один из родоначальников пейзажной живописи конца 19 века. Родился в бедной еврейской семье. С ранних лет узнал унижение и нищету. Искусство стало призванием И. Левитана с самого детства. Уже в 13 лет он поступил в Московское училище живописи, ваяния и зодчества. Его склонность к изображению природы и страстная любовь к ней проявилась вскоре после поступления в училище.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«Автопортрет» Исаак Ильич Левитан (1860-1900).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15" y="555190"/>
            <a:ext cx="4327017" cy="5857875"/>
          </a:xfrm>
          <a:prstGeom prst="rect">
            <a:avLst/>
          </a:prstGeom>
          <a:effectLst>
            <a:glow rad="127000">
              <a:schemeClr val="accent2">
                <a:lumMod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7011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2000">
              <a:schemeClr val="accent2">
                <a:lumMod val="40000"/>
                <a:lumOff val="60000"/>
              </a:schemeClr>
            </a:gs>
            <a:gs pos="98000">
              <a:schemeClr val="accent4">
                <a:lumMod val="75000"/>
              </a:schemeClr>
            </a:gs>
            <a:gs pos="78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8057" y="5220393"/>
            <a:ext cx="7747463" cy="10945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В. А. Серов. 1893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художника </a:t>
            </a:r>
            <a:b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Исаака Ильича  Левитана</a:t>
            </a: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67" y="335214"/>
            <a:ext cx="4341209" cy="5792057"/>
          </a:xfrm>
          <a:effectLst>
            <a:glow rad="127000">
              <a:schemeClr val="accent1">
                <a:lumMod val="5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349133" y="1229050"/>
            <a:ext cx="61514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Учился у 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В.Г.Перова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А.К.Саврасова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В.Д.Поленова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свою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двадцатилетнюю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творческую деятельность Левитаном было создано несколько сотен картин.</a:t>
            </a:r>
            <a:b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74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7775" y="1562793"/>
            <a:ext cx="10390909" cy="468837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>      </a:t>
            </a:r>
            <a:r>
              <a:rPr lang="ru-RU" sz="9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8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«Унылая пора! Очей очарованье!»</a:t>
            </a:r>
            <a:r>
              <a:rPr lang="ru-RU" sz="98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</a:p>
          <a:p>
            <a:pPr marL="0" indent="0">
              <a:buNone/>
            </a:pPr>
            <a:r>
              <a:rPr lang="ru-RU" sz="76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7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 писал об осени А. С. Пушкин. </a:t>
            </a:r>
          </a:p>
          <a:p>
            <a:pPr marL="0" indent="0">
              <a:buNone/>
            </a:pPr>
            <a:r>
              <a:rPr lang="ru-RU" sz="9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Эти же слова приходят на ум,</a:t>
            </a:r>
          </a:p>
          <a:p>
            <a:pPr marL="0" indent="0">
              <a:buNone/>
            </a:pPr>
            <a:r>
              <a:rPr lang="ru-RU" sz="9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9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когда смотришь на картину </a:t>
            </a:r>
          </a:p>
          <a:p>
            <a:pPr marL="0" indent="0">
              <a:buNone/>
            </a:pPr>
            <a:r>
              <a:rPr lang="ru-RU" sz="9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98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Ильи Семеновича Остроухова</a:t>
            </a:r>
          </a:p>
          <a:p>
            <a:pPr marL="0" indent="0">
              <a:buNone/>
            </a:pPr>
            <a:r>
              <a:rPr lang="ru-RU" sz="98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«Золотая осень».</a:t>
            </a:r>
            <a:br>
              <a:rPr lang="ru-RU" sz="98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        </a:t>
            </a:r>
            <a:endParaRPr lang="ru-RU" sz="9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710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690</Words>
  <Application>Microsoft Office PowerPoint</Application>
  <PresentationFormat>Широкоэкранный</PresentationFormat>
  <Paragraphs>59</Paragraphs>
  <Slides>22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Times New Roman CYR</vt:lpstr>
      <vt:lpstr>Тема Office</vt:lpstr>
      <vt:lpstr>Осенний пейзаж в русской живописи   </vt:lpstr>
      <vt:lpstr>    "И осень тихою вдовой.         Вступает пестрый терем свой"                                    (Иван Бунин, Листопад) </vt:lpstr>
      <vt:lpstr>Презентация PowerPoint</vt:lpstr>
      <vt:lpstr>     И.И. Левитан «Золотая осень». 1896.</vt:lpstr>
      <vt:lpstr>Презентация PowerPoint</vt:lpstr>
      <vt:lpstr>Левитан И.И. Золотая осень. Слободка 1889 </vt:lpstr>
      <vt:lpstr>Исаак Ильич Левитан (1860-1900) Один из родоначальников пейзажной живописи конца 19 века. Родился в бедной еврейской семье. С ранних лет узнал унижение и нищету. Искусство стало призванием И. Левитана с самого детства. Уже в 13 лет он поступил в Московское училище живописи, ваяния и зодчества. Его склонность к изображению природы и страстная любовь к ней проявилась вскоре после поступления в училище.  «Автопортрет» Исаак Ильич Левитан (1860-1900). </vt:lpstr>
      <vt:lpstr>                          В. А. Серов. 1893      Портрет художника   Исаака Ильича  Левитана </vt:lpstr>
      <vt:lpstr>Презентация PowerPoint</vt:lpstr>
      <vt:lpstr>      И.С. Остроухова «Золотая осень» 1887. </vt:lpstr>
      <vt:lpstr>Презентация PowerPoint</vt:lpstr>
      <vt:lpstr>В. А. Серов. «Портрет И. С. Остроухова». 1902 г</vt:lpstr>
      <vt:lpstr>  В.Д. Поленов  «Золотая осень»</vt:lpstr>
      <vt:lpstr>    Поленов В.Д. Золотая осень 1893</vt:lpstr>
      <vt:lpstr>               Василий Поленов   Осень в Абрамцево </vt:lpstr>
      <vt:lpstr> Поленов Василий Дмитриевич родился 20 мая 1844 в Петербурге, в старинной дворянской семье. Отец Поленова, Дмитрий Васильевич, был известным историком, археологом и библиографом. Мать художника, Мария Алексеевна, урожденная Воейкова, была детской писательницей и художницей-любительницей.  </vt:lpstr>
      <vt:lpstr>Презентация PowerPoint</vt:lpstr>
      <vt:lpstr> «Октябрь»  Е. Волкова 1883.</vt:lpstr>
      <vt:lpstr>Презентация PowerPoint</vt:lpstr>
      <vt:lpstr>         А. Маковский.     Портрет художника                    Ефима Ефимовича Волкова</vt:lpstr>
      <vt:lpstr>       Виктор  ЮРОВ  "Осень". </vt:lpstr>
      <vt:lpstr>          Работы учащихся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Пейзаж в русской живописи</dc:title>
  <dc:creator>Maksim</dc:creator>
  <cp:lastModifiedBy>Maksim</cp:lastModifiedBy>
  <cp:revision>74</cp:revision>
  <dcterms:created xsi:type="dcterms:W3CDTF">2014-01-08T07:47:16Z</dcterms:created>
  <dcterms:modified xsi:type="dcterms:W3CDTF">2014-01-16T07:49:49Z</dcterms:modified>
</cp:coreProperties>
</file>