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8" r:id="rId23"/>
    <p:sldId id="278" r:id="rId24"/>
    <p:sldId id="279" r:id="rId25"/>
    <p:sldId id="280" r:id="rId26"/>
    <p:sldId id="281" r:id="rId27"/>
    <p:sldId id="285" r:id="rId28"/>
    <p:sldId id="286" r:id="rId29"/>
    <p:sldId id="289" r:id="rId30"/>
    <p:sldId id="293" r:id="rId31"/>
    <p:sldId id="287" r:id="rId32"/>
    <p:sldId id="284" r:id="rId33"/>
    <p:sldId id="291" r:id="rId34"/>
    <p:sldId id="294" r:id="rId35"/>
    <p:sldId id="292" r:id="rId36"/>
    <p:sldId id="295" r:id="rId37"/>
    <p:sldId id="296" r:id="rId38"/>
    <p:sldId id="29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BA81A-42C3-4687-89FE-6830F28C0BF3}" type="datetimeFigureOut">
              <a:rPr lang="ru-RU" smtClean="0"/>
              <a:pPr/>
              <a:t>20.01.2014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D1178-ACD5-40DC-AFA4-D351C33CB8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Рисунок 1" descr="C:\Documents and Settings\Администратор\Рабочий стол\казачья одежда\m_kaz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465138" y="652463"/>
            <a:ext cx="8393142" cy="9810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9752"/>
              </a:avLst>
            </a:prstTxWarp>
          </a:bodyPr>
          <a:lstStyle/>
          <a:p>
            <a:pPr algn="ctr" rtl="0"/>
            <a:r>
              <a:rPr lang="ru-RU" sz="3600" b="1" i="1" kern="10" spc="-18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Monotype Corsiva"/>
              </a:rPr>
              <a:t>МОДНЫЙ  АЛЬБОМ</a:t>
            </a:r>
            <a:endParaRPr lang="ru-RU" sz="3600" b="1" i="1" kern="10" spc="-18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Monotype Corsiva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85720" y="6000768"/>
            <a:ext cx="8288367" cy="6476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7"/>
              </a:avLst>
            </a:prstTxWarp>
          </a:bodyPr>
          <a:lstStyle/>
          <a:p>
            <a:pPr algn="ctr" rtl="0"/>
            <a:r>
              <a:rPr lang="ru-RU" sz="4000" i="1" kern="10" spc="0" dirty="0" smtClean="0">
                <a:ln w="9525">
                  <a:solidFill>
                    <a:srgbClr val="F5D3D3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Monotype Corsiva"/>
              </a:rPr>
              <a:t>ЧТО  НОСИЛИ  КУБАНСКИЕ КАЗАКИ</a:t>
            </a:r>
            <a:endParaRPr lang="ru-RU" sz="4000" i="1" kern="10" spc="0" dirty="0">
              <a:ln w="9525">
                <a:solidFill>
                  <a:srgbClr val="F5D3D3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Monotype Corsiv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392906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15074" y="2571744"/>
            <a:ext cx="27146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20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20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Учитель истории:</a:t>
            </a:r>
          </a:p>
          <a:p>
            <a:pPr algn="ctr"/>
            <a:r>
              <a:rPr lang="ru-RU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ЧЕРНАЯ ИРИНА ВЛАДИМИРОВНА</a:t>
            </a:r>
          </a:p>
          <a:p>
            <a:pPr algn="ctr"/>
            <a:r>
              <a:rPr lang="ru-RU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Учитель информатики:</a:t>
            </a:r>
          </a:p>
          <a:p>
            <a:pPr algn="ctr"/>
            <a:r>
              <a:rPr lang="ru-RU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ШКОДА МАРИНА МИТРОФАНОВНА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42910" y="0"/>
            <a:ext cx="335758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КАЗАК ЕХАЛ ЗА КУБАНЬ,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ПРИУБРАЛСЯ – ВЫЙДИ, ГЛЯНЬ!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САМ ОН БРАВЫЙ,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КОНЬ БУЛАНЫЙ, -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ХОТЬ КУДА КАЗАК!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ЕГО ЖИНКА МОЛОДА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ОТВОРЯЛА ВОРОТА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РЯДОМ СТАВШИ,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ПОВОД ВЗЯВШИ, -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КРЕПКО ОБНЯЛА.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НАБИЛ ЛЮЛЬКУ ТЮТЮНОМ,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НА КОНЯ ВЗЛЕТЕЛ ВЬЮНОМ: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ПЫЛЬ СТЕПНАЯ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ПОНЕСЛАСЬ-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ПОСКАКАЛ КАЗАК.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                        </a:t>
            </a:r>
            <a:r>
              <a:rPr lang="ru-RU" sz="16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И. ВАРАВВА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F:\КАЗАЧЕСТВО\казаки\0_4934f_9155b868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857652" cy="588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643438" y="714357"/>
            <a:ext cx="421484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 СТАРИННАЯ КАЗАЧЬЯ ПЕСНЯ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+mj-l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НЕ ВО БУРОЧКЕ, ТОЛЬКО ВО ЧЕРКАСОЧКЕ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У НЕЙ ПОЛЫ БЫЛИ ЗАТКНУТЫ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РУКАВИЧКИ В НЕЙ ПРИЗАСУЧЕНЫ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ГОРЕЛОЧЕК ТОЛЬКО НА ОТКИДОЧКУ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УСМОТРЕЛА ЕГО РОДНА МАТУШКА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«НЕ МОЕ ЛИ ДИТЯ В ПОЛЕ, КАК ПЬЯН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+mj-lt"/>
              </a:rPr>
              <a:t> </a:t>
            </a:r>
            <a:r>
              <a:rPr lang="ru-RU" sz="1600" b="1" dirty="0" smtClean="0">
                <a:latin typeface="+mj-lt"/>
              </a:rPr>
              <a:t>                                           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   ШАТАЕТСЯ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НЕ В ОСТРОЕ ЛИ КОПЬЕ ОПИРАЕТСЯ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КРОВАВОЙ СВОЕЙ ПОЛОЙ УТИРАЕТСЯ».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ГОРЕЛОЧЕК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– ВОРОТНИК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ЧЕРКАСОЧКА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– КАЗАЧЬЕ СТАРИННОЕ НАЗВАНИЕ ЧЕРКЕСКИ.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286380" y="500042"/>
            <a:ext cx="307183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500" b="1" dirty="0" smtClean="0"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«И  ТОЧНО,  ЧТО  КАСАЕТСЯ  ДО ЭТОЙ  БЛАГОРОДНОЙ  БОЕВОЙ ОДЕЖДЫ,  Я  СОВЕРШЕННЫЙ ДЕНДИ: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НИ ОДНОГО  ГАЛУНА  ЛИШНЕГО; ОРУЖИЕ ЦЕННОЕ  В ПРОСТОЙ ОТДЕЛКЕ, МЕХ  НА  ШАПКЕ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НЕ СЛИШКОМ  ДЛИННЫЙ,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НЕ СЛИШКОМ  КОРОТКИЙ; НОГОВИЦЫ  И  ЧЕРЕВИКИ ПРИГНАНЫ  СО  ВСЕВОЗМОЖНОЙ ТОЧНОСТЬЮ;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БЕШМЕТ</a:t>
            </a: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БЕЛЫЙ,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500" b="1" dirty="0" smtClean="0"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ЧЕРКЕСК</a:t>
            </a:r>
            <a:r>
              <a:rPr kumimoji="0" lang="ru-RU" altLang="ja-JP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А </a:t>
            </a:r>
            <a:r>
              <a:rPr kumimoji="0" lang="ru-RU" altLang="ja-JP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ТЁМНО- БУРАЯ»</a:t>
            </a:r>
            <a:endParaRPr kumimoji="0" lang="ru-RU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                                            М Ю.  ЛЕРМОНТОВ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                           «ГЕРОЙ НАШЕГО ВРЕМЕНИ»</a:t>
            </a:r>
            <a:endParaRPr kumimoji="0" lang="ru-RU" altLang="ja-JP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2533" name="Рисунок 3" descr="C:\Documents and Settings\Администратор\Рабочий стол\казачья одежда\1231247340_image002.jpg"/>
          <p:cNvPicPr>
            <a:picLocks noChangeAspect="1" noChangeArrowheads="1"/>
          </p:cNvPicPr>
          <p:nvPr/>
        </p:nvPicPr>
        <p:blipFill>
          <a:blip r:embed="rId3" cstate="print"/>
          <a:srcRect l="4167" t="2269" r="4167" b="14901"/>
          <a:stretch>
            <a:fillRect/>
          </a:stretch>
        </p:blipFill>
        <p:spPr bwMode="auto">
          <a:xfrm>
            <a:off x="642910" y="642918"/>
            <a:ext cx="3143272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4" descr="C:\Documents and Settings\Администратор\Рабочий стол\казачья одежда\fbeshmets.gif"/>
          <p:cNvPicPr>
            <a:picLocks noChangeAspect="1" noChangeArrowheads="1"/>
          </p:cNvPicPr>
          <p:nvPr/>
        </p:nvPicPr>
        <p:blipFill>
          <a:blip r:embed="rId3" cstate="print"/>
          <a:srcRect b="3030"/>
          <a:stretch>
            <a:fillRect/>
          </a:stretch>
        </p:blipFill>
        <p:spPr bwMode="auto">
          <a:xfrm>
            <a:off x="5000628" y="428604"/>
            <a:ext cx="157163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C:\Documents and Settings\Администратор\Рабочий стол\казачья одежда\fcherk1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071810"/>
            <a:ext cx="1571636" cy="321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0009" t="6003" r="15962" b="1956"/>
          <a:stretch>
            <a:fillRect/>
          </a:stretch>
        </p:blipFill>
        <p:spPr bwMode="auto">
          <a:xfrm>
            <a:off x="6715140" y="642918"/>
            <a:ext cx="1857388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928934"/>
            <a:ext cx="2000264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t="16250"/>
          <a:stretch>
            <a:fillRect/>
          </a:stretch>
        </p:blipFill>
        <p:spPr bwMode="auto">
          <a:xfrm>
            <a:off x="6357950" y="3429000"/>
            <a:ext cx="2071702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42852"/>
            <a:ext cx="235742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71736" y="571480"/>
            <a:ext cx="1714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ПОКРОЙ ЧЕРКЕСКИ ЦЕЛИКОМ ВЗЯТ У ГОРСКИХ НАРОДОВ КАВКАЗА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3071810"/>
            <a:ext cx="1928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400" b="1" dirty="0" smtClean="0"/>
              <a:t>БЕШМЕТ</a:t>
            </a:r>
          </a:p>
          <a:p>
            <a:pPr algn="ctr"/>
            <a:r>
              <a:rPr lang="ru-RU" sz="2400" b="1" dirty="0" smtClean="0"/>
              <a:t> </a:t>
            </a:r>
          </a:p>
          <a:p>
            <a:pPr algn="ctr"/>
            <a:r>
              <a:rPr lang="ru-RU" sz="2000" b="1" dirty="0" smtClean="0"/>
              <a:t>НИЖНЯЯ РУБАШКА САМЫХ РАЗНЫХ РАСЦВЕТОК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42910" y="642918"/>
            <a:ext cx="3786214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ПОТЁМКИН ОПРЕДЕЛИЛ И НОВЫЕ ОДЕЖДЫ КАЗАКАМ.</a:t>
            </a:r>
            <a:endParaRPr lang="ru-RU" altLang="ja-JP" sz="1600" b="1" dirty="0" smtClean="0"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ПЕШИМ – ЗЕЛЁНЫЕ</a:t>
            </a:r>
            <a:r>
              <a:rPr kumimoji="0" lang="ru-RU" altLang="ja-JP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</a:t>
            </a:r>
            <a:r>
              <a:rPr kumimoji="0" lang="ru-RU" altLang="ja-JP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СВИТЫ</a:t>
            </a:r>
            <a:r>
              <a:rPr kumimoji="0" lang="ru-RU" altLang="ja-JP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</a:t>
            </a:r>
            <a:endParaRPr lang="ru-RU" altLang="ja-JP" sz="2400" b="1" dirty="0" smtClean="0">
              <a:latin typeface="+mj-lt"/>
              <a:ea typeface="MS PMincho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ЧЕКМЕНИ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С ОТБРОШЕННЫМИ ЗА СПИНУ РУКАВАМИ И ИСПОДНИЙ КАФТАН БЕЛОГО ЦВЕТА, А КОННИЦЕ – СИНИЕ СВИТЫ С КРАСНЫМИ ЖУПУНАМИ»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                                 М.С. ДЖУНЬКО «НА КУБАНЬ»</a:t>
            </a:r>
            <a:endParaRPr kumimoji="0" lang="ru-RU" altLang="ja-JP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786058"/>
            <a:ext cx="142876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357562"/>
            <a:ext cx="1428750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429132"/>
            <a:ext cx="1304925" cy="1895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Documents and Settings\Информатик\Рабочий стол\62e59f2c37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734921" y="1408691"/>
            <a:ext cx="488913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Documents and Settings\Информатик\Рабочий стол\39mi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643446"/>
            <a:ext cx="135732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Documents and Settings\Информатик\Рабочий стол\images.jpeg 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571744"/>
            <a:ext cx="142876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Информатик\Рабочий стол\конкурс казачество\КАЗАЧЕСТВО\одежда казаков\казачья одежда\burka_blek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357430"/>
            <a:ext cx="2143140" cy="3929090"/>
          </a:xfrm>
          <a:prstGeom prst="rect">
            <a:avLst/>
          </a:prstGeom>
          <a:noFill/>
        </p:spPr>
      </p:pic>
      <p:pic>
        <p:nvPicPr>
          <p:cNvPr id="2052" name="Picture 4" descr="C:\Documents and Settings\Информатик\Рабочий стол\конкурс казачество\КАЗАЧЕСТВО\одежда казаков\казачья одежда\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785794"/>
            <a:ext cx="3214710" cy="51435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57224" y="285728"/>
            <a:ext cx="392909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7313" algn="l"/>
              </a:tabLst>
            </a:pPr>
            <a:r>
              <a:rPr kumimoji="0" lang="ru-RU" alt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«А Я И ВЫРОС НА ТОЙ СТОРОНЕ, - ЗАДУМЧИВО ПРОМОЛВИЛ КРЯЖИСТЫЙ ЗАПОРОЖЕЦ В НАКИНУТОЙ НА ПЛЕЧИ ГРУБОШЕРСТНОЙ </a:t>
            </a:r>
            <a:r>
              <a:rPr kumimoji="0" lang="ru-RU" altLang="ja-JP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КИРЕЕ</a:t>
            </a:r>
            <a:r>
              <a:rPr kumimoji="0" lang="ru-RU" alt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И ЗАПИХНУЛ СНАРЯЖЁННЫЙ ПИСТОЛЕТ ЗА ПОЯС»</a:t>
            </a:r>
            <a:endParaRPr kumimoji="0" lang="ru-RU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7313" algn="l"/>
              </a:tabLst>
            </a:pPr>
            <a:r>
              <a:rPr lang="ru-RU" altLang="ja-JP" b="1" dirty="0" smtClean="0">
                <a:latin typeface="+mj-lt"/>
                <a:ea typeface="MS PMincho"/>
                <a:cs typeface="Times New Roman" pitchFamily="18" charset="0"/>
              </a:rPr>
              <a:t>                                          </a:t>
            </a:r>
            <a:r>
              <a:rPr kumimoji="0" lang="ru-RU" altLang="ja-JP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М.С. ДЖУНЬКО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7313" algn="l"/>
              </a:tabLst>
            </a:pPr>
            <a:r>
              <a:rPr lang="ru-RU" altLang="ja-JP" sz="1400" i="1" dirty="0" smtClean="0">
                <a:latin typeface="+mj-lt"/>
                <a:ea typeface="MS PMincho"/>
                <a:cs typeface="Times New Roman" pitchFamily="18" charset="0"/>
              </a:rPr>
              <a:t>                                                           </a:t>
            </a:r>
            <a:r>
              <a:rPr kumimoji="0" lang="ru-RU" altLang="ja-JP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«НА КУБАНЬ»</a:t>
            </a:r>
            <a:endParaRPr kumimoji="0" lang="ru-RU" altLang="ja-JP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0364" y="3643314"/>
            <a:ext cx="13573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БУРКА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ВЕРХНЯЯ ОДЕЖДА В ВИДЕ ПЛАЩА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Documents and Settings\Информатик\Рабочий стол\конкурс казачество\e064123bf5aa.jpg"/>
          <p:cNvPicPr>
            <a:picLocks noChangeAspect="1" noChangeArrowheads="1"/>
          </p:cNvPicPr>
          <p:nvPr/>
        </p:nvPicPr>
        <p:blipFill>
          <a:blip r:embed="rId3" cstate="print"/>
          <a:srcRect l="19853" t="14706" r="9558"/>
          <a:stretch>
            <a:fillRect/>
          </a:stretch>
        </p:blipFill>
        <p:spPr bwMode="auto">
          <a:xfrm>
            <a:off x="6572264" y="2571744"/>
            <a:ext cx="2286016" cy="20716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00" name="Picture 4" descr="C:\Documents and Settings\Информатик\Рабочий стол\конкурс казачество\41084.jpg"/>
          <p:cNvPicPr>
            <a:picLocks noChangeAspect="1" noChangeArrowheads="1"/>
          </p:cNvPicPr>
          <p:nvPr/>
        </p:nvPicPr>
        <p:blipFill>
          <a:blip r:embed="rId4" cstate="print"/>
          <a:srcRect l="5967" r="20441"/>
          <a:stretch>
            <a:fillRect/>
          </a:stretch>
        </p:blipFill>
        <p:spPr bwMode="auto">
          <a:xfrm>
            <a:off x="714348" y="357166"/>
            <a:ext cx="2643206" cy="2873372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429132"/>
            <a:ext cx="2466975" cy="18478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57166"/>
            <a:ext cx="2038350" cy="22383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643314"/>
            <a:ext cx="12858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 cstate="print"/>
          <a:srcRect l="7144" t="10169" r="9524" b="22034"/>
          <a:stretch>
            <a:fillRect/>
          </a:stretch>
        </p:blipFill>
        <p:spPr bwMode="auto">
          <a:xfrm>
            <a:off x="428596" y="3071810"/>
            <a:ext cx="2500298" cy="285752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48" y="1071546"/>
            <a:ext cx="3071834" cy="24288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6" name="TextBox 15"/>
          <p:cNvSpPr txBox="1"/>
          <p:nvPr/>
        </p:nvSpPr>
        <p:spPr>
          <a:xfrm>
            <a:off x="2571736" y="2357430"/>
            <a:ext cx="1928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ПАПАХА 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БАРАШКОВАЯ ШАПКА С СУКОННЫМ ВЕРХОМ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ПАПАХИ РАЗЛИЧНЫХ ВОЙСК ОТЛИЧАЛИСЬ ПО ФОРМЕ, ЦВЕТУ МЕХА И ДОНЦА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2000264" cy="557216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714620"/>
            <a:ext cx="2928958" cy="35719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642918"/>
            <a:ext cx="185738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8604"/>
            <a:ext cx="22860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Documents and Settings\Информатик\Рабочий стол\конкурс казачество\9569329.jpg"/>
          <p:cNvPicPr>
            <a:picLocks noChangeAspect="1" noChangeArrowheads="1"/>
          </p:cNvPicPr>
          <p:nvPr/>
        </p:nvPicPr>
        <p:blipFill>
          <a:blip r:embed="rId7" cstate="print"/>
          <a:srcRect b="5000"/>
          <a:stretch>
            <a:fillRect/>
          </a:stretch>
        </p:blipFill>
        <p:spPr bwMode="auto">
          <a:xfrm>
            <a:off x="6858016" y="3071810"/>
            <a:ext cx="180416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1428736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357422" y="3286124"/>
            <a:ext cx="22860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БАШЛЫК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b="1" dirty="0" smtClean="0"/>
              <a:t>КАПЮШОН, ИЗДАВНА СУЩЕСТВОВАВШИЙ КАК САМОСТОЯТЕЛЬНЫЙ ГОЛОВНОЙ УБОР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Информатик\Рабочий стол\конкурс казачество\5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786446" y="500042"/>
            <a:ext cx="3357554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КТО ВЕЧЕРНЕЮ ПОРОЮ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ЗА ВОДОЙ БЕЖИТ К РЕКЕ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С РАСПУЩЕННОЙ КОСОЮ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С КОРОМЫСЛОМ НА РУКЕ?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ЯСНО ВИЖУ ВЗОР КАЗАЧКИ,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БРОВИ ЛОСНЯТСЯ ДУГОЙ,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НА ГРУДИ НЕУГОМОННОЙ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КУДРИ СТЕЛЯТСЯ ВОЛНОЙ,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      СТАН РОСКОШНЫЙ К УПОЕНЬЮ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ЗА СОБОЙ МАНИТ ВО СЛЕД.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ВОТ МЕЛЬКНУЛ И В ОТДАЛЕНИИ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СКРЫЛСЯ ШЕЛКОВЫЙ БЕШМЕТ.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РАЗДАЛАСЯ ОГНЕВАЯ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ПЕСНЯ ЗВУЧНАЯ РОДНАЯ,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ПЕСНЯ РОДИНЫ СВЯТОЙ.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ЭТО ТЫ, МОЯ ЗЕМЛЯЧКА,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УЗНАЮ ТВОИ ЧЕРТЫ,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ЧЕРНООКАЯ КАЗАЧКА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ЧУДО НЕЖНОЙ КРАСОТЫ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1" name="Picture 3" descr="C:\Documents and Settings\Информатик\Рабочий стол\конкурс казачество\0_4ee3c_19421dea_XL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2773" name="Picture 5" descr="C:\Documents and Settings\Информатик\Рабочий стол\конкурс казачество\000005592_vp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58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143372" y="357166"/>
            <a:ext cx="464347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«КРАСОТА ГРЕБЕНСКОЙ ЖЕНЩИНЫ-КАЗАЧКИ ОСОБЕННО ПОРАЗИТЕЛЬНА СОЕДИНЕНИЕМ САМОГО ЧИСТОГО ТИПА ЧЕРКЕССКОГО ЛИЦА С МОГУЧИМ СЛОЖЕНИЕМ СЕВЕРНОЙ ЖЕНЩИНЫ. КАЗАЧКИ НОСЯТ ОДЕЖДУ ЧЕРКЕССКУЮ – ТАТАРСКУЮ  РУБАХУ, БЕШМЕТ, ЧУВЯКИ,  НО  ПЛАТКИ ЗАВЯЗЫВАЮТ  ПО-РУССКИ. ЩЕГОЛЬСТВО, ЧИСТОТА  И ИЗЯЩЕСТВО В ОДЕЖДЕ И УБРАНСТВЕ ХАТ СОСТАВЛЯЮТ ПРИВЫЧКУ И НЕОБХОДИМОСТЬ ЖИЗНИ»</a:t>
            </a:r>
          </a:p>
          <a:p>
            <a:pPr algn="ctr"/>
            <a:endParaRPr lang="ru-RU" sz="2300" b="1" dirty="0" smtClean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                           Л.Н. ТОЛСТОЙ «КАЗАКИ»</a:t>
            </a:r>
            <a:endParaRPr lang="ru-RU" sz="1600" b="1" i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:\КАЗАЧЕСТВО\картинки к уроку по краю\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00034" y="357166"/>
            <a:ext cx="5870581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глазах своих вижу я зелень полей.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Живет на Кубани мой славный народ.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Мне кроме Кубани земли нет милей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ближе, чем славный, казачий мой род!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глазах своих вижу колосьев лучи,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Храни меня вечно, мой свод голубой.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Кубань -  моя мать!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                 Как объятья твои горячи!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Кубань, мне вовек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                 не расстаться с тобой!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                                                            Татьяна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Моржова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7" name="Picture 3" descr="C:\Documents and Settings\Информатик\Рабочий стол\конкурс казачество\483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19288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Documents and Settings\Информатик\Рабочий стол\конкурс казачество\КАЗАЧЕСТВО\одежда казаков\казачья одежда\untitle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642918"/>
            <a:ext cx="378621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2560" t="44896" r="60036" b="18225"/>
          <a:stretch>
            <a:fillRect/>
          </a:stretch>
        </p:blipFill>
        <p:spPr bwMode="auto">
          <a:xfrm>
            <a:off x="2285984" y="1357298"/>
            <a:ext cx="200026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42910" y="3714752"/>
            <a:ext cx="3571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КАЗАЧКИ ОЧЕНЬ ЛЮБИЛИ НАРЯЖАТЬСЯ, ПОЭТОМУ КОСТЮМ ДЛЯ НИХ ИМЕЛ БОЛЬШОЕ ЗНАЧЕНИЕ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БЫЛО КАЗАЧКИ, КОТОРАЯ НЕ УМЕЛА БЫ ТКАТЬ, КРОИТЬ ОДЕЖДУ, ШИТЬ, ВЯЗАТЬ, ВЫШИВАТЬ, ПЛЕСТИ КРУЖЕВА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Documents and Settings\Информатик\Рабочий стол\конкурс казачество\fon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9"/>
            <a:ext cx="9144000" cy="7539063"/>
          </a:xfrm>
          <a:prstGeom prst="rect">
            <a:avLst/>
          </a:prstGeom>
          <a:noFill/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 r="6474"/>
          <a:stretch>
            <a:fillRect/>
          </a:stretch>
        </p:blipFill>
        <p:spPr bwMode="auto">
          <a:xfrm>
            <a:off x="571472" y="214290"/>
            <a:ext cx="3714776" cy="61341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5845" name="Picture 5" descr="C:\Documents and Settings\Информатик\Рабочий стол\image 10.jpeg"/>
          <p:cNvPicPr>
            <a:picLocks noChangeAspect="1" noChangeArrowheads="1"/>
          </p:cNvPicPr>
          <p:nvPr/>
        </p:nvPicPr>
        <p:blipFill>
          <a:blip r:embed="rId4" cstate="print"/>
          <a:srcRect t="3393"/>
          <a:stretch>
            <a:fillRect/>
          </a:stretch>
        </p:blipFill>
        <p:spPr bwMode="auto">
          <a:xfrm>
            <a:off x="4714876" y="214290"/>
            <a:ext cx="3929058" cy="614366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5429256" y="57148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ПОВСЕДНЕВНАЯ ОДЕЖДА КАЗАЧКИ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Информатик\Рабочий стол\image 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14290"/>
            <a:ext cx="45720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ДЛИННАЯ ИСПОДНЯЯ (НИЖНЯЯ) </a:t>
            </a:r>
            <a:r>
              <a:rPr lang="ru-RU" sz="2400" b="1" dirty="0" smtClean="0"/>
              <a:t>РУБАХА</a:t>
            </a:r>
            <a:endParaRPr lang="ru-RU" sz="20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С ДЛИННЫМИ РУКАВАМИ И КРУГЛЫМ СЛЕГКА ПРИСБОРЕННЫМ ВОРОТОМ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Информатик\Рабочий стол\конкурс казачество\КАЗАЧЕСТВО\одежда казаков\костюм казачки\Л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2070095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Информатик\Рабочий стол\конкурс казачество\КАЗАЧЕСТВО\одежда казаков\костюм казачки\Л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35245">
            <a:off x="4500562" y="3714752"/>
            <a:ext cx="2574914" cy="2803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Информатик\Рабочий стол\конкурс казачество\КАЗАЧЕСТВО\одежда казаков\костюм казачки\Л33.jpg"/>
          <p:cNvPicPr>
            <a:picLocks noChangeAspect="1" noChangeArrowheads="1"/>
          </p:cNvPicPr>
          <p:nvPr/>
        </p:nvPicPr>
        <p:blipFill>
          <a:blip r:embed="rId5" cstate="print"/>
          <a:srcRect t="8888"/>
          <a:stretch>
            <a:fillRect/>
          </a:stretch>
        </p:blipFill>
        <p:spPr bwMode="auto">
          <a:xfrm>
            <a:off x="6572264" y="285728"/>
            <a:ext cx="2174871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Информатик\Рабочий стол\img4c61e8b8cd50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3810000" cy="374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Информатик\Рабочий стол\конкурс казачество\КАЗАЧЕСТВО\одежда казаков\костюм казачки\Л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071942"/>
            <a:ext cx="3357586" cy="229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Информатик\Рабочий стол\конкурс казачество\КАЗАЧЕСТВО\одежда казаков\костюм казачки\Л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547297">
            <a:off x="6180179" y="2684478"/>
            <a:ext cx="2365381" cy="3102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Информатик\Рабочий стол\конкурс казачеств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781425" cy="300039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857232"/>
            <a:ext cx="3643338" cy="492922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052" name="Picture 4" descr="C:\Documents and Settings\Информатик\Рабочий стол\конкурс казачество\КАЗАЧЕСТВО\одежда казаков\костюм казачки\Бытказаков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3500462" cy="2536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Documents and Settings\Информатик\Рабочий стол\конкурс казачество\veda1-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714620"/>
            <a:ext cx="3071834" cy="323764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6" name="Picture 4" descr="C:\Documents and Settings\Информатик\Рабочий стол\конкурс казачество\1267731661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800475" cy="47149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7" name="Picture 5" descr="C:\Documents and Settings\Информатик\Рабочий стол\конкурс казачество\КАЗАЧЕСТВО\одежда казаков\костюм казачки\Бытказаков0019.JPG"/>
          <p:cNvPicPr>
            <a:picLocks noChangeAspect="1" noChangeArrowheads="1"/>
          </p:cNvPicPr>
          <p:nvPr/>
        </p:nvPicPr>
        <p:blipFill>
          <a:blip r:embed="rId5" cstate="print"/>
          <a:srcRect b="10488"/>
          <a:stretch>
            <a:fillRect/>
          </a:stretch>
        </p:blipFill>
        <p:spPr bwMode="auto">
          <a:xfrm>
            <a:off x="642910" y="428604"/>
            <a:ext cx="3714776" cy="235745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929190" y="642918"/>
            <a:ext cx="36433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ПОВЕРХ РУБАХИ НОСИЛИ </a:t>
            </a:r>
            <a:r>
              <a:rPr lang="ru-RU" sz="2400" b="1" dirty="0" smtClean="0"/>
              <a:t>НЕСКОЛЬКО ЮБОК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1" descr="http://zdravushka.info/files/images/kazak_kost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64330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4" descr="http://art-moda.ru/data/gallery/159.jpg"/>
          <p:cNvPicPr>
            <a:picLocks noChangeAspect="1" noChangeArrowheads="1"/>
          </p:cNvPicPr>
          <p:nvPr/>
        </p:nvPicPr>
        <p:blipFill>
          <a:blip r:embed="rId4" cstate="print"/>
          <a:srcRect t="3797"/>
          <a:stretch>
            <a:fillRect/>
          </a:stretch>
        </p:blipFill>
        <p:spPr bwMode="auto">
          <a:xfrm>
            <a:off x="714348" y="500042"/>
            <a:ext cx="350046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Информатик\Рабочий стол\конкурс казачество\КАЗАЧЕСТВО\одежда казаков\казачья одежда\pict7321.jpg"/>
          <p:cNvPicPr>
            <a:picLocks noChangeAspect="1" noChangeArrowheads="1"/>
          </p:cNvPicPr>
          <p:nvPr/>
        </p:nvPicPr>
        <p:blipFill>
          <a:blip r:embed="rId3" cstate="print"/>
          <a:srcRect l="21666" r="23334"/>
          <a:stretch>
            <a:fillRect/>
          </a:stretch>
        </p:blipFill>
        <p:spPr bwMode="auto">
          <a:xfrm>
            <a:off x="4500562" y="357166"/>
            <a:ext cx="2428892" cy="50720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4" descr="C:\Documents and Settings\Информатик\Рабочий стол\конкурс казачество\КАЗАЧЕСТВО\одежда казаков\казачья одежда\pict7323.jpg"/>
          <p:cNvPicPr>
            <a:picLocks noChangeAspect="1" noChangeArrowheads="1"/>
          </p:cNvPicPr>
          <p:nvPr/>
        </p:nvPicPr>
        <p:blipFill>
          <a:blip r:embed="rId4" cstate="print"/>
          <a:srcRect l="17500" r="17499"/>
          <a:stretch>
            <a:fillRect/>
          </a:stretch>
        </p:blipFill>
        <p:spPr bwMode="auto">
          <a:xfrm>
            <a:off x="6357950" y="2357430"/>
            <a:ext cx="2500330" cy="384663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6" descr="C:\Documents and Settings\Информатик\Рабочий стол\конкурс казачество\КАЗАЧЕСТВО\одежда казаков\казачья одежда\pict7324.jpg"/>
          <p:cNvPicPr>
            <a:picLocks noChangeAspect="1" noChangeArrowheads="1"/>
          </p:cNvPicPr>
          <p:nvPr/>
        </p:nvPicPr>
        <p:blipFill>
          <a:blip r:embed="rId5" cstate="print"/>
          <a:srcRect l="7576" r="7576"/>
          <a:stretch>
            <a:fillRect/>
          </a:stretch>
        </p:blipFill>
        <p:spPr bwMode="auto">
          <a:xfrm>
            <a:off x="571472" y="2571744"/>
            <a:ext cx="3419806" cy="378621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14348" y="571480"/>
            <a:ext cx="335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КОФТЫ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baseline="0" dirty="0"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ИМЕЛИ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РАЗЛИЧНОЕ НАЗВАНИЕ В ЗАВИСИМОСТИ ОТ ПОКРОЯ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Documents and Settings\Информатик\Рабочий стол\конкурс казачество\КАЗАЧЕСТВО\одежда казаков\казачья одежда\2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643050"/>
            <a:ext cx="2857520" cy="452256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01" name="Picture 5" descr="C:\Documents and Settings\Информатик\Рабочий стол\конкурс казачество\КАЗАЧЕСТВО\одежда казаков\казачья одежда\287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3214710" cy="47149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500042"/>
            <a:ext cx="2928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КИРАСА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ПРАЗДНИЧНАЯ КОФТА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357167"/>
            <a:ext cx="371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МАТЕНЕ</a:t>
            </a:r>
            <a:endParaRPr lang="ru-RU" sz="2400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КОФТА СВОБОДНОГО ПОКРОЯ НИЖЕ ПОЯСА</a:t>
            </a:r>
            <a:endParaRPr lang="ru-RU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ИХ НОСИЛИ ТОЛЬКО ЗАМУЖНИЕ ЖЕНЩИНЫ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84" t="2065" r="779" b="8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335758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960818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5429264"/>
            <a:ext cx="3857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В НАЧАЛЕ ЗАСЕЛЕНИЯ КРАЯ </a:t>
            </a:r>
          </a:p>
          <a:p>
            <a:pPr algn="ctr"/>
            <a:r>
              <a:rPr lang="ru-RU" sz="1500" b="1" dirty="0" smtClean="0"/>
              <a:t>ЧЕРНОМОРЦЫ СОХРАНЯЛИ ОДЕЖДУ, ПРИСУЩУЮ ЗАПОРОЖЦАМ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3900486" cy="120334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ВАЖНОЙ ДЕТАЛЬЮ БЫЛ </a:t>
            </a:r>
            <a:r>
              <a:rPr lang="ru-RU" sz="2800" b="1" dirty="0" smtClean="0"/>
              <a:t>ФАРТУК</a:t>
            </a:r>
            <a:endParaRPr lang="ru-RU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3256" r="20930"/>
          <a:stretch>
            <a:fillRect/>
          </a:stretch>
        </p:blipFill>
        <p:spPr bwMode="auto">
          <a:xfrm>
            <a:off x="714348" y="1214422"/>
            <a:ext cx="2214578" cy="52864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857628"/>
            <a:ext cx="1500198" cy="194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Picture 3" descr="C:\Documents and Settings\Информатик\Рабочий стол\конкурс казачество\000005592_vp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500042"/>
            <a:ext cx="3714776" cy="57150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Информатик\Рабочий стол\конкурс казачество\fon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4734" cy="108266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ПАРОЧКА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/>
              <a:t> ЮБКА - КОФТА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88478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85794"/>
            <a:ext cx="428628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414340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C:\Documents and Settings\Информатик\Рабочий стол\конкурс казачество\КАЗАЧЕСТВО\казаки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3" name="Picture 3" descr="C:\Documents and Settings\Информатик\Рабочий стол\конкурс казачество\8.jpeg"/>
          <p:cNvPicPr>
            <a:picLocks noChangeAspect="1" noChangeArrowheads="1"/>
          </p:cNvPicPr>
          <p:nvPr/>
        </p:nvPicPr>
        <p:blipFill>
          <a:blip r:embed="rId3" cstate="print"/>
          <a:srcRect b="7812"/>
          <a:stretch>
            <a:fillRect/>
          </a:stretch>
        </p:blipFill>
        <p:spPr bwMode="auto">
          <a:xfrm>
            <a:off x="5357818" y="1785926"/>
            <a:ext cx="2786082" cy="421484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6085" name="Picture 5" descr="C:\Documents and Settings\Информатик\Рабочий стол\конкурс казачество\image.jpeg9.jpeg"/>
          <p:cNvPicPr>
            <a:picLocks noChangeAspect="1" noChangeArrowheads="1"/>
          </p:cNvPicPr>
          <p:nvPr/>
        </p:nvPicPr>
        <p:blipFill>
          <a:blip r:embed="rId4" cstate="print"/>
          <a:srcRect b="13115"/>
          <a:stretch>
            <a:fillRect/>
          </a:stretch>
        </p:blipFill>
        <p:spPr bwMode="auto">
          <a:xfrm>
            <a:off x="785786" y="1643050"/>
            <a:ext cx="2962298" cy="421484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00100" y="571480"/>
            <a:ext cx="3071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ВАЖНЫЙ ЭЛЕМЕНТ КОСТЮМА КАЗАЧКИ - </a:t>
            </a:r>
          </a:p>
          <a:p>
            <a:pPr algn="ctr"/>
            <a:r>
              <a:rPr lang="ru-RU" sz="2000" b="1" dirty="0" smtClean="0">
                <a:latin typeface="+mj-lt"/>
              </a:rPr>
              <a:t> ГОЛОВНОЙ УБОР</a:t>
            </a:r>
            <a:endParaRPr lang="ru-RU" sz="2000" b="1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752" y="500042"/>
            <a:ext cx="3357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КАЗАЧКИ НОСИЛИ 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400" b="1" dirty="0" smtClean="0"/>
              <a:t>РАЗЛИЧНЫЕ  ПЛАТКИ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C:\Documents and Settings\Информатик\Рабочий стол\конкурс казачество\КАЗАЧЕСТВО\казаки\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257176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Documents and Settings\Информатик\Рабочий стол\конкурс казачество\КАЗАЧЕСТВО\казаки\епп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500306"/>
            <a:ext cx="228601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3" descr="C:\Documents and Settings\Информатик\Рабочий стол\8348uw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00042"/>
            <a:ext cx="3429000" cy="5715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4" descr="C:\Documents and Settings\Информатик\Рабочий стол\конкурс казачество\КАЗАЧЕСТВО\казаки\180_1.jpg"/>
          <p:cNvPicPr>
            <a:picLocks noChangeAspect="1" noChangeArrowheads="1"/>
          </p:cNvPicPr>
          <p:nvPr/>
        </p:nvPicPr>
        <p:blipFill>
          <a:blip r:embed="rId3" cstate="print"/>
          <a:srcRect b="10769"/>
          <a:stretch>
            <a:fillRect/>
          </a:stretch>
        </p:blipFill>
        <p:spPr bwMode="auto">
          <a:xfrm>
            <a:off x="4929190" y="642918"/>
            <a:ext cx="350046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357686" y="507207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ЗАМУЖНЯЯ ЖЕНЩИНА НИКОГДА НЕ ПОКАЗАЛАСЬ БЫ НА ЛЮДЯХ БЕЗ </a:t>
            </a:r>
            <a:r>
              <a:rPr lang="ru-RU" sz="2400" b="1" dirty="0" smtClean="0"/>
              <a:t>ФАЙШОНКИ</a:t>
            </a:r>
            <a:endParaRPr lang="ru-RU" b="1" dirty="0"/>
          </a:p>
        </p:txBody>
      </p:sp>
      <p:pic>
        <p:nvPicPr>
          <p:cNvPr id="47111" name="Picture 7" descr="C:\Documents and Settings\Информатик\Рабочий стол\конкурс казачество\КАЗАЧЕСТВО\одежда казаков\казачья одежда\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14356"/>
            <a:ext cx="4000500" cy="5410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00100" y="500042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ШЛЫЧКА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Documents and Settings\Информатик\Рабочий стол\конкурс казачество\fon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3071834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18"/>
            <a:ext cx="342902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Documents and Settings\Информатик\Рабочий стол\конкурс казачество\fon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-500090"/>
            <a:ext cx="10572750" cy="77914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000496" cy="208279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БОЛЬШОЕ ЗНАЧЕНИЕ В СВАДЕБНОМ ОБРЯДЕ СЛАВЯНСКОГО НАСЕЛЕНИЯ КУБАНИ ИГРАЛО ПОЛОТЕНЦЕ - </a:t>
            </a:r>
            <a:r>
              <a:rPr lang="ru-RU" b="1" dirty="0" smtClean="0"/>
              <a:t>РУШНИК</a:t>
            </a:r>
            <a:endParaRPr lang="ru-RU" b="1" dirty="0"/>
          </a:p>
        </p:txBody>
      </p:sp>
      <p:pic>
        <p:nvPicPr>
          <p:cNvPr id="51202" name="Picture 2" descr="C:\Documents and Settings\Информатик\Рабочий стол\конкурс казачество\КАЗАЧЕСТВО\одежда казаков\казачья одежда\180px-IMG_24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071942"/>
            <a:ext cx="314327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5" name="Picture 5" descr="C:\Documents and Settings\Информатик\Рабочий стол\images6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357694"/>
            <a:ext cx="2286016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6" descr="C:\Documents and Settings\Информатик\Рабочий стол\default7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25" y="2214554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7" name="Picture 7" descr="C:\Documents and Settings\Информатик\Рабочий стол\Ryshni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000372"/>
            <a:ext cx="3810027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8" name="Picture 8" descr="C:\Documents and Settings\Информатик\Рабочий стол\images.jpeg 9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7025" y="0"/>
            <a:ext cx="2466975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9" name="Picture 9" descr="C:\Documents and Settings\Информатик\Рабочий стол\images 79+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571480"/>
            <a:ext cx="164307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Documents and Settings\Информатик\Рабочий стол\конкурс казачество\КАЗАЧЕСТВО\картинки к уроку по краю\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57190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 l="8417" r="14708"/>
          <a:stretch>
            <a:fillRect/>
          </a:stretch>
        </p:blipFill>
        <p:spPr bwMode="auto">
          <a:xfrm>
            <a:off x="4857752" y="1000108"/>
            <a:ext cx="371477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 descr="C:\Documents and Settings\Информатик\Рабочий стол\конкурс казачество\КАЗАЧЕСТВО\одежда казаков\казачья одежда\20081208133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Documents and Settings\Информатик\Рабочий стол\конкурс казачество\КАЗАЧЕСТВО\одежда казаков\казачья одежда\20081208133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643182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C:\Documents and Settings\Информатик\Рабочий стол\конкурс казачество\КАЗАЧЕСТВО\одежда казаков\казачья одежда\20081208133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857364"/>
            <a:ext cx="12192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C:\Documents and Settings\Информатик\Рабочий стол\конкурс казачество\КАЗАЧЕСТВО\одежда казаков\казачья одежда\20081208133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28604"/>
            <a:ext cx="12192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C:\Documents and Settings\Информатик\Рабочий стол\конкурс казачество\КАЗАЧЕСТВО\одежда казаков\казачья одежда\200812081331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357430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9" descr="C:\Documents and Settings\Информатик\Рабочий стол\конкурс казачество\КАЗАЧЕСТВО\одежда казаков\казачья одежда\20081208133105.jpg"/>
          <p:cNvPicPr>
            <a:picLocks noChangeAspect="1" noChangeArrowheads="1"/>
          </p:cNvPicPr>
          <p:nvPr/>
        </p:nvPicPr>
        <p:blipFill>
          <a:blip r:embed="rId8" cstate="print"/>
          <a:srcRect t="19806" b="24735"/>
          <a:stretch>
            <a:fillRect/>
          </a:stretch>
        </p:blipFill>
        <p:spPr bwMode="auto">
          <a:xfrm>
            <a:off x="2143108" y="3857628"/>
            <a:ext cx="1270000" cy="1000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9" name="Picture 11" descr="C:\Documents and Settings\Информатик\Рабочий стол\конкурс казачество\КАЗАЧЕСТВО\одежда казаков\казачья одежда\f1498.jpg"/>
          <p:cNvPicPr>
            <a:picLocks noChangeAspect="1" noChangeArrowheads="1"/>
          </p:cNvPicPr>
          <p:nvPr/>
        </p:nvPicPr>
        <p:blipFill>
          <a:blip r:embed="rId9" cstate="print"/>
          <a:srcRect l="22844" t="10843" r="22843"/>
          <a:stretch>
            <a:fillRect/>
          </a:stretch>
        </p:blipFill>
        <p:spPr bwMode="auto">
          <a:xfrm>
            <a:off x="4857752" y="571480"/>
            <a:ext cx="371477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714348" y="521495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РУБАХА – </a:t>
            </a:r>
          </a:p>
          <a:p>
            <a:pPr algn="ctr"/>
            <a:r>
              <a:rPr lang="ru-RU" b="1" dirty="0" smtClean="0"/>
              <a:t>ОСНОВА КАЗАЧЬЕГО  КОСТЮМА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20338" r="5557"/>
          <a:stretch>
            <a:fillRect/>
          </a:stretch>
        </p:blipFill>
        <p:spPr bwMode="auto">
          <a:xfrm>
            <a:off x="642910" y="714356"/>
            <a:ext cx="3571900" cy="507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Documents and Settings\Информатик\Рабочий стол\запорожец+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71480"/>
            <a:ext cx="2638425" cy="550072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8439" name="Picture 7" descr="C:\Documents and Settings\Информатик\Рабочий стол\SHAR0021_ya-ukrainets.jpg"/>
          <p:cNvPicPr>
            <a:picLocks noChangeAspect="1" noChangeArrowheads="1"/>
          </p:cNvPicPr>
          <p:nvPr/>
        </p:nvPicPr>
        <p:blipFill>
          <a:blip r:embed="rId5" cstate="print"/>
          <a:srcRect l="3516" r="15624" b="-1954"/>
          <a:stretch>
            <a:fillRect/>
          </a:stretch>
        </p:blipFill>
        <p:spPr bwMode="auto">
          <a:xfrm>
            <a:off x="5072066" y="4214818"/>
            <a:ext cx="1643074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857752" y="857232"/>
            <a:ext cx="1500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ШАРОВАРЫ ШИЛИ НА ОЧКУРЕ  (ШНУРКЕ)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ЗА СТОЛЕТИЯ ИХ  ПОКРОЙ</a:t>
            </a:r>
          </a:p>
          <a:p>
            <a:pPr algn="ctr"/>
            <a:r>
              <a:rPr lang="ru-RU" b="1" dirty="0" smtClean="0"/>
              <a:t> НЕ ИЗМЕНИЛСЯ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 l="2720" r="33025"/>
          <a:stretch>
            <a:fillRect/>
          </a:stretch>
        </p:blipFill>
        <p:spPr bwMode="auto">
          <a:xfrm>
            <a:off x="4643438" y="3571876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357190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00100" y="357166"/>
            <a:ext cx="31432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СУЩЕСТВОВАЛО БОЛЬШОЕ РАЗНООБРАЗИЕ САПОГ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 ОСОБОЙ ЛЮБОВЬЮ ПОЛЬЗОВАЛИСЬ МЯГКИЕ САПОГИ БЕЗ КАБЛУКОВ - </a:t>
            </a:r>
            <a:r>
              <a:rPr lang="ru-RU" sz="2400" b="1" dirty="0" smtClean="0"/>
              <a:t>ИЧИГИ </a:t>
            </a:r>
            <a:endParaRPr lang="ru-RU" sz="2000" b="1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214686"/>
            <a:ext cx="2857500" cy="282891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3048000" cy="29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643314"/>
            <a:ext cx="3071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86314" y="1071546"/>
            <a:ext cx="37147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ЧИРИКИ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ТУФЛИ-ГАЛОШИ, КОТОРЫЕ НАДЕВАЛИ ЛИБО ПОВЕРХ ИЧИГ, ЛИБО ПОВЕРХ ТОЛСТЫХ ЧЁСАНЫХ НОСКОВ, В КОТОРЫЕ ЗАПРАВЛЯЛИСЬ ШАРОВАРЫ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714348" y="500042"/>
            <a:ext cx="3571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«ОН ЕЩЁ В ПЕТЕРБУРГЕ     СШИЛ СЕБЕ </a:t>
            </a:r>
            <a:r>
              <a:rPr kumimoji="0" lang="ru-RU" altLang="ja-JP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АХАЛУК</a:t>
            </a:r>
            <a:r>
              <a:rPr kumimoji="0" lang="ru-RU" alt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, ДОСТАЛ МОХНАТУЮ ШАПКУ И ЧЕРКЕССКУЮ ПЛЕТЬ НА ЯМЩИКА»</a:t>
            </a:r>
            <a:endParaRPr kumimoji="0" lang="ru-RU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                                           М.Ю. ЛЕРМОНТОВ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200" b="1" dirty="0">
                <a:latin typeface="+mj-lt"/>
                <a:ea typeface="MS PMincho"/>
                <a:cs typeface="Times New Roman" pitchFamily="18" charset="0"/>
              </a:rPr>
              <a:t> </a:t>
            </a:r>
            <a:r>
              <a:rPr lang="ru-RU" altLang="ja-JP" sz="1200" b="1" dirty="0" smtClean="0">
                <a:latin typeface="+mj-lt"/>
                <a:ea typeface="MS PMincho"/>
                <a:cs typeface="Times New Roman" pitchFamily="18" charset="0"/>
              </a:rPr>
              <a:t>                                         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Mincho"/>
                <a:cs typeface="Times New Roman" pitchFamily="18" charset="0"/>
              </a:rPr>
              <a:t>               «КАВКАЗЕЦ» </a:t>
            </a: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71744"/>
            <a:ext cx="12954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 cstate="print"/>
          <a:srcRect l="49811"/>
          <a:stretch>
            <a:fillRect/>
          </a:stretch>
        </p:blipFill>
        <p:spPr bwMode="auto">
          <a:xfrm>
            <a:off x="6215074" y="2214554"/>
            <a:ext cx="2519345" cy="39909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4" cstate="print"/>
          <a:srcRect r="51613"/>
          <a:stretch>
            <a:fillRect/>
          </a:stretch>
        </p:blipFill>
        <p:spPr bwMode="auto">
          <a:xfrm>
            <a:off x="4500562" y="285728"/>
            <a:ext cx="2428892" cy="3990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357422" y="3071810"/>
            <a:ext cx="1857388" cy="268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АРХАЛУК 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"СПИНОГРЕЙ" - НЕЧТО СРЕДНЕЕ МЕЖДУ СТЁГАНЫМ ТАТАРСКИМ ХАЛАТОМ И КАФТАНОМ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758</Words>
  <Application>Microsoft Office PowerPoint</Application>
  <PresentationFormat>Экран (4:3)</PresentationFormat>
  <Paragraphs>169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ВАЖНОЙ ДЕТАЛЬЮ БЫЛ ФАРТУК</vt:lpstr>
      <vt:lpstr>ПАРОЧКА  ЮБКА - КОФТА</vt:lpstr>
      <vt:lpstr>Слайд 32</vt:lpstr>
      <vt:lpstr>Слайд 33</vt:lpstr>
      <vt:lpstr>Слайд 34</vt:lpstr>
      <vt:lpstr>Слайд 35</vt:lpstr>
      <vt:lpstr>Слайд 36</vt:lpstr>
      <vt:lpstr>БОЛЬШОЕ ЗНАЧЕНИЕ В СВАДЕБНОМ ОБРЯДЕ СЛАВЯНСКОГО НАСЕЛЕНИЯ КУБАНИ ИГРАЛО ПОЛОТЕНЦЕ - РУШНИК</vt:lpstr>
      <vt:lpstr>Слайд 38</vt:lpstr>
    </vt:vector>
  </TitlesOfParts>
  <Company>Internat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Informatik</dc:creator>
  <cp:lastModifiedBy>информатика</cp:lastModifiedBy>
  <cp:revision>21</cp:revision>
  <dcterms:created xsi:type="dcterms:W3CDTF">2011-11-26T07:55:11Z</dcterms:created>
  <dcterms:modified xsi:type="dcterms:W3CDTF">2014-01-20T12:05:39Z</dcterms:modified>
</cp:coreProperties>
</file>