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6" r:id="rId4"/>
    <p:sldId id="257" r:id="rId5"/>
    <p:sldId id="261" r:id="rId6"/>
    <p:sldId id="263" r:id="rId7"/>
    <p:sldId id="267" r:id="rId8"/>
    <p:sldId id="264" r:id="rId9"/>
    <p:sldId id="269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A27A-69D3-49F6-819B-C90F8F52E1F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21AD-9A85-4FDF-B3C4-3D95715C4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6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21AD-9A85-4FDF-B3C4-3D95715C466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70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art.ru/picture/3587" TargetMode="External"/><Relationship Id="rId3" Type="http://schemas.openxmlformats.org/officeDocument/2006/relationships/hyperlink" Target="http://www.newart.ru/picture/3123" TargetMode="External"/><Relationship Id="rId7" Type="http://schemas.openxmlformats.org/officeDocument/2006/relationships/hyperlink" Target="http://www.newart.ru/picture/3100" TargetMode="External"/><Relationship Id="rId2" Type="http://schemas.openxmlformats.org/officeDocument/2006/relationships/hyperlink" Target="http://www.newart.ru/picture/47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art.ru/picture/2949" TargetMode="External"/><Relationship Id="rId5" Type="http://schemas.openxmlformats.org/officeDocument/2006/relationships/hyperlink" Target="http://www.newart.ru/picture/4889" TargetMode="External"/><Relationship Id="rId10" Type="http://schemas.openxmlformats.org/officeDocument/2006/relationships/hyperlink" Target="http://www.newart.ru/picture/2163" TargetMode="External"/><Relationship Id="rId4" Type="http://schemas.openxmlformats.org/officeDocument/2006/relationships/hyperlink" Target="http://www.newart.ru/picture/2543" TargetMode="External"/><Relationship Id="rId9" Type="http://schemas.openxmlformats.org/officeDocument/2006/relationships/hyperlink" Target="http://www.newart.ru/picture/24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0570"/>
            <a:ext cx="9144000" cy="235743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1"/>
                </a:solidFill>
                <a:cs typeface="Times New Roman" pitchFamily="18" charset="0"/>
              </a:rPr>
              <a:t>Космическое путешествие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  <a:cs typeface="Times New Roman" pitchFamily="18" charset="0"/>
              </a:rPr>
              <a:t>Урок занимательной математики, 6 класс</a:t>
            </a:r>
            <a:br>
              <a:rPr lang="ru-RU" sz="31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cs typeface="Times New Roman" pitchFamily="18" charset="0"/>
              </a:rPr>
              <a:t>Коновалова Светлана Юрьевна</a:t>
            </a:r>
            <a:r>
              <a:rPr lang="en-US" sz="31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sz="31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cs typeface="Times New Roman" pitchFamily="18" charset="0"/>
              </a:rPr>
              <a:t>ФГКОУ «Краснодарское ПКУ»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" y="196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4797152"/>
            <a:ext cx="4112834" cy="122556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урок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46330" y="4122594"/>
            <a:ext cx="4112834" cy="122556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Дома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№  1501, № 1542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Литература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err="1" smtClean="0"/>
              <a:t>Виленкин</a:t>
            </a:r>
            <a:r>
              <a:rPr lang="ru-RU" dirty="0" smtClean="0"/>
              <a:t> Н.Я. Математика. 6 класс. Учебник. –М.: Мнемозина, 2011.</a:t>
            </a:r>
          </a:p>
          <a:p>
            <a:pPr lvl="0"/>
            <a:r>
              <a:rPr lang="ru-RU" dirty="0" smtClean="0"/>
              <a:t>Интернет-ресурсы: Детские рисунки по теме «Космос»: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err="1" smtClean="0"/>
              <a:t>Передельская</a:t>
            </a:r>
            <a:r>
              <a:rPr lang="ru-RU" dirty="0" smtClean="0"/>
              <a:t> Алена | 14 лет | Инопланетяне </a:t>
            </a:r>
            <a:r>
              <a:rPr lang="ru-RU" u="sng" dirty="0" smtClean="0">
                <a:hlinkClick r:id="rId2"/>
              </a:rPr>
              <a:t>http://www.newart.ru/picture/4776</a:t>
            </a:r>
            <a:r>
              <a:rPr lang="ru-RU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err="1" smtClean="0"/>
              <a:t>Шлыкова</a:t>
            </a:r>
            <a:r>
              <a:rPr lang="ru-RU" dirty="0" smtClean="0"/>
              <a:t> Мария | 13 лет | Космические пейзажи </a:t>
            </a:r>
            <a:r>
              <a:rPr lang="ru-RU" u="sng" dirty="0" smtClean="0">
                <a:hlinkClick r:id="rId3"/>
              </a:rPr>
              <a:t>http://www.newart.ru/picture/3123</a:t>
            </a:r>
            <a:r>
              <a:rPr lang="ru-RU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Волобуева Екатерина | 13 лет | Космические пришельцы </a:t>
            </a:r>
            <a:r>
              <a:rPr lang="ru-RU" u="sng" dirty="0" smtClean="0">
                <a:hlinkClick r:id="rId4"/>
              </a:rPr>
              <a:t>http://www.newart.ru/picture/2543</a:t>
            </a:r>
            <a:r>
              <a:rPr lang="ru-RU" dirty="0" smtClean="0"/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Волкова Мария | 6 лет | Космический геолог </a:t>
            </a:r>
            <a:r>
              <a:rPr lang="ru-RU" u="sng" dirty="0" smtClean="0">
                <a:hlinkClick r:id="rId5"/>
              </a:rPr>
              <a:t>http://www.newart.ru/picture/4889</a:t>
            </a:r>
            <a:r>
              <a:rPr lang="ru-RU" dirty="0" smtClean="0"/>
              <a:t> 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Волкова Мария | 5 лет | Космическое путешествие </a:t>
            </a:r>
            <a:r>
              <a:rPr lang="ru-RU" u="sng" dirty="0" smtClean="0">
                <a:hlinkClick r:id="rId6"/>
              </a:rPr>
              <a:t>http://www.newart.ru/picture/2949</a:t>
            </a:r>
            <a:r>
              <a:rPr lang="ru-RU" dirty="0" smtClean="0"/>
              <a:t> 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Ефремова Анастасия | 8 лет | Космос </a:t>
            </a:r>
            <a:r>
              <a:rPr lang="ru-RU" u="sng" dirty="0" smtClean="0">
                <a:hlinkClick r:id="rId7"/>
              </a:rPr>
              <a:t>http://www.newart.ru/picture/3100</a:t>
            </a:r>
            <a:r>
              <a:rPr lang="ru-RU" dirty="0" smtClean="0"/>
              <a:t> 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err="1" smtClean="0"/>
              <a:t>Шлыкова</a:t>
            </a:r>
            <a:r>
              <a:rPr lang="ru-RU" dirty="0" smtClean="0"/>
              <a:t> Анастасия | 10 лет | Кругосветное путешествие карандаша </a:t>
            </a:r>
            <a:r>
              <a:rPr lang="ru-RU" u="sng" dirty="0" smtClean="0">
                <a:hlinkClick r:id="rId8"/>
              </a:rPr>
              <a:t>http://www.newart.ru/picture/3587</a:t>
            </a:r>
            <a:r>
              <a:rPr lang="ru-RU" dirty="0" smtClean="0"/>
              <a:t> 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Волобуева Виктория | 8 лет | Планеты </a:t>
            </a:r>
            <a:r>
              <a:rPr lang="ru-RU" u="sng" dirty="0" smtClean="0">
                <a:hlinkClick r:id="rId9"/>
              </a:rPr>
              <a:t>http://www.newart.ru/picture/2450</a:t>
            </a:r>
            <a:r>
              <a:rPr lang="ru-RU" dirty="0" smtClean="0"/>
              <a:t> 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Семёнова Оля | 9 лет | Прощай земля </a:t>
            </a:r>
            <a:r>
              <a:rPr lang="ru-RU" u="sng" dirty="0" smtClean="0">
                <a:hlinkClick r:id="rId10"/>
              </a:rPr>
              <a:t>http://www.newart.ru/picture/2163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5429264"/>
            <a:ext cx="1143008" cy="720975"/>
          </a:xfrm>
          <a:prstGeom prst="rect">
            <a:avLst/>
          </a:prstGeom>
          <a:noFill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000636"/>
            <a:ext cx="1928826" cy="32392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643438" y="4429133"/>
            <a:ext cx="36888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|𝒙|=2,5;  |𝒙|=0;  |𝒙| = −15.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	</a:t>
            </a:r>
            <a:endParaRPr lang="ru-RU" sz="2400" b="1" u="sng" dirty="0" smtClean="0"/>
          </a:p>
          <a:p>
            <a:pPr lvl="0"/>
            <a:endParaRPr lang="ru-RU" sz="2400" b="1" u="sng" dirty="0" smtClean="0"/>
          </a:p>
          <a:p>
            <a:pPr lvl="0"/>
            <a:r>
              <a:rPr lang="ru-RU" dirty="0" smtClean="0"/>
              <a:t>	</a:t>
            </a:r>
            <a:endParaRPr lang="ru-RU" b="1" u="sng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работы бортовых компьютеров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378618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1" y="1357298"/>
            <a:ext cx="5376669" cy="233910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№ 1  Найди ошибку: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b="1" dirty="0">
                <a:solidFill>
                  <a:schemeClr val="bg1"/>
                </a:solidFill>
              </a:rPr>
              <a:t>1) – 43,6 + 5,2 = – 38,4</a:t>
            </a:r>
          </a:p>
          <a:p>
            <a:r>
              <a:rPr lang="ru-RU" b="1" dirty="0">
                <a:solidFill>
                  <a:schemeClr val="bg1"/>
                </a:solidFill>
              </a:rPr>
              <a:t>	2) – 74 + (– 2) = – 76</a:t>
            </a:r>
          </a:p>
          <a:p>
            <a:r>
              <a:rPr lang="ru-RU" b="1" dirty="0">
                <a:solidFill>
                  <a:schemeClr val="bg1"/>
                </a:solidFill>
              </a:rPr>
              <a:t>	3) – 1,5 ∙ (– 6 ) = 9 </a:t>
            </a:r>
          </a:p>
          <a:p>
            <a:r>
              <a:rPr lang="ru-RU" b="1" dirty="0">
                <a:solidFill>
                  <a:schemeClr val="bg1"/>
                </a:solidFill>
              </a:rPr>
              <a:t>	4) – 24 – ( –6 ) = –30 </a:t>
            </a:r>
          </a:p>
          <a:p>
            <a:r>
              <a:rPr lang="ru-RU" b="1" dirty="0">
                <a:solidFill>
                  <a:schemeClr val="bg1"/>
                </a:solidFill>
              </a:rPr>
              <a:t>	5)  120 : (–0,2) = –600</a:t>
            </a: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007084" y="3696400"/>
            <a:ext cx="2843407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2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Решите уравнение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767331" y="3696400"/>
            <a:ext cx="5376669" cy="3161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>
            <a:off x="6286512" y="2714620"/>
            <a:ext cx="500066" cy="500066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2677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1057275"/>
            <a:ext cx="1107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5" grpId="1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1857364"/>
            <a:ext cx="3388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Ответ:  ( -3; 0) ,  (0;0)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/>
              <a:t>, (0; - 4 )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Проложим маршрут: </a:t>
            </a:r>
            <a:r>
              <a:rPr lang="en-US" sz="2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На координатной плоскости постройте треугольник АВС, если А (- 3; 6),  В (- 3; - 4),    С( 2; - 4 ). Запишите координаты точек пересечения сторон треугольника с осями координат.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7992"/>
            <a:ext cx="9144001" cy="51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16-конечная звезда 2"/>
              <p:cNvSpPr/>
              <p:nvPr/>
            </p:nvSpPr>
            <p:spPr>
              <a:xfrm>
                <a:off x="7164288" y="5301208"/>
                <a:ext cx="1979712" cy="1202432"/>
              </a:xfrm>
              <a:prstGeom prst="star1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bg1"/>
                    </a:solidFill>
                  </a:rPr>
                  <a:t>460 млн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16-конечная звезда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301208"/>
                <a:ext cx="1979712" cy="1202432"/>
              </a:xfrm>
              <a:prstGeom prst="star16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3095626" cy="232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286380" y="1857364"/>
            <a:ext cx="1256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накомство с планетами: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4 Задача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Площадь поверхности Меркурий равна 75 млн. квадратных  километров и составляет  15/92 площади поверхности планеты Венера. Найдите площадь поверхности планеты Венера.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1142"/>
            <a:ext cx="9144000" cy="50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16-конечная звезда 8"/>
              <p:cNvSpPr/>
              <p:nvPr/>
            </p:nvSpPr>
            <p:spPr>
              <a:xfrm>
                <a:off x="5444480" y="5612680"/>
                <a:ext cx="1584176" cy="1224136"/>
              </a:xfrm>
              <a:prstGeom prst="star16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chemeClr val="bg1"/>
                        </a:solidFill>
                        <a:latin typeface="Cambria Math"/>
                      </a:rPr>
                      <m:t>𝟑𝟗</m:t>
                    </m:r>
                    <m:r>
                      <a:rPr lang="ru-RU" sz="16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ru-RU" sz="1600" b="1" i="1" smtClean="0">
                        <a:solidFill>
                          <a:schemeClr val="bg1"/>
                        </a:solidFill>
                        <a:latin typeface="Cambria Math"/>
                      </a:rPr>
                      <m:t>𝟗</m:t>
                    </m:r>
                    <m:r>
                      <a:rPr lang="ru-RU" sz="1600" b="1" i="1" smtClean="0">
                        <a:solidFill>
                          <a:schemeClr val="bg1"/>
                        </a:solidFill>
                        <a:latin typeface="Cambria Math"/>
                      </a:rPr>
                      <m:t> тыс </m:t>
                    </m:r>
                  </m:oMath>
                </a14:m>
                <a:r>
                  <a:rPr lang="ru-RU" sz="1600" b="1" dirty="0" smtClean="0">
                    <a:solidFill>
                      <a:schemeClr val="bg1"/>
                    </a:solidFill>
                  </a:rPr>
                  <a:t>км </a:t>
                </a:r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16-конечная звезда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480" y="5612680"/>
                <a:ext cx="1584176" cy="1224136"/>
              </a:xfrm>
              <a:prstGeom prst="star16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16-конечная звезда 9"/>
              <p:cNvSpPr/>
              <p:nvPr/>
            </p:nvSpPr>
            <p:spPr>
              <a:xfrm>
                <a:off x="7028656" y="4869160"/>
                <a:ext cx="1584176" cy="1224136"/>
              </a:xfrm>
              <a:prstGeom prst="star16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𝟑𝟓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тыс км</m:t>
                      </m:r>
                    </m:oMath>
                  </m:oMathPara>
                </a14:m>
                <a:endParaRPr lang="ru-RU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16-конечная звезда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56" y="4869160"/>
                <a:ext cx="1584176" cy="1224136"/>
              </a:xfrm>
              <a:prstGeom prst="star16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29058" y="1500174"/>
            <a:ext cx="1472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Решение: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3192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згляд из космоса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5 Задача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	Диаметр земного шара приближенно равен 12,7 тыс. км. Скольким тысячам километров равен радиус и длина экватора Земли? (Число тысяч округлите  до десятых)     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1866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5" y="0"/>
            <a:ext cx="91344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72066" y="142852"/>
            <a:ext cx="3571900" cy="71438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2214554"/>
            <a:ext cx="60007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Шеей крутим осторожно 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Голова кружиться может.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Влево смотрим - раз, два, три.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Так. И вправо посмотри.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Вверх потянемся, пройдёмся,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корабль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вновь вернёмся.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16-конечная звезда 7"/>
              <p:cNvSpPr/>
              <p:nvPr/>
            </p:nvSpPr>
            <p:spPr>
              <a:xfrm>
                <a:off x="8001024" y="5624078"/>
                <a:ext cx="1008112" cy="1080120"/>
              </a:xfrm>
              <a:prstGeom prst="star1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f>
                        <m:fPr>
                          <m:ctrlPr>
                            <a:rPr lang="ru-RU" sz="1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16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ru-RU" sz="16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16-конечная звезда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24" y="5624078"/>
                <a:ext cx="1008112" cy="1080120"/>
              </a:xfrm>
              <a:prstGeom prst="star16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264318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абота на станции: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6 Задача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</a:rPr>
              <a:t>Объем воздуха  в комнате космического  дома, имеющей форму прямоугольного параллелепипеда шириной   4, 125 м и высотой 2,5 м, равен 55 кубических метров. Найдите длину комнаты.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57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43570" y="2643182"/>
            <a:ext cx="2357454" cy="4286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Решение: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0" y="2643182"/>
            <a:ext cx="4572000" cy="4214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-конечная звезда 4"/>
          <p:cNvSpPr/>
          <p:nvPr/>
        </p:nvSpPr>
        <p:spPr>
          <a:xfrm>
            <a:off x="7524328" y="5301208"/>
            <a:ext cx="1296144" cy="1008112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31,5 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43240" y="1643050"/>
            <a:ext cx="2428892" cy="5826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Решение: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 станции: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7 Задача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700" b="1" dirty="0" smtClean="0">
                <a:solidFill>
                  <a:schemeClr val="bg1"/>
                </a:solidFill>
              </a:rPr>
              <a:t>В железной руде на 7 частей железа приходится 3 части</a:t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примесей. Сколько тонн примесей содержит железная руда,</a:t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если в ней 73,5 т железа?</a:t>
            </a:r>
            <a:r>
              <a:rPr lang="ru-RU" sz="2800" b="1" i="1" dirty="0" smtClean="0">
                <a:latin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</a:rPr>
            </a:b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3024025" y="2837979"/>
                <a:ext cx="3930884" cy="3412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/>
                  <a:t>Ответы самостоятельной работы:</a:t>
                </a:r>
              </a:p>
              <a:p>
                <a:endParaRPr lang="ru-RU" sz="2000" b="1" dirty="0" smtClean="0"/>
              </a:p>
              <a:p>
                <a:r>
                  <a:rPr lang="ru-RU" sz="2000" b="1" dirty="0" smtClean="0"/>
                  <a:t>А1 а) - 1,2;     б) -1,5; 1,5.</a:t>
                </a:r>
              </a:p>
              <a:p>
                <a:endParaRPr lang="ru-RU" sz="2000" b="1" dirty="0" smtClean="0"/>
              </a:p>
              <a:p>
                <a:r>
                  <a:rPr lang="ru-RU" sz="2000" b="1" dirty="0"/>
                  <a:t>А2 а) </a:t>
                </a:r>
                <a:r>
                  <a:rPr lang="ru-RU" sz="2000" b="1" dirty="0" smtClean="0"/>
                  <a:t>- 1,3;     </a:t>
                </a:r>
                <a:r>
                  <a:rPr lang="ru-RU" sz="2000" b="1" dirty="0"/>
                  <a:t>б) </a:t>
                </a:r>
                <a:r>
                  <a:rPr lang="ru-RU" sz="2000" b="1" dirty="0" smtClean="0"/>
                  <a:t>-2,3; 2,3.</a:t>
                </a:r>
              </a:p>
              <a:p>
                <a:endParaRPr lang="ru-RU" sz="2000" b="1" dirty="0"/>
              </a:p>
              <a:p>
                <a:r>
                  <a:rPr lang="ru-RU" sz="2000" b="1" dirty="0" smtClean="0"/>
                  <a:t>В1 а</a:t>
                </a:r>
                <a:r>
                  <a:rPr lang="ru-RU" sz="2000" b="1" dirty="0"/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smtClean="0">
                            <a:latin typeface="Cambria Math"/>
                          </a:rPr>
                          <m:t>𝟏𝟕</m:t>
                        </m:r>
                      </m:num>
                      <m:den>
                        <m:r>
                          <a:rPr lang="ru-RU" sz="2000" b="1" i="1" smtClean="0">
                            <a:latin typeface="Cambria Math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ru-RU" sz="2000" b="1" dirty="0" smtClean="0"/>
                  <a:t>;      </a:t>
                </a:r>
                <a:r>
                  <a:rPr lang="ru-RU" sz="2000" b="1" dirty="0"/>
                  <a:t>б) </a:t>
                </a:r>
                <a:r>
                  <a:rPr lang="ru-RU" sz="2000" b="1" dirty="0" smtClean="0"/>
                  <a:t>-0,7; 0,7.</a:t>
                </a:r>
              </a:p>
              <a:p>
                <a:endParaRPr lang="ru-RU" sz="2000" b="1" dirty="0" smtClean="0"/>
              </a:p>
              <a:p>
                <a:r>
                  <a:rPr lang="ru-RU" sz="2000" b="1" dirty="0"/>
                  <a:t>В2 а</a:t>
                </a:r>
                <a:r>
                  <a:rPr lang="ru-RU" sz="2000" b="1" dirty="0" smtClean="0"/>
                  <a:t>) 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000" b="1" i="1" smtClean="0">
                            <a:latin typeface="Cambria Math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ru-RU" sz="2000" b="1" dirty="0" smtClean="0"/>
                  <a:t>;    б</a:t>
                </a:r>
                <a:r>
                  <a:rPr lang="ru-RU" sz="2000" b="1" dirty="0"/>
                  <a:t>) -</a:t>
                </a:r>
                <a:r>
                  <a:rPr lang="ru-RU" sz="2000" b="1" dirty="0" smtClean="0"/>
                  <a:t>0,9; 0,9.</a:t>
                </a:r>
                <a:endParaRPr lang="ru-RU" sz="2000" b="1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025" y="2837979"/>
                <a:ext cx="3930884" cy="341298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550" t="-894" r="-1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213656"/>
                  </p:ext>
                </p:extLst>
              </p:nvPr>
            </p:nvGraphicFramePr>
            <p:xfrm>
              <a:off x="1259632" y="2781034"/>
              <a:ext cx="6751320" cy="35268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84376"/>
                    <a:gridCol w="3366944"/>
                  </a:tblGrid>
                  <a:tr h="1562566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А1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Решите уравнения: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ru-RU" sz="2000" dirty="0">
                              <a:effectLst/>
                            </a:rPr>
                            <a:t> 1,5</a:t>
                          </a:r>
                          <a:r>
                            <a:rPr lang="en-US" sz="2000" dirty="0">
                              <a:effectLst/>
                            </a:rPr>
                            <a:t>x – 3,7=2,3x </a:t>
                          </a:r>
                          <a:r>
                            <a:rPr lang="ru-RU" sz="2000" dirty="0">
                              <a:effectLst/>
                            </a:rPr>
                            <a:t>– 2,74;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ru-RU" sz="2000" dirty="0">
                              <a:effectLst/>
                            </a:rPr>
                            <a:t>|х|=1,5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/>
                          </a:r>
                          <a:endParaRPr lang="ru-RU" sz="12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А2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Решите уравнения: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ru-RU" sz="2000" dirty="0">
                              <a:effectLst/>
                            </a:rPr>
                            <a:t>2,4у +3,8=3,1у + 4,71;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ru-RU" sz="2000" dirty="0">
                              <a:effectLst/>
                            </a:rPr>
                            <a:t> |х |=2,3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228600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397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В1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Решите уравнения: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</a:rPr>
                                    <m:t>𝟎</m:t>
                                  </m:r>
                                  <m:r>
                                    <a:rPr lang="ru-RU" sz="2000">
                                      <a:effectLst/>
                                    </a:rPr>
                                    <m:t>,</m:t>
                                  </m:r>
                                  <m:r>
                                    <a:rPr lang="ru-RU" sz="2000">
                                      <a:effectLst/>
                                    </a:rPr>
                                    <m:t>𝟔</m:t>
                                  </m:r>
                                  <m:r>
                                    <a:rPr lang="ru-RU" sz="2000">
                                      <a:effectLst/>
                                    </a:rPr>
                                    <m:t>−у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ru-RU" sz="2000">
                                  <a:effectLst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0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>
                                      <a:effectLst/>
                                    </a:rPr>
                                    <m:t>𝟏</m:t>
                                  </m:r>
                                  <m:r>
                                    <a:rPr lang="ru-RU" sz="2000">
                                      <a:effectLst/>
                                    </a:rPr>
                                    <m:t>,</m:t>
                                  </m:r>
                                  <m:r>
                                    <a:rPr lang="ru-RU" sz="2000">
                                      <a:effectLst/>
                                    </a:rPr>
                                    <m:t>𝟑</m:t>
                                  </m:r>
                                  <m:r>
                                    <a:rPr lang="ru-RU" sz="2000">
                                      <a:effectLst/>
                                    </a:rPr>
                                    <m:t>−у</m:t>
                                  </m:r>
                                </m:num>
                                <m:den>
                                  <m:r>
                                    <a:rPr lang="ru-RU" sz="2000">
                                      <a:effectLst/>
                                    </a:rPr>
                                    <m:t>𝟒𝟓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dirty="0">
                              <a:effectLst/>
                            </a:rPr>
                            <a:t>;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ru-RU" sz="2000" dirty="0">
                              <a:effectLst/>
                            </a:rPr>
                            <a:t>|-0,56|: |y|=|-0,8|.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457200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В2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Решите уравнения: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𝐱</m:t>
                                  </m:r>
                                  <m: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  <m: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𝟒</m:t>
                                  </m:r>
                                  <m: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,</m:t>
                                  </m:r>
                                  <m: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𝟐𝟓</m:t>
                                  </m:r>
                                </m:den>
                              </m:f>
                              <m:r>
                                <a:rPr lang="ru-RU" sz="2000" b="1">
                                  <a:solidFill>
                                    <a:schemeClr val="bg1"/>
                                  </a:solidFill>
                                  <a:effectLst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𝐱</m:t>
                                  </m:r>
                                  <m: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+</m:t>
                                  </m:r>
                                  <m: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𝟎</m:t>
                                  </m:r>
                                  <m: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,</m:t>
                                  </m:r>
                                  <m: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ru-RU" sz="2000" b="1">
                                      <a:solidFill>
                                        <a:schemeClr val="bg1"/>
                                      </a:solidFill>
                                      <a:effectLst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;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ru-RU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|-0,63|: |x</a:t>
                          </a:r>
                          <a:r>
                            <a:rPr lang="ru-RU" sz="20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|=|-0,7|.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228600"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998213656"/>
                  </p:ext>
                </p:extLst>
              </p:nvPr>
            </p:nvGraphicFramePr>
            <p:xfrm>
              <a:off x="1259632" y="2781034"/>
              <a:ext cx="6751320" cy="352687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84376"/>
                    <a:gridCol w="3366944"/>
                  </a:tblGrid>
                  <a:tr h="1562566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А1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Решите уравнения: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ru-RU" sz="2000" dirty="0">
                              <a:effectLst/>
                            </a:rPr>
                            <a:t> 1,5</a:t>
                          </a:r>
                          <a:r>
                            <a:rPr lang="en-US" sz="2000" dirty="0">
                              <a:effectLst/>
                            </a:rPr>
                            <a:t>x – 3,7=2,3x </a:t>
                          </a:r>
                          <a:r>
                            <a:rPr lang="ru-RU" sz="2000" dirty="0">
                              <a:effectLst/>
                            </a:rPr>
                            <a:t>– 2,74;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ru-RU" sz="2000" dirty="0">
                              <a:effectLst/>
                            </a:rPr>
                            <a:t>|х|=1,5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457200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А2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Решите уравнения: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ru-RU" sz="2000" dirty="0">
                              <a:effectLst/>
                            </a:rPr>
                            <a:t>2,4у +3,8=3,1у + 4,71;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ru-RU" sz="2000" dirty="0">
                              <a:effectLst/>
                            </a:rPr>
                            <a:t> |х |=2,3</a:t>
                          </a:r>
                          <a:endParaRPr lang="ru-RU" sz="1200" dirty="0">
                            <a:effectLst/>
                          </a:endParaRPr>
                        </a:p>
                        <a:p>
                          <a:pPr marL="228600"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96430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80" t="-83540" r="-996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725" t="-83540" r="-1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504658" cy="228599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Заполним бортовой журнал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4658" y="0"/>
            <a:ext cx="263934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329</Words>
  <Application>Microsoft Office PowerPoint</Application>
  <PresentationFormat>Экран 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Космическое путешествие Урок занимательной математики, 6 класс Коновалова Светлана Юрьевна ФГКОУ «Краснодарское ПКУ» </vt:lpstr>
      <vt:lpstr>Проверка работы бортовых компьютеров </vt:lpstr>
      <vt:lpstr>Проложим маршрут:  № 3 На координатной плоскости постройте треугольник АВС, если А (- 3; 6),  В (- 3; - 4),    С( 2; - 4 ). Запишите координаты точек пересечения сторон треугольника с осями координат.</vt:lpstr>
      <vt:lpstr>Знакомство с планетами: № 4 Задача         Площадь поверхности Меркурий равна 75 млн. квадратных  километров и составляет  15/92 площади поверхности планеты Венера. Найдите площадь поверхности планеты Венера. </vt:lpstr>
      <vt:lpstr>Взгляд из космоса: № 5 Задача  Диаметр земного шара приближенно равен 12,7 тыс. км. Скольким тысячам километров равен радиус и длина экватора Земли? (Число тысяч округлите  до десятых)        </vt:lpstr>
      <vt:lpstr>Слайд 6</vt:lpstr>
      <vt:lpstr>Работа на станции: № 6 Задача Объем воздуха  в комнате космического  дома, имеющей форму прямоугольного параллелепипеда шириной   4, 125 м и высотой 2,5 м, равен 55 кубических метров. Найдите длину комнаты.</vt:lpstr>
      <vt:lpstr>  Работа на станции: № 7 Задача  В железной руде на 7 частей железа приходится 3 части примесей. Сколько тонн примесей содержит железная руда, если в ней 73,5 т железа? </vt:lpstr>
      <vt:lpstr>Заполним бортовой журнал</vt:lpstr>
      <vt:lpstr>Слайд 10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81</cp:revision>
  <dcterms:modified xsi:type="dcterms:W3CDTF">2014-01-13T18:49:34Z</dcterms:modified>
</cp:coreProperties>
</file>