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sldIdLst>
    <p:sldId id="256" r:id="rId2"/>
    <p:sldId id="261" r:id="rId3"/>
    <p:sldId id="257" r:id="rId4"/>
    <p:sldId id="258" r:id="rId5"/>
    <p:sldId id="259" r:id="rId6"/>
    <p:sldId id="262" r:id="rId7"/>
    <p:sldId id="260" r:id="rId8"/>
    <p:sldId id="267" r:id="rId9"/>
    <p:sldId id="273" r:id="rId10"/>
    <p:sldId id="275" r:id="rId11"/>
    <p:sldId id="276" r:id="rId12"/>
    <p:sldId id="277" r:id="rId13"/>
    <p:sldId id="278" r:id="rId14"/>
    <p:sldId id="279" r:id="rId15"/>
    <p:sldId id="263" r:id="rId16"/>
    <p:sldId id="266" r:id="rId17"/>
    <p:sldId id="268" r:id="rId18"/>
    <p:sldId id="280" r:id="rId19"/>
    <p:sldId id="270" r:id="rId20"/>
    <p:sldId id="281"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17F1"/>
    <a:srgbClr val="FB1DD1"/>
    <a:srgbClr val="FF9900"/>
    <a:srgbClr val="0099FF"/>
    <a:srgbClr val="009900"/>
    <a:srgbClr val="C90784"/>
    <a:srgbClr val="C88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73" autoAdjust="0"/>
    <p:restoredTop sz="94660"/>
  </p:normalViewPr>
  <p:slideViewPr>
    <p:cSldViewPr>
      <p:cViewPr varScale="1">
        <p:scale>
          <a:sx n="69" d="100"/>
          <a:sy n="69" d="100"/>
        </p:scale>
        <p:origin x="-46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970980-982A-46FF-AD24-20D6518253A1}" type="datetimeFigureOut">
              <a:rPr lang="ru-RU" smtClean="0"/>
              <a:t>15.02.2013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ED98CE-950C-4315-8517-D67908852ADD}" type="slidenum">
              <a:rPr lang="ru-RU" smtClean="0"/>
              <a:t>‹#›</a:t>
            </a:fld>
            <a:endParaRPr lang="ru-RU"/>
          </a:p>
        </p:txBody>
      </p:sp>
    </p:spTree>
    <p:extLst>
      <p:ext uri="{BB962C8B-B14F-4D97-AF65-F5344CB8AC3E}">
        <p14:creationId xmlns:p14="http://schemas.microsoft.com/office/powerpoint/2010/main" val="1022996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AED98CE-950C-4315-8517-D67908852ADD}" type="slidenum">
              <a:rPr lang="ru-RU" smtClean="0"/>
              <a:t>7</a:t>
            </a:fld>
            <a:endParaRPr lang="ru-RU"/>
          </a:p>
        </p:txBody>
      </p:sp>
    </p:spTree>
    <p:extLst>
      <p:ext uri="{BB962C8B-B14F-4D97-AF65-F5344CB8AC3E}">
        <p14:creationId xmlns:p14="http://schemas.microsoft.com/office/powerpoint/2010/main" val="2811260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AED98CE-950C-4315-8517-D67908852ADD}" type="slidenum">
              <a:rPr lang="ru-RU" smtClean="0"/>
              <a:t>17</a:t>
            </a:fld>
            <a:endParaRPr lang="ru-RU"/>
          </a:p>
        </p:txBody>
      </p:sp>
    </p:spTree>
    <p:extLst>
      <p:ext uri="{BB962C8B-B14F-4D97-AF65-F5344CB8AC3E}">
        <p14:creationId xmlns:p14="http://schemas.microsoft.com/office/powerpoint/2010/main" val="1232365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15.02.2013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15.02.2013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15.02.2013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15.02.2013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15.02.2013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15.02.2013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15.02.2013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15.02.2013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15.02.2013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15.02.2013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t>15.02.2013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slideLayout" Target="../slideLayouts/slideLayout7.xml"/><Relationship Id="rId7" Type="http://schemas.openxmlformats.org/officeDocument/2006/relationships/image" Target="../media/image22.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9141" y="3650649"/>
            <a:ext cx="8640960" cy="12003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600" b="1" cap="all" dirty="0" smtClean="0">
                <a:ln>
                  <a:solidFill>
                    <a:srgbClr val="FF0000"/>
                  </a:solidFill>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Школа  прошлого , настоящего и будущего.</a:t>
            </a:r>
            <a:endParaRPr lang="ru-RU" sz="3600" b="1" cap="all" spc="0" dirty="0">
              <a:ln>
                <a:solidFill>
                  <a:srgbClr val="FF0000"/>
                </a:solidFill>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TextBox 3"/>
          <p:cNvSpPr txBox="1"/>
          <p:nvPr/>
        </p:nvSpPr>
        <p:spPr>
          <a:xfrm>
            <a:off x="1979712" y="4830336"/>
            <a:ext cx="5900432" cy="2246769"/>
          </a:xfrm>
          <a:prstGeom prst="rect">
            <a:avLst/>
          </a:prstGeom>
          <a:noFill/>
        </p:spPr>
        <p:txBody>
          <a:bodyPr wrap="square" rtlCol="0">
            <a:spAutoFit/>
          </a:bodyPr>
          <a:lstStyle/>
          <a:p>
            <a:pPr algn="ctr"/>
            <a:r>
              <a:rPr lang="ru-RU" sz="2400" dirty="0" smtClean="0">
                <a:solidFill>
                  <a:schemeClr val="tx2">
                    <a:lumMod val="10000"/>
                  </a:schemeClr>
                </a:solidFill>
              </a:rPr>
              <a:t>Работу выполнили: </a:t>
            </a:r>
            <a:r>
              <a:rPr lang="ru-RU" sz="2400" dirty="0" err="1">
                <a:solidFill>
                  <a:schemeClr val="tx2">
                    <a:lumMod val="10000"/>
                  </a:schemeClr>
                </a:solidFill>
              </a:rPr>
              <a:t>Заплаткин</a:t>
            </a:r>
            <a:r>
              <a:rPr lang="ru-RU" sz="2400" dirty="0">
                <a:solidFill>
                  <a:schemeClr val="tx2">
                    <a:lumMod val="10000"/>
                  </a:schemeClr>
                </a:solidFill>
              </a:rPr>
              <a:t> </a:t>
            </a:r>
            <a:r>
              <a:rPr lang="ru-RU" sz="2400" dirty="0" smtClean="0">
                <a:solidFill>
                  <a:schemeClr val="tx2">
                    <a:lumMod val="10000"/>
                  </a:schemeClr>
                </a:solidFill>
              </a:rPr>
              <a:t>Даниил,1кл.,Кезик Анастасия,1 </a:t>
            </a:r>
            <a:r>
              <a:rPr lang="ru-RU" sz="2400" dirty="0" err="1" smtClean="0">
                <a:solidFill>
                  <a:schemeClr val="tx2">
                    <a:lumMod val="10000"/>
                  </a:schemeClr>
                </a:solidFill>
              </a:rPr>
              <a:t>кл</a:t>
            </a:r>
            <a:r>
              <a:rPr lang="ru-RU" sz="2400" dirty="0" smtClean="0">
                <a:solidFill>
                  <a:schemeClr val="tx2">
                    <a:lumMod val="10000"/>
                  </a:schemeClr>
                </a:solidFill>
              </a:rPr>
              <a:t>.,</a:t>
            </a:r>
          </a:p>
          <a:p>
            <a:pPr algn="ctr"/>
            <a:r>
              <a:rPr lang="ru-RU" sz="2400" dirty="0" smtClean="0">
                <a:solidFill>
                  <a:schemeClr val="tx2">
                    <a:lumMod val="10000"/>
                  </a:schemeClr>
                </a:solidFill>
              </a:rPr>
              <a:t> Ермакова Анастасия,1 </a:t>
            </a:r>
            <a:r>
              <a:rPr lang="ru-RU" sz="2400" dirty="0" err="1" smtClean="0">
                <a:solidFill>
                  <a:schemeClr val="tx2">
                    <a:lumMod val="10000"/>
                  </a:schemeClr>
                </a:solidFill>
              </a:rPr>
              <a:t>кл</a:t>
            </a:r>
            <a:r>
              <a:rPr lang="ru-RU" sz="2400" dirty="0" smtClean="0">
                <a:solidFill>
                  <a:schemeClr val="tx2">
                    <a:lumMod val="10000"/>
                  </a:schemeClr>
                </a:solidFill>
              </a:rPr>
              <a:t>.</a:t>
            </a:r>
          </a:p>
          <a:p>
            <a:pPr algn="ctr"/>
            <a:r>
              <a:rPr lang="ru-RU" sz="2400" dirty="0" smtClean="0">
                <a:solidFill>
                  <a:schemeClr val="tx2">
                    <a:lumMod val="10000"/>
                  </a:schemeClr>
                </a:solidFill>
              </a:rPr>
              <a:t>ГБОУ </a:t>
            </a:r>
            <a:r>
              <a:rPr lang="ru-RU" sz="2400" dirty="0">
                <a:solidFill>
                  <a:schemeClr val="tx2">
                    <a:lumMod val="10000"/>
                  </a:schemeClr>
                </a:solidFill>
              </a:rPr>
              <a:t>гимназия  № 1544</a:t>
            </a:r>
          </a:p>
          <a:p>
            <a:pPr algn="ctr"/>
            <a:endParaRPr lang="ru-RU" sz="2400" dirty="0">
              <a:solidFill>
                <a:schemeClr val="tx2">
                  <a:lumMod val="10000"/>
                </a:schemeClr>
              </a:solidFill>
            </a:endParaRPr>
          </a:p>
          <a:p>
            <a:pPr algn="ctr"/>
            <a:endParaRPr lang="ru-RU" sz="2000" dirty="0" smtClean="0">
              <a:solidFill>
                <a:schemeClr val="tx2">
                  <a:lumMod val="10000"/>
                </a:schemeClr>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246228"/>
            <a:ext cx="5309406" cy="3583849"/>
          </a:xfrm>
          <a:prstGeom prst="rect">
            <a:avLst/>
          </a:prstGeom>
          <a:ln>
            <a:noFill/>
          </a:ln>
          <a:effectLst>
            <a:softEdge rad="112500"/>
          </a:effectLst>
        </p:spPr>
      </p:pic>
    </p:spTree>
    <p:extLst>
      <p:ext uri="{BB962C8B-B14F-4D97-AF65-F5344CB8AC3E}">
        <p14:creationId xmlns:p14="http://schemas.microsoft.com/office/powerpoint/2010/main" val="32844779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1721" y="908719"/>
            <a:ext cx="6408712" cy="3046988"/>
          </a:xfrm>
          <a:prstGeom prst="rect">
            <a:avLst/>
          </a:prstGeom>
          <a:noFill/>
        </p:spPr>
        <p:txBody>
          <a:bodyPr wrap="square" rtlCol="0">
            <a:spAutoFit/>
          </a:bodyPr>
          <a:lstStyle/>
          <a:p>
            <a:r>
              <a:rPr lang="ru-RU" sz="2400" dirty="0"/>
              <a:t>Р</a:t>
            </a:r>
            <a:r>
              <a:rPr lang="ru-RU" sz="2400" dirty="0" smtClean="0"/>
              <a:t>аньше </a:t>
            </a:r>
            <a:r>
              <a:rPr lang="ru-RU" sz="2400" dirty="0"/>
              <a:t>писали на дощечках, залитых воском, потому что не было бумаги. А Азбука была совсем другая, не такая как у нас. Дети писали </a:t>
            </a:r>
            <a:r>
              <a:rPr lang="ru-RU" sz="2400" dirty="0" smtClean="0"/>
              <a:t> </a:t>
            </a:r>
            <a:r>
              <a:rPr lang="ru-RU" sz="2400" dirty="0"/>
              <a:t>писали острой палочкой на белой </a:t>
            </a:r>
            <a:r>
              <a:rPr lang="ru-RU" sz="2400" dirty="0" smtClean="0"/>
              <a:t>берёсте.</a:t>
            </a:r>
            <a:r>
              <a:rPr lang="ru-RU" sz="2400" dirty="0"/>
              <a:t> Маленькие дети научились писать на песке, насыпанном в лотке. Дети сидели на стойках, расположенных в ряд. Столы каждый имел чернильницу </a:t>
            </a:r>
            <a:r>
              <a:rPr lang="ru-RU" sz="2400" dirty="0" smtClean="0"/>
              <a:t>.</a:t>
            </a:r>
            <a:endParaRPr lang="ru-RU" sz="2400" dirty="0"/>
          </a:p>
        </p:txBody>
      </p:sp>
      <p:pic>
        <p:nvPicPr>
          <p:cNvPr id="5" name="Рисунок 4" descr="http://festival.1september.ru/articles/560485/img2.jpg"/>
          <p:cNvPicPr/>
          <p:nvPr/>
        </p:nvPicPr>
        <p:blipFill>
          <a:blip r:embed="rId2">
            <a:extLst>
              <a:ext uri="{28A0092B-C50C-407E-A947-70E740481C1C}">
                <a14:useLocalDpi xmlns:a14="http://schemas.microsoft.com/office/drawing/2010/main" val="0"/>
              </a:ext>
            </a:extLst>
          </a:blip>
          <a:srcRect/>
          <a:stretch>
            <a:fillRect/>
          </a:stretch>
        </p:blipFill>
        <p:spPr bwMode="auto">
          <a:xfrm>
            <a:off x="175296" y="246732"/>
            <a:ext cx="1876425" cy="1323975"/>
          </a:xfrm>
          <a:prstGeom prst="rect">
            <a:avLst/>
          </a:prstGeom>
          <a:ln>
            <a:noFill/>
          </a:ln>
          <a:effectLst>
            <a:softEdge rad="112500"/>
          </a:effectLst>
        </p:spPr>
      </p:pic>
      <p:pic>
        <p:nvPicPr>
          <p:cNvPr id="6" name="Рисунок 5" descr="http://festival.1september.ru/articles/560485/img4.jpg"/>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861047"/>
            <a:ext cx="7344816" cy="2831295"/>
          </a:xfrm>
          <a:prstGeom prst="rect">
            <a:avLst/>
          </a:prstGeom>
          <a:ln>
            <a:noFill/>
          </a:ln>
          <a:effectLst>
            <a:softEdge rad="112500"/>
          </a:effectLst>
        </p:spPr>
      </p:pic>
    </p:spTree>
    <p:extLst>
      <p:ext uri="{BB962C8B-B14F-4D97-AF65-F5344CB8AC3E}">
        <p14:creationId xmlns:p14="http://schemas.microsoft.com/office/powerpoint/2010/main" val="37202465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476672"/>
            <a:ext cx="7186340" cy="2585323"/>
          </a:xfrm>
          <a:prstGeom prst="rect">
            <a:avLst/>
          </a:prstGeom>
          <a:noFill/>
        </p:spPr>
        <p:txBody>
          <a:bodyPr wrap="square" rtlCol="0">
            <a:spAutoFit/>
          </a:bodyPr>
          <a:lstStyle/>
          <a:p>
            <a:r>
              <a:rPr lang="ru-RU" sz="2400" dirty="0"/>
              <a:t>Все учащиеся средней школы были одеты в форму .</a:t>
            </a:r>
          </a:p>
          <a:p>
            <a:r>
              <a:rPr lang="ru-RU" sz="2400" dirty="0"/>
              <a:t> </a:t>
            </a:r>
            <a:r>
              <a:rPr lang="ru-RU" sz="2400" b="1" dirty="0"/>
              <a:t>МАЛЬЧИКИ : </a:t>
            </a:r>
            <a:r>
              <a:rPr lang="ru-RU" sz="2400" dirty="0"/>
              <a:t>Белая рубашка, красный галстук пионера, темно синие брюки и пиджак, черные туфли.</a:t>
            </a:r>
          </a:p>
          <a:p>
            <a:r>
              <a:rPr lang="ru-RU" sz="2400" b="1" dirty="0"/>
              <a:t>ДЕВОЧКИ : </a:t>
            </a:r>
            <a:r>
              <a:rPr lang="ru-RU" sz="2400" dirty="0"/>
              <a:t>Коричневое платье, чулки, легкие ботинки, фартук белый/черный.</a:t>
            </a:r>
          </a:p>
          <a:p>
            <a:r>
              <a:rPr lang="ru-RU" dirty="0"/>
              <a:t> </a:t>
            </a:r>
          </a:p>
        </p:txBody>
      </p:sp>
      <p:pic>
        <p:nvPicPr>
          <p:cNvPr id="3" name="Рисунок 2" descr="http://festival.1september.ru/articles/560485/img9.jpg"/>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852936"/>
            <a:ext cx="5688632" cy="3672408"/>
          </a:xfrm>
          <a:prstGeom prst="rect">
            <a:avLst/>
          </a:prstGeom>
          <a:ln>
            <a:noFill/>
          </a:ln>
          <a:effectLst>
            <a:softEdge rad="112500"/>
          </a:effectLst>
        </p:spPr>
      </p:pic>
    </p:spTree>
    <p:extLst>
      <p:ext uri="{BB962C8B-B14F-4D97-AF65-F5344CB8AC3E}">
        <p14:creationId xmlns:p14="http://schemas.microsoft.com/office/powerpoint/2010/main" val="3306175286"/>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0"/>
            <a:ext cx="7704856" cy="984885"/>
          </a:xfrm>
          <a:prstGeom prst="rect">
            <a:avLst/>
          </a:prstGeom>
          <a:noFill/>
        </p:spPr>
        <p:txBody>
          <a:bodyPr wrap="square" rtlCol="0">
            <a:spAutoFit/>
          </a:bodyPr>
          <a:lstStyle/>
          <a:p>
            <a:r>
              <a:rPr lang="ru-RU" sz="4000" dirty="0" smtClean="0">
                <a:solidFill>
                  <a:srgbClr val="FF0000"/>
                </a:solidFill>
              </a:rPr>
              <a:t>                    Наша школа</a:t>
            </a:r>
          </a:p>
          <a:p>
            <a:r>
              <a:rPr lang="ru-RU" dirty="0" smtClean="0"/>
              <a:t>.</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527078"/>
            <a:ext cx="5740333" cy="4302719"/>
          </a:xfrm>
          <a:prstGeom prst="rect">
            <a:avLst/>
          </a:prstGeom>
          <a:ln>
            <a:noFill/>
          </a:ln>
          <a:effectLst>
            <a:softEdge rad="112500"/>
          </a:effectLst>
        </p:spPr>
      </p:pic>
      <p:sp>
        <p:nvSpPr>
          <p:cNvPr id="5" name="TextBox 4"/>
          <p:cNvSpPr txBox="1"/>
          <p:nvPr/>
        </p:nvSpPr>
        <p:spPr>
          <a:xfrm>
            <a:off x="3635896" y="2276872"/>
            <a:ext cx="184731" cy="369332"/>
          </a:xfrm>
          <a:prstGeom prst="rect">
            <a:avLst/>
          </a:prstGeom>
          <a:noFill/>
        </p:spPr>
        <p:txBody>
          <a:bodyPr wrap="none" rtlCol="0">
            <a:spAutoFit/>
          </a:bodyPr>
          <a:lstStyle/>
          <a:p>
            <a:endParaRPr lang="ru-RU" dirty="0"/>
          </a:p>
        </p:txBody>
      </p:sp>
      <p:sp>
        <p:nvSpPr>
          <p:cNvPr id="6" name="TextBox 5"/>
          <p:cNvSpPr txBox="1"/>
          <p:nvPr/>
        </p:nvSpPr>
        <p:spPr>
          <a:xfrm>
            <a:off x="2123728" y="984885"/>
            <a:ext cx="6552728" cy="5601533"/>
          </a:xfrm>
          <a:prstGeom prst="rect">
            <a:avLst/>
          </a:prstGeom>
          <a:noFill/>
        </p:spPr>
        <p:txBody>
          <a:bodyPr wrap="square" rtlCol="0">
            <a:spAutoFit/>
          </a:bodyPr>
          <a:lstStyle/>
          <a:p>
            <a:r>
              <a:rPr lang="ru-RU" sz="2000" dirty="0">
                <a:solidFill>
                  <a:srgbClr val="002060"/>
                </a:solidFill>
              </a:rPr>
              <a:t>В 1998 году в столичном районе-новостройке «Митино» открылась </a:t>
            </a:r>
            <a:r>
              <a:rPr lang="ru-RU" sz="2000" dirty="0" smtClean="0">
                <a:solidFill>
                  <a:srgbClr val="002060"/>
                </a:solidFill>
              </a:rPr>
              <a:t> школа № 1938. </a:t>
            </a:r>
            <a:r>
              <a:rPr lang="ru-RU" sz="2000" dirty="0">
                <a:solidFill>
                  <a:srgbClr val="002060"/>
                </a:solidFill>
              </a:rPr>
              <a:t>С первых лет своего существования она работала в инновационном режиме. В 2003 году школа получила статус гимназии и новый номер, но сохранила свою главную педагогическую идею: «Русская культура как основа развития личности и окно в мир».</a:t>
            </a:r>
          </a:p>
          <a:p>
            <a:r>
              <a:rPr lang="ru-RU" sz="2000" dirty="0">
                <a:solidFill>
                  <a:srgbClr val="002060"/>
                </a:solidFill>
              </a:rPr>
              <a:t>Уважение к своей стране начинается с интереса к району города, где живут ученики и расположена их гимназия. Каждый гость гимназии может узнать историю этих мест, а уж ее постоянные «обитатели» знают ее назубок. И не зря!. Ведь гимназия № 1544 находится на </a:t>
            </a:r>
            <a:r>
              <a:rPr lang="ru-RU" sz="2000" dirty="0" err="1">
                <a:solidFill>
                  <a:srgbClr val="002060"/>
                </a:solidFill>
              </a:rPr>
              <a:t>Пенягинской</a:t>
            </a:r>
            <a:r>
              <a:rPr lang="ru-RU" sz="2000" dirty="0">
                <a:solidFill>
                  <a:srgbClr val="002060"/>
                </a:solidFill>
              </a:rPr>
              <a:t> улице, названной в память о деревне, располагавшейся здесь прежде. Если ехать к гимназии из центра Москвы на автобусе, то надо выходить на остановке «Улица генерала Белобородова». Улица названа в честь воина-полководца, героя Великой Отечественной войны. Правда, интересно?</a:t>
            </a:r>
          </a:p>
          <a:p>
            <a:endParaRPr lang="ru-RU" dirty="0">
              <a:solidFill>
                <a:srgbClr val="002060"/>
              </a:solidFill>
            </a:endParaRPr>
          </a:p>
        </p:txBody>
      </p:sp>
    </p:spTree>
    <p:extLst>
      <p:ext uri="{BB962C8B-B14F-4D97-AF65-F5344CB8AC3E}">
        <p14:creationId xmlns:p14="http://schemas.microsoft.com/office/powerpoint/2010/main" val="37996626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3055" y="692696"/>
            <a:ext cx="7396594" cy="6463308"/>
          </a:xfrm>
          <a:prstGeom prst="rect">
            <a:avLst/>
          </a:prstGeom>
          <a:noFill/>
        </p:spPr>
        <p:txBody>
          <a:bodyPr wrap="square" rtlCol="0">
            <a:spAutoFit/>
          </a:bodyPr>
          <a:lstStyle/>
          <a:p>
            <a:r>
              <a:rPr lang="ru-RU" sz="2400" b="1" dirty="0" smtClean="0">
                <a:solidFill>
                  <a:srgbClr val="FF0000"/>
                </a:solidFill>
              </a:rPr>
              <a:t>    </a:t>
            </a:r>
            <a:r>
              <a:rPr lang="ru-RU" sz="3600" b="1" dirty="0" smtClean="0">
                <a:solidFill>
                  <a:srgbClr val="FF0000"/>
                </a:solidFill>
              </a:rPr>
              <a:t>Инновационные </a:t>
            </a:r>
            <a:r>
              <a:rPr lang="ru-RU" sz="3600" b="1" dirty="0">
                <a:solidFill>
                  <a:srgbClr val="FF0000"/>
                </a:solidFill>
              </a:rPr>
              <a:t>технологии</a:t>
            </a:r>
            <a:r>
              <a:rPr lang="ru-RU" sz="3600" b="1" dirty="0" smtClean="0">
                <a:solidFill>
                  <a:srgbClr val="FF0000"/>
                </a:solidFill>
              </a:rPr>
              <a:t>.</a:t>
            </a:r>
          </a:p>
          <a:p>
            <a:r>
              <a:rPr lang="ru-RU" sz="2400" dirty="0"/>
              <a:t>В настоящее время практически каждый имеет компьютер у себя дома. Компьютеры играют весьма важную роль в нашей жизни. Они используются людьми всех возрастов: от подростков до профессиональных бизнесменов. Мы не можем представить нашей современной школы без использования компьютера. Мы можем сделать проекты, слайд шоу и даже фильмы на наших уроках с помощью вычисляет. Ученики могут использовать компьютеры для подготовки докладов, чтобы найти информацию, необходимую им для записи композиции, чтобы найти новых друзей с помощью Интернета</a:t>
            </a:r>
            <a:r>
              <a:rPr lang="ru-RU" sz="3600" dirty="0"/>
              <a:t>. </a:t>
            </a:r>
          </a:p>
          <a:p>
            <a:endParaRPr lang="ru-RU" sz="3600" dirty="0">
              <a:solidFill>
                <a:srgbClr val="FF0000"/>
              </a:solidFill>
            </a:endParaRPr>
          </a:p>
          <a:p>
            <a:endParaRPr lang="ru-RU" dirty="0"/>
          </a:p>
        </p:txBody>
      </p:sp>
    </p:spTree>
    <p:extLst>
      <p:ext uri="{BB962C8B-B14F-4D97-AF65-F5344CB8AC3E}">
        <p14:creationId xmlns:p14="http://schemas.microsoft.com/office/powerpoint/2010/main" val="30047533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9076" y="332656"/>
            <a:ext cx="7272808" cy="1354217"/>
          </a:xfrm>
          <a:prstGeom prst="rect">
            <a:avLst/>
          </a:prstGeom>
          <a:noFill/>
        </p:spPr>
        <p:txBody>
          <a:bodyPr wrap="square" rtlCol="0">
            <a:spAutoFit/>
          </a:bodyPr>
          <a:lstStyle/>
          <a:p>
            <a:r>
              <a:rPr lang="ru-RU" sz="3200" b="1" dirty="0">
                <a:solidFill>
                  <a:srgbClr val="FF0000"/>
                </a:solidFill>
              </a:rPr>
              <a:t>Школы будущего глазами учащихся.</a:t>
            </a:r>
            <a:endParaRPr lang="ru-RU" sz="3200" dirty="0">
              <a:solidFill>
                <a:srgbClr val="FF0000"/>
              </a:solidFill>
            </a:endParaRPr>
          </a:p>
          <a:p>
            <a:r>
              <a:rPr lang="ru-RU" sz="3200" b="1" dirty="0">
                <a:solidFill>
                  <a:srgbClr val="FF0000"/>
                </a:solidFill>
              </a:rPr>
              <a:t>     </a:t>
            </a:r>
            <a:r>
              <a:rPr lang="ru-RU" sz="3200" b="1" dirty="0" smtClean="0">
                <a:solidFill>
                  <a:srgbClr val="FF0000"/>
                </a:solidFill>
              </a:rPr>
              <a:t>              Лучшая </a:t>
            </a:r>
            <a:r>
              <a:rPr lang="ru-RU" sz="3200" b="1" dirty="0">
                <a:solidFill>
                  <a:srgbClr val="FF0000"/>
                </a:solidFill>
              </a:rPr>
              <a:t>школа! </a:t>
            </a:r>
            <a:endParaRPr lang="ru-RU" sz="3200" dirty="0">
              <a:solidFill>
                <a:srgbClr val="FF0000"/>
              </a:solidFill>
            </a:endParaRP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1403755"/>
            <a:ext cx="4464496" cy="2589408"/>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00" y="3429000"/>
            <a:ext cx="3746500" cy="3143249"/>
          </a:xfrm>
          <a:prstGeom prst="rect">
            <a:avLst/>
          </a:prstGeom>
          <a:ln>
            <a:noFill/>
          </a:ln>
          <a:effectLst>
            <a:softEdge rad="112500"/>
          </a:effectLst>
        </p:spPr>
      </p:pic>
      <p:sp>
        <p:nvSpPr>
          <p:cNvPr id="6" name="TextBox 5"/>
          <p:cNvSpPr txBox="1"/>
          <p:nvPr/>
        </p:nvSpPr>
        <p:spPr>
          <a:xfrm>
            <a:off x="1015900" y="1403755"/>
            <a:ext cx="7516540" cy="5539978"/>
          </a:xfrm>
          <a:prstGeom prst="rect">
            <a:avLst/>
          </a:prstGeom>
          <a:noFill/>
        </p:spPr>
        <p:txBody>
          <a:bodyPr wrap="square" rtlCol="0">
            <a:spAutoFit/>
          </a:bodyPr>
          <a:lstStyle/>
          <a:p>
            <a:pPr marL="285750" lvl="0" indent="-285750">
              <a:buFont typeface="Arial" pitchFamily="34" charset="0"/>
              <a:buChar char="•"/>
            </a:pPr>
            <a:r>
              <a:rPr lang="ru-RU" sz="2400" dirty="0"/>
              <a:t>удобное и просторное школьное здание;</a:t>
            </a:r>
          </a:p>
          <a:p>
            <a:pPr marL="285750" lvl="0" indent="-285750">
              <a:buFont typeface="Arial" pitchFamily="34" charset="0"/>
              <a:buChar char="•"/>
            </a:pPr>
            <a:r>
              <a:rPr lang="ru-RU" sz="2400" dirty="0"/>
              <a:t>хорошая школа оснащена всем необходимым;</a:t>
            </a:r>
          </a:p>
          <a:p>
            <a:pPr marL="285750" lvl="0" indent="-285750">
              <a:buFont typeface="Arial" pitchFamily="34" charset="0"/>
              <a:buChar char="•"/>
            </a:pPr>
            <a:r>
              <a:rPr lang="ru-RU" sz="2400" dirty="0"/>
              <a:t>высококвалифицированные и творческие учителя;</a:t>
            </a:r>
          </a:p>
          <a:p>
            <a:pPr marL="285750" lvl="0" indent="-285750">
              <a:buFont typeface="Arial" pitchFamily="34" charset="0"/>
              <a:buChar char="•"/>
            </a:pPr>
            <a:r>
              <a:rPr lang="ru-RU" sz="2400" dirty="0"/>
              <a:t>дружелюбная атмосфера;</a:t>
            </a:r>
          </a:p>
          <a:p>
            <a:pPr marL="285750" lvl="0" indent="-285750">
              <a:buFont typeface="Arial" pitchFamily="34" charset="0"/>
              <a:buChar char="•"/>
            </a:pPr>
            <a:r>
              <a:rPr lang="ru-RU" sz="2400" dirty="0"/>
              <a:t>хорошая библиотека с видео и аудио материалами;</a:t>
            </a:r>
          </a:p>
          <a:p>
            <a:pPr marL="285750" lvl="0" indent="-285750">
              <a:buFont typeface="Arial" pitchFamily="34" charset="0"/>
              <a:buChar char="•"/>
            </a:pPr>
            <a:r>
              <a:rPr lang="ru-RU" sz="2400" dirty="0"/>
              <a:t>хорошие спортивные сооружения;</a:t>
            </a:r>
          </a:p>
          <a:p>
            <a:pPr marL="285750" lvl="0" indent="-285750">
              <a:buFont typeface="Arial" pitchFamily="34" charset="0"/>
              <a:buChar char="•"/>
            </a:pPr>
            <a:r>
              <a:rPr lang="ru-RU" sz="2400" dirty="0"/>
              <a:t>хорошая столовая с большим количеством вкусной еды;</a:t>
            </a:r>
          </a:p>
          <a:p>
            <a:pPr marL="285750" lvl="0" indent="-285750">
              <a:buFont typeface="Arial" pitchFamily="34" charset="0"/>
              <a:buChar char="•"/>
            </a:pPr>
            <a:r>
              <a:rPr lang="ru-RU" sz="2400" dirty="0"/>
              <a:t>детские клубы;</a:t>
            </a:r>
          </a:p>
          <a:p>
            <a:pPr marL="285750" lvl="0" indent="-285750">
              <a:buFont typeface="Arial" pitchFamily="34" charset="0"/>
              <a:buChar char="•"/>
            </a:pPr>
            <a:r>
              <a:rPr lang="ru-RU" sz="2400" dirty="0"/>
              <a:t>хороший медицинский центр;</a:t>
            </a:r>
          </a:p>
          <a:p>
            <a:pPr marL="285750" lvl="0" indent="-285750">
              <a:buFont typeface="Arial" pitchFamily="34" charset="0"/>
              <a:buChar char="•"/>
            </a:pPr>
            <a:r>
              <a:rPr lang="ru-RU" sz="2400" dirty="0"/>
              <a:t>психологическая помощь;</a:t>
            </a:r>
          </a:p>
          <a:p>
            <a:pPr marL="285750" lvl="0" indent="-285750">
              <a:buFont typeface="Arial" pitchFamily="34" charset="0"/>
              <a:buChar char="•"/>
            </a:pPr>
            <a:r>
              <a:rPr lang="ru-RU" sz="2400" dirty="0"/>
              <a:t>современные информационные технологии и компьютерные лаборатории;</a:t>
            </a:r>
          </a:p>
          <a:p>
            <a:pPr marL="285750" lvl="0" indent="-285750">
              <a:buFont typeface="Arial" pitchFamily="34" charset="0"/>
              <a:buChar char="•"/>
            </a:pPr>
            <a:r>
              <a:rPr lang="ru-RU" sz="2400" dirty="0"/>
              <a:t>плавательный бассейн; и многое др.</a:t>
            </a:r>
          </a:p>
          <a:p>
            <a:endParaRPr lang="ru-RU" sz="2000" dirty="0"/>
          </a:p>
        </p:txBody>
      </p:sp>
    </p:spTree>
    <p:extLst>
      <p:ext uri="{BB962C8B-B14F-4D97-AF65-F5344CB8AC3E}">
        <p14:creationId xmlns:p14="http://schemas.microsoft.com/office/powerpoint/2010/main" val="236562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188641"/>
            <a:ext cx="8856984" cy="864096"/>
          </a:xfrm>
        </p:spPr>
        <p:txBody>
          <a:bodyPr/>
          <a:lstStyle/>
          <a:p>
            <a:r>
              <a:rPr lang="ru-RU" sz="2800" dirty="0" smtClean="0"/>
              <a:t> </a:t>
            </a:r>
            <a:endParaRPr lang="ru-RU" sz="2800" dirty="0"/>
          </a:p>
        </p:txBody>
      </p:sp>
      <p:pic>
        <p:nvPicPr>
          <p:cNvPr id="5" name="Рисунок 4" descr="http://festival.1september.ru/articles/560485/img21.jpg"/>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348880"/>
            <a:ext cx="2736304" cy="2448272"/>
          </a:xfrm>
          <a:prstGeom prst="rect">
            <a:avLst/>
          </a:prstGeom>
          <a:ln>
            <a:noFill/>
          </a:ln>
          <a:effectLst>
            <a:softEdge rad="112500"/>
          </a:effectLst>
        </p:spPr>
      </p:pic>
      <p:sp>
        <p:nvSpPr>
          <p:cNvPr id="6" name="TextBox 5"/>
          <p:cNvSpPr txBox="1"/>
          <p:nvPr/>
        </p:nvSpPr>
        <p:spPr>
          <a:xfrm>
            <a:off x="971600" y="188640"/>
            <a:ext cx="7704856" cy="6278642"/>
          </a:xfrm>
          <a:prstGeom prst="rect">
            <a:avLst/>
          </a:prstGeom>
          <a:noFill/>
        </p:spPr>
        <p:txBody>
          <a:bodyPr wrap="square" rtlCol="0">
            <a:spAutoFit/>
          </a:bodyPr>
          <a:lstStyle/>
          <a:p>
            <a:r>
              <a:rPr lang="ru-RU" sz="2400" b="1" dirty="0" smtClean="0">
                <a:solidFill>
                  <a:srgbClr val="FF0000"/>
                </a:solidFill>
              </a:rPr>
              <a:t>       Десять </a:t>
            </a:r>
            <a:r>
              <a:rPr lang="ru-RU" sz="2400" b="1" dirty="0">
                <a:solidFill>
                  <a:srgbClr val="FF0000"/>
                </a:solidFill>
              </a:rPr>
              <a:t>качеств великого учителя</a:t>
            </a:r>
            <a:endParaRPr lang="ru-RU" sz="2400" dirty="0">
              <a:solidFill>
                <a:srgbClr val="FF0000"/>
              </a:solidFill>
            </a:endParaRPr>
          </a:p>
          <a:p>
            <a:pPr marL="342900" indent="-342900">
              <a:buFont typeface="+mj-lt"/>
              <a:buAutoNum type="arabicPeriod"/>
            </a:pPr>
            <a:r>
              <a:rPr lang="ru-RU" sz="2400" dirty="0"/>
              <a:t>Что делает великий учитель? Великие учителя понимают магию обучения!</a:t>
            </a:r>
          </a:p>
          <a:p>
            <a:pPr marL="342900" lvl="0" indent="-342900">
              <a:buFont typeface="+mj-lt"/>
              <a:buAutoNum type="arabicPeriod"/>
            </a:pPr>
            <a:r>
              <a:rPr lang="ru-RU" sz="2400" dirty="0"/>
              <a:t>Сострадание</a:t>
            </a:r>
          </a:p>
          <a:p>
            <a:pPr marL="342900" lvl="0" indent="-342900">
              <a:buFont typeface="+mj-lt"/>
              <a:buAutoNum type="arabicPeriod"/>
            </a:pPr>
            <a:r>
              <a:rPr lang="ru-RU" sz="2400" dirty="0"/>
              <a:t>Творчество</a:t>
            </a:r>
          </a:p>
          <a:p>
            <a:pPr marL="342900" lvl="0" indent="-342900">
              <a:buFont typeface="+mj-lt"/>
              <a:buAutoNum type="arabicPeriod"/>
            </a:pPr>
            <a:r>
              <a:rPr lang="ru-RU" sz="2400" dirty="0"/>
              <a:t>Посвящение</a:t>
            </a:r>
          </a:p>
          <a:p>
            <a:pPr marL="342900" lvl="0" indent="-342900">
              <a:buFont typeface="+mj-lt"/>
              <a:buAutoNum type="arabicPeriod"/>
            </a:pPr>
            <a:r>
              <a:rPr lang="ru-RU" sz="2400" dirty="0"/>
              <a:t>Энтузиазм</a:t>
            </a:r>
          </a:p>
          <a:p>
            <a:pPr marL="342900" lvl="0" indent="-342900">
              <a:buFont typeface="+mj-lt"/>
              <a:buAutoNum type="arabicPeriod"/>
            </a:pPr>
            <a:r>
              <a:rPr lang="ru-RU" sz="2400" dirty="0"/>
              <a:t>Этика</a:t>
            </a:r>
          </a:p>
          <a:p>
            <a:pPr marL="342900" lvl="0" indent="-342900">
              <a:buFont typeface="+mj-lt"/>
              <a:buAutoNum type="arabicPeriod"/>
            </a:pPr>
            <a:r>
              <a:rPr lang="ru-RU" sz="2400" dirty="0"/>
              <a:t>Воображение</a:t>
            </a:r>
          </a:p>
          <a:p>
            <a:pPr marL="342900" lvl="0" indent="-342900">
              <a:buFont typeface="+mj-lt"/>
              <a:buAutoNum type="arabicPeriod"/>
            </a:pPr>
            <a:r>
              <a:rPr lang="ru-RU" sz="2400" dirty="0"/>
              <a:t>Руководство</a:t>
            </a:r>
          </a:p>
          <a:p>
            <a:pPr marL="342900" lvl="0" indent="-342900">
              <a:buFont typeface="+mj-lt"/>
              <a:buAutoNum type="arabicPeriod"/>
            </a:pPr>
            <a:r>
              <a:rPr lang="ru-RU" sz="2400" dirty="0"/>
              <a:t>Прослушивание</a:t>
            </a:r>
          </a:p>
          <a:p>
            <a:pPr marL="342900" lvl="0" indent="-342900">
              <a:buFont typeface="+mj-lt"/>
              <a:buAutoNum type="arabicPeriod"/>
            </a:pPr>
            <a:r>
              <a:rPr lang="ru-RU" sz="2400" dirty="0"/>
              <a:t>Терпение</a:t>
            </a:r>
          </a:p>
          <a:p>
            <a:pPr marL="342900" lvl="0" indent="-342900">
              <a:buFont typeface="+mj-lt"/>
              <a:buAutoNum type="arabicPeriod"/>
            </a:pPr>
            <a:r>
              <a:rPr lang="ru-RU" sz="2400" dirty="0"/>
              <a:t>Уважение</a:t>
            </a:r>
          </a:p>
          <a:p>
            <a:r>
              <a:rPr lang="ru-RU" sz="2400" dirty="0"/>
              <a:t>Великие учителя понимают, что уважение является то, что они должны дать для того, чтобы получить. Потому что они ценят умы (и личности) . </a:t>
            </a:r>
          </a:p>
          <a:p>
            <a:endParaRPr lang="ru-RU" dirty="0">
              <a:solidFill>
                <a:srgbClr val="7030A0"/>
              </a:solidFill>
            </a:endParaRPr>
          </a:p>
        </p:txBody>
      </p:sp>
    </p:spTree>
    <p:extLst>
      <p:ext uri="{BB962C8B-B14F-4D97-AF65-F5344CB8AC3E}">
        <p14:creationId xmlns:p14="http://schemas.microsoft.com/office/powerpoint/2010/main" val="28008206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620688"/>
            <a:ext cx="8568952" cy="5904656"/>
          </a:xfrm>
        </p:spPr>
        <p:txBody>
          <a:bodyPr>
            <a:noAutofit/>
          </a:bodyPr>
          <a:lstStyle/>
          <a:p>
            <a:r>
              <a:rPr lang="ru-RU" sz="2000" dirty="0">
                <a:solidFill>
                  <a:schemeClr val="tx1"/>
                </a:solidFill>
              </a:rPr>
              <a:t>Вы когда-нибудь задумывались, как будет выглядеть школа будущего? Нет? И мы попытались представить себе такую школу... </a:t>
            </a:r>
            <a:br>
              <a:rPr lang="ru-RU" sz="2000" dirty="0">
                <a:solidFill>
                  <a:schemeClr val="tx1"/>
                </a:solidFill>
              </a:rPr>
            </a:br>
            <a:r>
              <a:rPr lang="ru-RU" sz="2000" dirty="0">
                <a:solidFill>
                  <a:schemeClr val="tx1"/>
                </a:solidFill>
              </a:rPr>
              <a:t>Конечно, все школы будут полностью автоматизированы. Компьютер является важным атрибутом школы будущего.</a:t>
            </a:r>
            <a:br>
              <a:rPr lang="ru-RU" sz="2000" dirty="0">
                <a:solidFill>
                  <a:schemeClr val="tx1"/>
                </a:solidFill>
              </a:rPr>
            </a:br>
            <a:r>
              <a:rPr lang="ru-RU" sz="2000" dirty="0">
                <a:solidFill>
                  <a:schemeClr val="tx1"/>
                </a:solidFill>
              </a:rPr>
              <a:t>Как школа  изменится в будущем? Подумайте! Мы можем сообщить, там будет больше знаков, чем в настоящее время!</a:t>
            </a:r>
            <a:br>
              <a:rPr lang="ru-RU" sz="2000" dirty="0">
                <a:solidFill>
                  <a:schemeClr val="tx1"/>
                </a:solidFill>
              </a:rPr>
            </a:br>
            <a:r>
              <a:rPr lang="ru-RU" sz="2000" dirty="0">
                <a:solidFill>
                  <a:schemeClr val="tx1"/>
                </a:solidFill>
              </a:rPr>
              <a:t>Что можно сказать об интерьере школы будущего? В школе будет наборов инженерных и других развлечений, которые будет занимать  школьников.</a:t>
            </a:r>
            <a:br>
              <a:rPr lang="ru-RU" sz="2000" dirty="0">
                <a:solidFill>
                  <a:schemeClr val="tx1"/>
                </a:solidFill>
              </a:rPr>
            </a:br>
            <a:r>
              <a:rPr lang="ru-RU" sz="2000" dirty="0">
                <a:solidFill>
                  <a:schemeClr val="tx1"/>
                </a:solidFill>
              </a:rPr>
              <a:t>Об  учителях школы будущего мы можем только сказать, что все из них будут высококвалифицированные  хорошие люди.  </a:t>
            </a:r>
            <a:br>
              <a:rPr lang="ru-RU" sz="2000" dirty="0">
                <a:solidFill>
                  <a:schemeClr val="tx1"/>
                </a:solidFill>
              </a:rPr>
            </a:br>
            <a:r>
              <a:rPr lang="ru-RU" sz="2000" dirty="0">
                <a:solidFill>
                  <a:schemeClr val="tx1"/>
                </a:solidFill>
              </a:rPr>
              <a:t>Каждый ученик будет получать больше внимания, если классы будут меньше. </a:t>
            </a:r>
            <a:br>
              <a:rPr lang="ru-RU" sz="2000" dirty="0">
                <a:solidFill>
                  <a:schemeClr val="tx1"/>
                </a:solidFill>
              </a:rPr>
            </a:br>
            <a:r>
              <a:rPr lang="ru-RU" sz="2000" dirty="0">
                <a:solidFill>
                  <a:schemeClr val="tx1"/>
                </a:solidFill>
              </a:rPr>
              <a:t>В целом, те школьники, которые будут учиться в школе  будущего очень повезло. </a:t>
            </a:r>
          </a:p>
        </p:txBody>
      </p:sp>
    </p:spTree>
    <p:extLst>
      <p:ext uri="{BB962C8B-B14F-4D97-AF65-F5344CB8AC3E}">
        <p14:creationId xmlns:p14="http://schemas.microsoft.com/office/powerpoint/2010/main" val="294792402"/>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476673"/>
            <a:ext cx="8568952" cy="504055"/>
          </a:xfrm>
        </p:spPr>
        <p:txBody>
          <a:bodyPr/>
          <a:lstStyle/>
          <a:p>
            <a:pPr algn="ctr"/>
            <a:r>
              <a:rPr lang="ru-RU" sz="2800" dirty="0" smtClean="0">
                <a:solidFill>
                  <a:srgbClr val="FF0000"/>
                </a:solidFill>
              </a:rPr>
              <a:t> заключение</a:t>
            </a:r>
            <a:endParaRPr lang="ru-RU" sz="2800" dirty="0">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23528" y="1052736"/>
            <a:ext cx="5184576" cy="5400600"/>
          </a:xfrm>
        </p:spPr>
        <p:txBody>
          <a:bodyPr>
            <a:normAutofit fontScale="70000" lnSpcReduction="20000"/>
          </a:bodyPr>
          <a:lstStyle/>
          <a:p>
            <a:pPr algn="l"/>
            <a:r>
              <a:rPr lang="ru-RU" dirty="0" smtClean="0">
                <a:solidFill>
                  <a:srgbClr val="002060"/>
                </a:solidFill>
              </a:rPr>
              <a:t>Изменения </a:t>
            </a:r>
            <a:r>
              <a:rPr lang="ru-RU" dirty="0">
                <a:solidFill>
                  <a:srgbClr val="002060"/>
                </a:solidFill>
              </a:rPr>
              <a:t>и развитие  школы в нашей жизни .Мы просмотрели и изучили историю развития школы. Несомненно школы </a:t>
            </a:r>
            <a:r>
              <a:rPr lang="ru-RU" dirty="0" smtClean="0">
                <a:solidFill>
                  <a:srgbClr val="002060"/>
                </a:solidFill>
              </a:rPr>
              <a:t>изменились</a:t>
            </a:r>
            <a:r>
              <a:rPr lang="ru-RU" dirty="0">
                <a:solidFill>
                  <a:srgbClr val="002060"/>
                </a:solidFill>
              </a:rPr>
              <a:t>. Возможность получить образование не составляет трудностей. Было бы желание и интерес к учебе.</a:t>
            </a:r>
          </a:p>
          <a:p>
            <a:pPr lvl="0" algn="l"/>
            <a:r>
              <a:rPr lang="ru-RU" dirty="0">
                <a:solidFill>
                  <a:srgbClr val="002060"/>
                </a:solidFill>
              </a:rPr>
              <a:t>Без сомнения, что школа является наш второй дом. Мы проводим  много времени в школе, глубокие знания, которая может помочь нам понять нашу жизнь лучше. Она играет важную роль в нашей жизни.</a:t>
            </a:r>
          </a:p>
          <a:p>
            <a:pPr lvl="0" algn="l"/>
            <a:r>
              <a:rPr lang="ru-RU" dirty="0">
                <a:solidFill>
                  <a:srgbClr val="002060"/>
                </a:solidFill>
              </a:rPr>
              <a:t>Мы изучаем компьютерные науки, потому что мы знаем, что знание компьютеров </a:t>
            </a:r>
            <a:r>
              <a:rPr lang="ru-RU" dirty="0">
                <a:solidFill>
                  <a:srgbClr val="002060"/>
                </a:solidFill>
              </a:rPr>
              <a:t>-</a:t>
            </a:r>
            <a:r>
              <a:rPr lang="ru-RU" dirty="0" smtClean="0">
                <a:solidFill>
                  <a:srgbClr val="002060"/>
                </a:solidFill>
              </a:rPr>
              <a:t> </a:t>
            </a:r>
            <a:r>
              <a:rPr lang="ru-RU" dirty="0">
                <a:solidFill>
                  <a:srgbClr val="002060"/>
                </a:solidFill>
              </a:rPr>
              <a:t>большое преимущество для нас, когда мы смотрим на работу после окончания школы. </a:t>
            </a:r>
          </a:p>
          <a:p>
            <a:pPr lvl="0" algn="l"/>
            <a:r>
              <a:rPr lang="ru-RU" dirty="0">
                <a:solidFill>
                  <a:srgbClr val="002060"/>
                </a:solidFill>
              </a:rPr>
              <a:t>Сделать хорошие действия и принимать решения.</a:t>
            </a:r>
          </a:p>
          <a:p>
            <a:pPr marL="342900" indent="-342900" algn="l">
              <a:buFont typeface="Arial" pitchFamily="34" charset="0"/>
              <a:buChar char="•"/>
            </a:pPr>
            <a:endParaRPr lang="ru-RU" dirty="0"/>
          </a:p>
        </p:txBody>
      </p:sp>
      <p:sp>
        <p:nvSpPr>
          <p:cNvPr id="4" name="TextBox 3"/>
          <p:cNvSpPr txBox="1"/>
          <p:nvPr/>
        </p:nvSpPr>
        <p:spPr>
          <a:xfrm>
            <a:off x="6444208" y="2060848"/>
            <a:ext cx="2448272" cy="369332"/>
          </a:xfrm>
          <a:prstGeom prst="rect">
            <a:avLst/>
          </a:prstGeom>
          <a:noFill/>
        </p:spPr>
        <p:txBody>
          <a:bodyPr wrap="square" rtlCol="0">
            <a:spAutoFit/>
          </a:bodyPr>
          <a:lstStyle/>
          <a:p>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316" y="980728"/>
            <a:ext cx="3744416" cy="1865375"/>
          </a:xfrm>
          <a:prstGeom prst="rect">
            <a:avLst/>
          </a:prstGeom>
          <a:ln>
            <a:noFill/>
          </a:ln>
          <a:effectLst>
            <a:softEdge rad="1125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2734" y="3285434"/>
            <a:ext cx="3577580" cy="2408904"/>
          </a:xfrm>
          <a:prstGeom prst="rect">
            <a:avLst/>
          </a:prstGeom>
          <a:ln>
            <a:noFill/>
          </a:ln>
          <a:effectLst>
            <a:softEdge rad="112500"/>
          </a:effectLst>
        </p:spPr>
      </p:pic>
    </p:spTree>
    <p:extLst>
      <p:ext uri="{BB962C8B-B14F-4D97-AF65-F5344CB8AC3E}">
        <p14:creationId xmlns:p14="http://schemas.microsoft.com/office/powerpoint/2010/main" val="9239955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9752" y="692696"/>
            <a:ext cx="4703980" cy="646331"/>
          </a:xfrm>
          <a:prstGeom prst="rect">
            <a:avLst/>
          </a:prstGeom>
          <a:noFill/>
        </p:spPr>
        <p:txBody>
          <a:bodyPr wrap="none" rtlCol="0">
            <a:spAutoFit/>
          </a:bodyPr>
          <a:lstStyle/>
          <a:p>
            <a:r>
              <a:rPr lang="ru-RU" sz="3600" dirty="0" smtClean="0">
                <a:solidFill>
                  <a:srgbClr val="FF0000"/>
                </a:solidFill>
              </a:rPr>
              <a:t>Наша школа будущего.</a:t>
            </a:r>
            <a:endParaRPr lang="ru-RU" sz="3600" dirty="0">
              <a:solidFill>
                <a:srgbClr val="FF0000"/>
              </a:solidFill>
            </a:endParaRPr>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556792"/>
            <a:ext cx="2529452" cy="1897089"/>
          </a:xfrm>
          <a:prstGeom prst="rect">
            <a:avLst/>
          </a:prstGeom>
          <a:ln>
            <a:noFill/>
          </a:ln>
          <a:effectLst>
            <a:softEdge rad="112500"/>
          </a:effectLst>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88640"/>
            <a:ext cx="1955709" cy="1466782"/>
          </a:xfrm>
          <a:prstGeom prst="rect">
            <a:avLst/>
          </a:prstGeom>
          <a:ln>
            <a:noFill/>
          </a:ln>
          <a:effectLst>
            <a:softEdge rad="112500"/>
          </a:effectLst>
        </p:spPr>
      </p:pic>
      <p:pic>
        <p:nvPicPr>
          <p:cNvPr id="5" name="Рисунок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5776" y="2508993"/>
            <a:ext cx="2736304" cy="2052228"/>
          </a:xfrm>
          <a:prstGeom prst="rect">
            <a:avLst/>
          </a:prstGeom>
          <a:ln>
            <a:noFill/>
          </a:ln>
          <a:effectLst>
            <a:softEdge rad="112500"/>
          </a:effectLst>
        </p:spPr>
      </p:pic>
      <p:pic>
        <p:nvPicPr>
          <p:cNvPr id="6" name="Рисунок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01218" y="1347442"/>
            <a:ext cx="3285028" cy="2463771"/>
          </a:xfrm>
          <a:prstGeom prst="rect">
            <a:avLst/>
          </a:prstGeom>
          <a:ln>
            <a:noFill/>
          </a:ln>
          <a:effectLst>
            <a:softEdge rad="112500"/>
          </a:effectLst>
        </p:spPr>
      </p:pic>
      <p:pic>
        <p:nvPicPr>
          <p:cNvPr id="7" name="Рисунок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8547" y="3481621"/>
            <a:ext cx="2207229" cy="1655422"/>
          </a:xfrm>
          <a:prstGeom prst="rect">
            <a:avLst/>
          </a:prstGeom>
          <a:ln>
            <a:noFill/>
          </a:ln>
          <a:effectLst>
            <a:softEdge rad="112500"/>
          </a:effectLst>
        </p:spPr>
      </p:pic>
      <p:pic>
        <p:nvPicPr>
          <p:cNvPr id="8" name="Рисунок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35696" y="4659068"/>
            <a:ext cx="2555776" cy="1916832"/>
          </a:xfrm>
          <a:prstGeom prst="rect">
            <a:avLst/>
          </a:prstGeom>
          <a:ln>
            <a:noFill/>
          </a:ln>
          <a:effectLst>
            <a:softEdge rad="112500"/>
          </a:effectLst>
        </p:spPr>
      </p:pic>
      <p:pic>
        <p:nvPicPr>
          <p:cNvPr id="9" name="Рисунок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91354" y="4058431"/>
            <a:ext cx="3384376" cy="2538282"/>
          </a:xfrm>
          <a:prstGeom prst="rect">
            <a:avLst/>
          </a:prstGeom>
          <a:ln>
            <a:noFill/>
          </a:ln>
          <a:effectLst>
            <a:softEdge rad="112500"/>
          </a:effectLst>
        </p:spPr>
      </p:pic>
      <p:pic>
        <p:nvPicPr>
          <p:cNvPr id="11" name="pesenka_pervoklassnika.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505848009"/>
      </p:ext>
    </p:extLst>
  </p:cSld>
  <p:clrMapOvr>
    <a:masterClrMapping/>
  </p:clrMapOvr>
  <p:transition spd="slow">
    <p:wheel spokes="1"/>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5048" fill="hold"/>
                                        <p:tgtEl>
                                          <p:spTgt spid="11"/>
                                        </p:tgtEl>
                                      </p:cBhvr>
                                    </p:cmd>
                                  </p:childTnLst>
                                </p:cTn>
                              </p:par>
                            </p:childTnLst>
                          </p:cTn>
                        </p:par>
                      </p:childTnLst>
                    </p:cTn>
                  </p:par>
                </p:childTnLst>
              </p:cTn>
              <p:nextCondLst>
                <p:cond evt="onClick" delay="0">
                  <p:tgtEl>
                    <p:spTgt spid="11"/>
                  </p:tgtEl>
                </p:cond>
              </p:nextCondLst>
            </p:seq>
            <p:audio>
              <p:cMediaNode vol="100000">
                <p:cTn id="7" fill="hold" display="0">
                  <p:stCondLst>
                    <p:cond delay="indefinite"/>
                  </p:stCondLst>
                  <p:endCondLst>
                    <p:cond evt="onStopAudio" delay="0">
                      <p:tgtEl>
                        <p:sldTgt/>
                      </p:tgtEl>
                    </p:cond>
                  </p:endCondLst>
                </p:cTn>
                <p:tgtEl>
                  <p:spTgt spid="11"/>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30810"/>
            <a:ext cx="8136904" cy="707886"/>
          </a:xfrm>
          <a:prstGeom prst="rect">
            <a:avLst/>
          </a:prstGeom>
          <a:noFill/>
        </p:spPr>
        <p:txBody>
          <a:bodyPr wrap="square" rtlCol="0">
            <a:spAutoFit/>
          </a:bodyPr>
          <a:lstStyle/>
          <a:p>
            <a:pPr algn="ctr"/>
            <a:r>
              <a:rPr lang="ru-RU" sz="4000" b="1" dirty="0" smtClean="0">
                <a:solidFill>
                  <a:srgbClr val="FF0000"/>
                </a:solidFill>
                <a:latin typeface="Times New Roman" pitchFamily="18" charset="0"/>
                <a:cs typeface="Times New Roman" pitchFamily="18" charset="0"/>
              </a:rPr>
              <a:t>НАША ТВОРЧЕСКАЯ РАБОТА</a:t>
            </a:r>
            <a:endParaRPr lang="ru-RU" sz="4000" b="1" dirty="0">
              <a:solidFill>
                <a:srgbClr val="FF0000"/>
              </a:solidFill>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764704"/>
            <a:ext cx="7596336" cy="5697252"/>
          </a:xfrm>
          <a:prstGeom prst="rect">
            <a:avLst/>
          </a:prstGeom>
          <a:ln>
            <a:noFill/>
          </a:ln>
          <a:effectLst>
            <a:softEdge rad="112500"/>
          </a:effectLst>
        </p:spPr>
      </p:pic>
    </p:spTree>
    <p:extLst>
      <p:ext uri="{BB962C8B-B14F-4D97-AF65-F5344CB8AC3E}">
        <p14:creationId xmlns:p14="http://schemas.microsoft.com/office/powerpoint/2010/main" val="23138534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548680"/>
            <a:ext cx="8568952" cy="4093428"/>
          </a:xfrm>
          <a:prstGeom prst="rect">
            <a:avLst/>
          </a:prstGeom>
          <a:noFill/>
        </p:spPr>
        <p:txBody>
          <a:bodyPr wrap="square" rtlCol="0">
            <a:spAutoFit/>
          </a:bodyPr>
          <a:lstStyle/>
          <a:p>
            <a:pPr algn="ctr"/>
            <a:r>
              <a:rPr lang="ru-RU" sz="3200" b="1" dirty="0" smtClean="0">
                <a:solidFill>
                  <a:srgbClr val="FF0000"/>
                </a:solidFill>
              </a:rPr>
              <a:t>Цель проекта:</a:t>
            </a:r>
          </a:p>
          <a:p>
            <a:pPr marL="742950" indent="-742950">
              <a:buFont typeface="+mj-lt"/>
              <a:buAutoNum type="arabicPeriod"/>
            </a:pPr>
            <a:r>
              <a:rPr lang="ru-RU" sz="2400" dirty="0">
                <a:solidFill>
                  <a:srgbClr val="002060"/>
                </a:solidFill>
              </a:rPr>
              <a:t>•	формировать умение работать с информацией, находить источники, из которых её можно почерпнуть;</a:t>
            </a:r>
          </a:p>
          <a:p>
            <a:pPr marL="742950" indent="-742950">
              <a:buFont typeface="+mj-lt"/>
              <a:buAutoNum type="arabicPeriod"/>
            </a:pPr>
            <a:r>
              <a:rPr lang="ru-RU" sz="2400" dirty="0">
                <a:solidFill>
                  <a:srgbClr val="002060"/>
                </a:solidFill>
              </a:rPr>
              <a:t>•	сформировать умения проводить исследования, передавать  и презентовать полученные знания и опыт;</a:t>
            </a:r>
          </a:p>
          <a:p>
            <a:pPr marL="742950" indent="-742950">
              <a:buFont typeface="+mj-lt"/>
              <a:buAutoNum type="arabicPeriod"/>
            </a:pPr>
            <a:r>
              <a:rPr lang="ru-RU" sz="2400" dirty="0">
                <a:solidFill>
                  <a:srgbClr val="002060"/>
                </a:solidFill>
              </a:rPr>
              <a:t>•	сформировать навыки совместной работы и делового общения в группе;</a:t>
            </a:r>
          </a:p>
          <a:p>
            <a:pPr marL="742950" indent="-742950">
              <a:buFont typeface="+mj-lt"/>
              <a:buAutoNum type="arabicPeriod"/>
            </a:pPr>
            <a:r>
              <a:rPr lang="ru-RU" sz="2400" dirty="0">
                <a:solidFill>
                  <a:srgbClr val="002060"/>
                </a:solidFill>
              </a:rPr>
              <a:t>•	узнать как учились в школе в прошлые века и сравнить обучение в школах в настоящее время.</a:t>
            </a:r>
          </a:p>
          <a:p>
            <a:endParaRPr lang="ru-RU" sz="3600" dirty="0">
              <a:solidFill>
                <a:srgbClr val="7030A0"/>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881136"/>
            <a:ext cx="3822676" cy="2882298"/>
          </a:xfrm>
          <a:prstGeom prst="rect">
            <a:avLst/>
          </a:prstGeom>
          <a:ln>
            <a:noFill/>
          </a:ln>
          <a:effectLst>
            <a:softEdge rad="112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4930" y="4025549"/>
            <a:ext cx="3624064" cy="2593471"/>
          </a:xfrm>
          <a:prstGeom prst="rect">
            <a:avLst/>
          </a:prstGeom>
          <a:ln>
            <a:noFill/>
          </a:ln>
          <a:effectLst>
            <a:softEdge rad="112500"/>
          </a:effectLst>
        </p:spPr>
      </p:pic>
    </p:spTree>
    <p:extLst>
      <p:ext uri="{BB962C8B-B14F-4D97-AF65-F5344CB8AC3E}">
        <p14:creationId xmlns:p14="http://schemas.microsoft.com/office/powerpoint/2010/main" val="205060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96752"/>
            <a:ext cx="8229600" cy="3240360"/>
          </a:xfrm>
        </p:spPr>
        <p:txBody>
          <a:bodyPr/>
          <a:lstStyle/>
          <a:p>
            <a:r>
              <a:rPr lang="ru-RU" dirty="0" smtClean="0">
                <a:solidFill>
                  <a:srgbClr val="FF0000"/>
                </a:solidFill>
              </a:rPr>
              <a:t>СПАСИБО ЗА ВНИМАНИЕ!</a:t>
            </a:r>
            <a:endParaRPr lang="ru-RU" dirty="0">
              <a:solidFill>
                <a:srgbClr val="FF0000"/>
              </a:solidFill>
            </a:endParaRPr>
          </a:p>
        </p:txBody>
      </p:sp>
    </p:spTree>
    <p:extLst>
      <p:ext uri="{BB962C8B-B14F-4D97-AF65-F5344CB8AC3E}">
        <p14:creationId xmlns:p14="http://schemas.microsoft.com/office/powerpoint/2010/main" val="1495710785"/>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548680"/>
            <a:ext cx="7632848" cy="4862870"/>
          </a:xfrm>
          <a:prstGeom prst="rect">
            <a:avLst/>
          </a:prstGeom>
        </p:spPr>
        <p:txBody>
          <a:bodyPr wrap="square">
            <a:spAutoFit/>
          </a:bodyPr>
          <a:lstStyle/>
          <a:p>
            <a:pPr algn="ctr"/>
            <a:r>
              <a:rPr lang="ru-RU" sz="3600" dirty="0">
                <a:solidFill>
                  <a:srgbClr val="7030A0"/>
                </a:solidFill>
              </a:rPr>
              <a:t> </a:t>
            </a:r>
            <a:r>
              <a:rPr lang="ru-RU" sz="5400" b="1" dirty="0" smtClean="0">
                <a:solidFill>
                  <a:srgbClr val="FF0000"/>
                </a:solidFill>
              </a:rPr>
              <a:t>Задачи:</a:t>
            </a:r>
          </a:p>
          <a:p>
            <a:pPr marL="514350" indent="-514350">
              <a:buAutoNum type="arabicPeriod"/>
            </a:pPr>
            <a:r>
              <a:rPr lang="ru-RU" sz="3200" dirty="0" smtClean="0"/>
              <a:t>повышение </a:t>
            </a:r>
            <a:r>
              <a:rPr lang="ru-RU" sz="3200" dirty="0"/>
              <a:t>мотивации и получение </a:t>
            </a:r>
            <a:r>
              <a:rPr lang="ru-RU" sz="3200" dirty="0" smtClean="0"/>
              <a:t>     дополнительных </a:t>
            </a:r>
            <a:r>
              <a:rPr lang="ru-RU" sz="3200" dirty="0"/>
              <a:t>знаний;</a:t>
            </a:r>
          </a:p>
          <a:p>
            <a:pPr marL="514350" indent="-514350">
              <a:buAutoNum type="arabicPeriod"/>
            </a:pPr>
            <a:r>
              <a:rPr lang="ru-RU" sz="3200" dirty="0" smtClean="0"/>
              <a:t>провести </a:t>
            </a:r>
            <a:r>
              <a:rPr lang="ru-RU" sz="3200" dirty="0"/>
              <a:t>исследовательскую работу в поиске ответа на вопрос проекта;</a:t>
            </a:r>
          </a:p>
          <a:p>
            <a:pPr marL="514350" indent="-514350">
              <a:buAutoNum type="arabicPeriod"/>
            </a:pPr>
            <a:r>
              <a:rPr lang="ru-RU" sz="3200" dirty="0" smtClean="0"/>
              <a:t>исследовать </a:t>
            </a:r>
            <a:r>
              <a:rPr lang="ru-RU" sz="3200" dirty="0"/>
              <a:t>историю школ </a:t>
            </a:r>
            <a:r>
              <a:rPr lang="ru-RU" sz="3200" dirty="0" smtClean="0"/>
              <a:t>;</a:t>
            </a:r>
            <a:endParaRPr lang="ru-RU" sz="3200" dirty="0"/>
          </a:p>
          <a:p>
            <a:pPr marL="514350" indent="-514350">
              <a:buAutoNum type="arabicPeriod"/>
            </a:pPr>
            <a:r>
              <a:rPr lang="ru-RU" sz="3200" dirty="0" smtClean="0"/>
              <a:t>привить </a:t>
            </a:r>
            <a:r>
              <a:rPr lang="ru-RU" sz="3200" dirty="0"/>
              <a:t>интерес к развитию современной школы;</a:t>
            </a:r>
          </a:p>
          <a:p>
            <a:pPr marL="514350" indent="-514350">
              <a:buAutoNum type="arabicPeriod"/>
            </a:pPr>
            <a:endParaRPr lang="ru-RU" sz="3200" dirty="0" smtClean="0">
              <a:solidFill>
                <a:srgbClr val="7030A0"/>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4365104"/>
            <a:ext cx="3672408" cy="2307496"/>
          </a:xfrm>
          <a:prstGeom prst="rect">
            <a:avLst/>
          </a:prstGeom>
          <a:ln>
            <a:noFill/>
          </a:ln>
          <a:effectLst>
            <a:softEdge rad="112500"/>
          </a:effectLst>
        </p:spPr>
      </p:pic>
    </p:spTree>
    <p:extLst>
      <p:ext uri="{BB962C8B-B14F-4D97-AF65-F5344CB8AC3E}">
        <p14:creationId xmlns:p14="http://schemas.microsoft.com/office/powerpoint/2010/main" val="11247219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260648"/>
            <a:ext cx="7632848" cy="6432530"/>
          </a:xfrm>
          <a:prstGeom prst="rect">
            <a:avLst/>
          </a:prstGeom>
          <a:noFill/>
        </p:spPr>
        <p:txBody>
          <a:bodyPr wrap="square" rtlCol="0">
            <a:spAutoFit/>
          </a:bodyPr>
          <a:lstStyle/>
          <a:p>
            <a:pPr algn="ctr"/>
            <a:r>
              <a:rPr lang="ru-RU" sz="4400" b="1" dirty="0" smtClean="0">
                <a:solidFill>
                  <a:srgbClr val="FF0000"/>
                </a:solidFill>
              </a:rPr>
              <a:t>Обоснование проблемы</a:t>
            </a:r>
          </a:p>
          <a:p>
            <a:pPr algn="ctr"/>
            <a:r>
              <a:rPr lang="ru-RU" sz="3200" b="1" dirty="0" smtClean="0"/>
              <a:t>Какие школы были раньше?</a:t>
            </a:r>
          </a:p>
          <a:p>
            <a:pPr algn="ctr"/>
            <a:r>
              <a:rPr lang="ru-RU" sz="2800" dirty="0"/>
              <a:t>От обыкновенной деревянной доски мы постепенно перешли к новым информационно-коммуникативным технологиям. Они помогают нам быстро находить информацию, готовиться к урокам, переписываться с друзьями из других стран и вообще экономят наше время. Безусловно, что эти изменения будут происходить и в дальнейшем - школы будут меняться. Задумывались ли вы о том, как будет выглядеть школа будущего? Нет? </a:t>
            </a:r>
          </a:p>
          <a:p>
            <a:pPr algn="ctr"/>
            <a:endParaRPr lang="ru-RU" sz="4400" b="1" dirty="0"/>
          </a:p>
        </p:txBody>
      </p:sp>
    </p:spTree>
    <p:extLst>
      <p:ext uri="{BB962C8B-B14F-4D97-AF65-F5344CB8AC3E}">
        <p14:creationId xmlns:p14="http://schemas.microsoft.com/office/powerpoint/2010/main" val="255921381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8568952" cy="864096"/>
          </a:xfrm>
        </p:spPr>
        <p:txBody>
          <a:bodyPr>
            <a:noAutofit/>
          </a:bodyPr>
          <a:lstStyle/>
          <a:p>
            <a:pPr algn="ctr"/>
            <a:r>
              <a:rPr lang="ru-RU" sz="3600" b="1" dirty="0" smtClean="0">
                <a:solidFill>
                  <a:srgbClr val="FF0000"/>
                </a:solidFill>
                <a:latin typeface="Times New Roman" pitchFamily="18" charset="0"/>
                <a:cs typeface="Times New Roman" pitchFamily="18" charset="0"/>
              </a:rPr>
              <a:t>Вопросы, на которые надо искать ответы</a:t>
            </a:r>
            <a:endParaRPr lang="ru-RU" sz="3600" b="1" dirty="0">
              <a:solidFill>
                <a:srgbClr val="FF0000"/>
              </a:solidFill>
              <a:latin typeface="Times New Roman" pitchFamily="18" charset="0"/>
              <a:cs typeface="Times New Roman" pitchFamily="18" charset="0"/>
            </a:endParaRPr>
          </a:p>
        </p:txBody>
      </p:sp>
      <p:sp>
        <p:nvSpPr>
          <p:cNvPr id="3" name="Объект 2"/>
          <p:cNvSpPr>
            <a:spLocks noGrp="1"/>
          </p:cNvSpPr>
          <p:nvPr>
            <p:ph sz="half" idx="1"/>
          </p:nvPr>
        </p:nvSpPr>
        <p:spPr>
          <a:xfrm>
            <a:off x="6300192" y="4005064"/>
            <a:ext cx="2376264" cy="2160240"/>
          </a:xfrm>
        </p:spPr>
        <p:txBody>
          <a:bodyPr>
            <a:normAutofit fontScale="92500" lnSpcReduction="20000"/>
          </a:bodyPr>
          <a:lstStyle/>
          <a:p>
            <a:pPr marL="137160" indent="0" algn="ctr">
              <a:buNone/>
            </a:pPr>
            <a:r>
              <a:rPr lang="ru-RU" sz="4300" i="1" dirty="0" smtClean="0"/>
              <a:t>Какая школа была раньше?</a:t>
            </a:r>
          </a:p>
          <a:p>
            <a:pPr algn="ctr"/>
            <a:endParaRPr lang="ru-RU" sz="2400" dirty="0">
              <a:solidFill>
                <a:srgbClr val="FF0000"/>
              </a:solidFill>
            </a:endParaRPr>
          </a:p>
        </p:txBody>
      </p:sp>
      <p:sp>
        <p:nvSpPr>
          <p:cNvPr id="9" name="TextBox 8"/>
          <p:cNvSpPr txBox="1"/>
          <p:nvPr/>
        </p:nvSpPr>
        <p:spPr>
          <a:xfrm>
            <a:off x="2987824" y="4005064"/>
            <a:ext cx="3528392" cy="369332"/>
          </a:xfrm>
          <a:prstGeom prst="rect">
            <a:avLst/>
          </a:prstGeom>
          <a:noFill/>
        </p:spPr>
        <p:txBody>
          <a:bodyPr wrap="square" rtlCol="0">
            <a:spAutoFit/>
          </a:bodyPr>
          <a:lstStyle/>
          <a:p>
            <a:endParaRPr lang="ru-RU" dirty="0"/>
          </a:p>
        </p:txBody>
      </p:sp>
      <p:sp>
        <p:nvSpPr>
          <p:cNvPr id="14" name="Прямоугольник 13"/>
          <p:cNvSpPr/>
          <p:nvPr/>
        </p:nvSpPr>
        <p:spPr>
          <a:xfrm>
            <a:off x="245825" y="2256217"/>
            <a:ext cx="4792190" cy="2554545"/>
          </a:xfrm>
          <a:prstGeom prst="rect">
            <a:avLst/>
          </a:prstGeom>
        </p:spPr>
        <p:txBody>
          <a:bodyPr wrap="square">
            <a:spAutoFit/>
          </a:bodyPr>
          <a:lstStyle/>
          <a:p>
            <a:pPr lvl="0" algn="ctr">
              <a:spcBef>
                <a:spcPct val="20000"/>
              </a:spcBef>
            </a:pPr>
            <a:r>
              <a:rPr lang="ru-RU" sz="4000" i="1" dirty="0" smtClean="0"/>
              <a:t>Какова черта различия между школой прошлого и настоящего?</a:t>
            </a:r>
            <a:endParaRPr lang="ru-RU" sz="4000" i="1"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668" y="4653136"/>
            <a:ext cx="2808312" cy="1965819"/>
          </a:xfrm>
          <a:prstGeom prst="rect">
            <a:avLst/>
          </a:prstGeom>
          <a:ln>
            <a:noFill/>
          </a:ln>
          <a:effectLst>
            <a:softEdge rad="112500"/>
          </a:effec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1412776"/>
            <a:ext cx="3240360" cy="2428841"/>
          </a:xfrm>
          <a:prstGeom prst="rect">
            <a:avLst/>
          </a:prstGeom>
          <a:ln>
            <a:noFill/>
          </a:ln>
          <a:effectLst>
            <a:softEdge rad="112500"/>
          </a:effectLst>
        </p:spPr>
      </p:pic>
    </p:spTree>
    <p:extLst>
      <p:ext uri="{BB962C8B-B14F-4D97-AF65-F5344CB8AC3E}">
        <p14:creationId xmlns:p14="http://schemas.microsoft.com/office/powerpoint/2010/main" val="227230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Выноска-облако 4"/>
          <p:cNvSpPr/>
          <p:nvPr/>
        </p:nvSpPr>
        <p:spPr>
          <a:xfrm>
            <a:off x="6623720" y="52977"/>
            <a:ext cx="2520280" cy="1944215"/>
          </a:xfrm>
          <a:prstGeom prst="cloudCallout">
            <a:avLst/>
          </a:prstGeom>
          <a:solidFill>
            <a:srgbClr val="92D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Школа настоящего</a:t>
            </a:r>
            <a:endParaRPr lang="ru-RU" sz="2000" b="1" dirty="0">
              <a:solidFill>
                <a:schemeClr val="tx1"/>
              </a:solidFill>
            </a:endParaRPr>
          </a:p>
        </p:txBody>
      </p:sp>
      <p:sp>
        <p:nvSpPr>
          <p:cNvPr id="6" name="TextBox 5"/>
          <p:cNvSpPr txBox="1"/>
          <p:nvPr/>
        </p:nvSpPr>
        <p:spPr>
          <a:xfrm>
            <a:off x="971600" y="3645024"/>
            <a:ext cx="3672408" cy="369332"/>
          </a:xfrm>
          <a:prstGeom prst="rect">
            <a:avLst/>
          </a:prstGeom>
          <a:noFill/>
        </p:spPr>
        <p:txBody>
          <a:bodyPr wrap="square" rtlCol="0">
            <a:spAutoFit/>
          </a:bodyPr>
          <a:lstStyle/>
          <a:p>
            <a:endParaRPr lang="ru-RU" dirty="0"/>
          </a:p>
        </p:txBody>
      </p:sp>
      <p:sp>
        <p:nvSpPr>
          <p:cNvPr id="7" name="Выноска-облако 6"/>
          <p:cNvSpPr/>
          <p:nvPr/>
        </p:nvSpPr>
        <p:spPr>
          <a:xfrm>
            <a:off x="395536" y="44624"/>
            <a:ext cx="2736304" cy="2376264"/>
          </a:xfrm>
          <a:prstGeom prst="cloudCallout">
            <a:avLst/>
          </a:prstGeom>
          <a:solidFill>
            <a:srgbClr val="FB1DD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899592" y="404664"/>
            <a:ext cx="1368152" cy="707886"/>
          </a:xfrm>
          <a:prstGeom prst="rect">
            <a:avLst/>
          </a:prstGeom>
          <a:noFill/>
        </p:spPr>
        <p:txBody>
          <a:bodyPr wrap="square" rtlCol="0">
            <a:spAutoFit/>
          </a:bodyPr>
          <a:lstStyle/>
          <a:p>
            <a:pPr algn="ctr"/>
            <a:r>
              <a:rPr lang="ru-RU" sz="2000" b="1" dirty="0" smtClean="0"/>
              <a:t>Школа прошлого</a:t>
            </a:r>
            <a:endParaRPr lang="ru-RU" sz="2000" b="1" dirty="0"/>
          </a:p>
        </p:txBody>
      </p:sp>
      <p:sp>
        <p:nvSpPr>
          <p:cNvPr id="9" name="Выноска-облако 8"/>
          <p:cNvSpPr/>
          <p:nvPr/>
        </p:nvSpPr>
        <p:spPr>
          <a:xfrm>
            <a:off x="6372200" y="4173327"/>
            <a:ext cx="2771800" cy="2335615"/>
          </a:xfrm>
          <a:prstGeom prst="cloudCallout">
            <a:avLst/>
          </a:prstGeom>
          <a:solidFill>
            <a:srgbClr val="FF99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6660232" y="4509120"/>
            <a:ext cx="2232248" cy="1015663"/>
          </a:xfrm>
          <a:prstGeom prst="rect">
            <a:avLst/>
          </a:prstGeom>
          <a:noFill/>
        </p:spPr>
        <p:txBody>
          <a:bodyPr wrap="square" rtlCol="0">
            <a:spAutoFit/>
          </a:bodyPr>
          <a:lstStyle/>
          <a:p>
            <a:pPr algn="ctr"/>
            <a:r>
              <a:rPr lang="ru-RU" sz="2000" b="1" dirty="0" smtClean="0"/>
              <a:t>Какой мы представляем школу будущего?</a:t>
            </a:r>
            <a:endParaRPr lang="ru-RU" sz="2000" b="1" dirty="0"/>
          </a:p>
        </p:txBody>
      </p:sp>
      <p:sp>
        <p:nvSpPr>
          <p:cNvPr id="11" name="Выноска-облако 10"/>
          <p:cNvSpPr/>
          <p:nvPr/>
        </p:nvSpPr>
        <p:spPr>
          <a:xfrm>
            <a:off x="0" y="4149080"/>
            <a:ext cx="2555776" cy="2232248"/>
          </a:xfrm>
          <a:prstGeom prst="cloudCallout">
            <a:avLst/>
          </a:prstGeom>
          <a:solidFill>
            <a:srgbClr val="00206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Школа прошлого, настоящего и будущего.. А есть ли разница?</a:t>
            </a:r>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1412776"/>
            <a:ext cx="4968552" cy="3726414"/>
          </a:xfrm>
          <a:prstGeom prst="rect">
            <a:avLst/>
          </a:prstGeom>
          <a:ln>
            <a:noFill/>
          </a:ln>
          <a:effectLst>
            <a:softEdge rad="112500"/>
          </a:effectLst>
        </p:spPr>
      </p:pic>
    </p:spTree>
    <p:extLst>
      <p:ext uri="{BB962C8B-B14F-4D97-AF65-F5344CB8AC3E}">
        <p14:creationId xmlns:p14="http://schemas.microsoft.com/office/powerpoint/2010/main" val="176945161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animBg="1"/>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60648"/>
            <a:ext cx="7344816" cy="1152128"/>
          </a:xfrm>
        </p:spPr>
        <p:txBody>
          <a:bodyPr>
            <a:normAutofit/>
          </a:bodyPr>
          <a:lstStyle/>
          <a:p>
            <a:pPr algn="ctr"/>
            <a:r>
              <a:rPr lang="ru-RU" sz="2800" b="1" dirty="0" smtClean="0">
                <a:solidFill>
                  <a:srgbClr val="FF0000"/>
                </a:solidFill>
                <a:latin typeface="Times New Roman" pitchFamily="18" charset="0"/>
                <a:cs typeface="Times New Roman" pitchFamily="18" charset="0"/>
              </a:rPr>
              <a:t>Наш план действий:</a:t>
            </a:r>
            <a:endParaRPr lang="ru-RU" sz="2800" b="1" dirty="0">
              <a:solidFill>
                <a:srgbClr val="FF0000"/>
              </a:solidFill>
              <a:latin typeface="Times New Roman" pitchFamily="18" charset="0"/>
              <a:cs typeface="Times New Roman" pitchFamily="18" charset="0"/>
            </a:endParaRPr>
          </a:p>
        </p:txBody>
      </p:sp>
      <p:sp>
        <p:nvSpPr>
          <p:cNvPr id="4" name="TextBox 3"/>
          <p:cNvSpPr txBox="1"/>
          <p:nvPr/>
        </p:nvSpPr>
        <p:spPr>
          <a:xfrm>
            <a:off x="611560" y="1340768"/>
            <a:ext cx="8064896" cy="5016758"/>
          </a:xfrm>
          <a:prstGeom prst="rect">
            <a:avLst/>
          </a:prstGeom>
          <a:noFill/>
        </p:spPr>
        <p:txBody>
          <a:bodyPr wrap="square" rtlCol="0">
            <a:spAutoFit/>
          </a:bodyPr>
          <a:lstStyle/>
          <a:p>
            <a:endParaRPr lang="ru-RU" sz="3200" dirty="0">
              <a:solidFill>
                <a:schemeClr val="tx2">
                  <a:lumMod val="10000"/>
                </a:schemeClr>
              </a:solidFill>
            </a:endParaRPr>
          </a:p>
          <a:p>
            <a:pPr marL="342900" indent="-342900">
              <a:buAutoNum type="arabicPeriod"/>
            </a:pPr>
            <a:r>
              <a:rPr lang="ru-RU" sz="3200" dirty="0">
                <a:solidFill>
                  <a:schemeClr val="tx2">
                    <a:lumMod val="10000"/>
                  </a:schemeClr>
                </a:solidFill>
              </a:rPr>
              <a:t>	</a:t>
            </a:r>
            <a:r>
              <a:rPr lang="ru-RU" sz="3600" dirty="0">
                <a:solidFill>
                  <a:schemeClr val="tx2">
                    <a:lumMod val="10000"/>
                  </a:schemeClr>
                </a:solidFill>
              </a:rPr>
              <a:t>Узнать как можно больше сведений о древней школе у взрослых, из энциклопедий и т.д. </a:t>
            </a:r>
          </a:p>
          <a:p>
            <a:pPr marL="342900" indent="-342900">
              <a:buAutoNum type="arabicPeriod"/>
            </a:pPr>
            <a:r>
              <a:rPr lang="ru-RU" sz="3600" dirty="0">
                <a:solidFill>
                  <a:schemeClr val="tx2">
                    <a:lumMod val="10000"/>
                  </a:schemeClr>
                </a:solidFill>
              </a:rPr>
              <a:t>	Сравнить школу прошлого </a:t>
            </a:r>
            <a:r>
              <a:rPr lang="ru-RU" sz="3600" dirty="0" smtClean="0">
                <a:solidFill>
                  <a:schemeClr val="tx2">
                    <a:lumMod val="10000"/>
                  </a:schemeClr>
                </a:solidFill>
              </a:rPr>
              <a:t>,  настоящего </a:t>
            </a:r>
            <a:r>
              <a:rPr lang="ru-RU" sz="3600" dirty="0">
                <a:solidFill>
                  <a:schemeClr val="tx2">
                    <a:lumMod val="10000"/>
                  </a:schemeClr>
                </a:solidFill>
              </a:rPr>
              <a:t>и будущего.</a:t>
            </a:r>
          </a:p>
          <a:p>
            <a:pPr marL="342900" indent="-342900">
              <a:buAutoNum type="arabicPeriod"/>
            </a:pPr>
            <a:r>
              <a:rPr lang="ru-RU" sz="3600" dirty="0">
                <a:solidFill>
                  <a:schemeClr val="tx2">
                    <a:lumMod val="10000"/>
                  </a:schemeClr>
                </a:solidFill>
              </a:rPr>
              <a:t>	Проанализировать изученный материал и сделать выводы.</a:t>
            </a:r>
          </a:p>
          <a:p>
            <a:pPr marL="342900" indent="-342900">
              <a:buAutoNum type="arabicPeriod"/>
            </a:pPr>
            <a:endParaRPr lang="ru-RU" sz="3600" dirty="0">
              <a:solidFill>
                <a:schemeClr val="tx2">
                  <a:lumMod val="10000"/>
                </a:schemeClr>
              </a:solidFill>
            </a:endParaRPr>
          </a:p>
        </p:txBody>
      </p:sp>
    </p:spTree>
    <p:extLst>
      <p:ext uri="{BB962C8B-B14F-4D97-AF65-F5344CB8AC3E}">
        <p14:creationId xmlns:p14="http://schemas.microsoft.com/office/powerpoint/2010/main" val="38531505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4168" y="625501"/>
            <a:ext cx="7560840" cy="707886"/>
          </a:xfrm>
          <a:prstGeom prst="rect">
            <a:avLst/>
          </a:prstGeom>
          <a:noFill/>
        </p:spPr>
        <p:txBody>
          <a:bodyPr wrap="square" rtlCol="0">
            <a:spAutoFit/>
          </a:bodyPr>
          <a:lstStyle/>
          <a:p>
            <a:pPr algn="ctr"/>
            <a:r>
              <a:rPr lang="ru-RU" sz="4000" b="1" dirty="0" smtClean="0">
                <a:solidFill>
                  <a:srgbClr val="FF0000"/>
                </a:solidFill>
              </a:rPr>
              <a:t>Школы прошлого.</a:t>
            </a:r>
            <a:endParaRPr lang="ru-RU" sz="4000" b="1" dirty="0">
              <a:solidFill>
                <a:srgbClr val="FF0000"/>
              </a:solidFill>
            </a:endParaRPr>
          </a:p>
        </p:txBody>
      </p:sp>
      <p:sp>
        <p:nvSpPr>
          <p:cNvPr id="5" name="TextBox 4"/>
          <p:cNvSpPr txBox="1"/>
          <p:nvPr/>
        </p:nvSpPr>
        <p:spPr>
          <a:xfrm>
            <a:off x="3707904" y="1285875"/>
            <a:ext cx="4824536" cy="4524315"/>
          </a:xfrm>
          <a:prstGeom prst="rect">
            <a:avLst/>
          </a:prstGeom>
          <a:noFill/>
        </p:spPr>
        <p:txBody>
          <a:bodyPr wrap="square" rtlCol="0">
            <a:spAutoFit/>
          </a:bodyPr>
          <a:lstStyle/>
          <a:p>
            <a:pPr algn="ctr"/>
            <a:r>
              <a:rPr lang="ru-RU" sz="3600" dirty="0">
                <a:ea typeface="Times New Roman"/>
              </a:rPr>
              <a:t> В </a:t>
            </a:r>
            <a:r>
              <a:rPr lang="ru-RU" sz="3600" dirty="0" smtClean="0">
                <a:ea typeface="Times New Roman"/>
              </a:rPr>
              <a:t>первобытном обществе </a:t>
            </a:r>
            <a:r>
              <a:rPr lang="ru-RU" sz="3600" dirty="0">
                <a:ea typeface="Times New Roman"/>
              </a:rPr>
              <a:t>школ не было. Тогда были учителя, которые, не имея представления ни о какой грамоте, давали детям знания о правилах </a:t>
            </a:r>
            <a:r>
              <a:rPr lang="ru-RU" sz="3600" dirty="0" smtClean="0">
                <a:ea typeface="Times New Roman"/>
              </a:rPr>
              <a:t>жизни.</a:t>
            </a:r>
            <a:endParaRPr lang="ru-RU" sz="3600" dirty="0">
              <a:solidFill>
                <a:schemeClr val="tx2">
                  <a:lumMod val="10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31" y="1484784"/>
            <a:ext cx="3476799" cy="1947890"/>
          </a:xfrm>
          <a:prstGeom prst="rect">
            <a:avLst/>
          </a:prstGeom>
          <a:ln>
            <a:noFill/>
          </a:ln>
          <a:effectLst>
            <a:softEdge rad="112500"/>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365104"/>
            <a:ext cx="3563888" cy="2172507"/>
          </a:xfrm>
          <a:prstGeom prst="rect">
            <a:avLst/>
          </a:prstGeom>
          <a:ln>
            <a:noFill/>
          </a:ln>
          <a:effectLst>
            <a:softEdge rad="112500"/>
          </a:effectLst>
        </p:spPr>
      </p:pic>
    </p:spTree>
    <p:extLst>
      <p:ext uri="{BB962C8B-B14F-4D97-AF65-F5344CB8AC3E}">
        <p14:creationId xmlns:p14="http://schemas.microsoft.com/office/powerpoint/2010/main" val="25208404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915816" y="1268760"/>
            <a:ext cx="5544616" cy="5040560"/>
          </a:xfrm>
        </p:spPr>
        <p:txBody>
          <a:bodyPr>
            <a:normAutofit lnSpcReduction="10000"/>
          </a:bodyPr>
          <a:lstStyle/>
          <a:p>
            <a:r>
              <a:rPr lang="ru-RU" sz="3200" dirty="0">
                <a:ea typeface="Times New Roman"/>
              </a:rPr>
              <a:t>Во времена Древней и Московской Руси дети учились у своих родителей, старших братьев и сестёр умению трудиться, умению проявлять уважение к старшим и о том, как заботиться о младших. Они учились тому ремеслу, каким владели их родители. </a:t>
            </a:r>
            <a:r>
              <a:rPr lang="ru-RU" sz="3200" dirty="0" smtClean="0">
                <a:ea typeface="Times New Roman"/>
              </a:rPr>
              <a:t> </a:t>
            </a:r>
          </a:p>
          <a:p>
            <a:endParaRPr lang="ru-RU" dirty="0"/>
          </a:p>
          <a:p>
            <a:endParaRPr lang="ru-RU"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84846" y="2132856"/>
            <a:ext cx="3205765" cy="2664296"/>
          </a:xfrm>
          <a:prstGeom prst="rect">
            <a:avLst/>
          </a:prstGeom>
          <a:ln>
            <a:noFill/>
          </a:ln>
          <a:effectLst>
            <a:softEdge rad="112500"/>
          </a:effectLst>
        </p:spPr>
      </p:pic>
    </p:spTree>
    <p:extLst>
      <p:ext uri="{BB962C8B-B14F-4D97-AF65-F5344CB8AC3E}">
        <p14:creationId xmlns:p14="http://schemas.microsoft.com/office/powerpoint/2010/main" val="25496174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800</TotalTime>
  <Words>872</Words>
  <Application>Microsoft Office PowerPoint</Application>
  <PresentationFormat>Экран (4:3)</PresentationFormat>
  <Paragraphs>82</Paragraphs>
  <Slides>20</Slides>
  <Notes>2</Notes>
  <HiddenSlides>0</HiddenSlides>
  <MMClips>1</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Апекс</vt:lpstr>
      <vt:lpstr>Презентация PowerPoint</vt:lpstr>
      <vt:lpstr>Презентация PowerPoint</vt:lpstr>
      <vt:lpstr>Презентация PowerPoint</vt:lpstr>
      <vt:lpstr>Презентация PowerPoint</vt:lpstr>
      <vt:lpstr>Вопросы, на которые надо искать ответы</vt:lpstr>
      <vt:lpstr>Презентация PowerPoint</vt:lpstr>
      <vt:lpstr>Наш план действий: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Вы когда-нибудь задумывались, как будет выглядеть школа будущего? Нет? И мы попытались представить себе такую школу...  Конечно, все школы будут полностью автоматизированы. Компьютер является важным атрибутом школы будущего. Как школа  изменится в будущем? Подумайте! Мы можем сообщить, там будет больше знаков, чем в настоящее время! Что можно сказать об интерьере школы будущего? В школе будет наборов инженерных и других развлечений, которые будет занимать  школьников. Об  учителях школы будущего мы можем только сказать, что все из них будут высококвалифицированные  хорошие люди.   Каждый ученик будет получать больше внимания, если классы будут меньше.  В целом, те школьники, которые будут учиться в школе  будущего очень повезло. </vt:lpstr>
      <vt:lpstr> заключение</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81</cp:revision>
  <dcterms:created xsi:type="dcterms:W3CDTF">2013-01-14T08:39:46Z</dcterms:created>
  <dcterms:modified xsi:type="dcterms:W3CDTF">2013-02-15T11:01:43Z</dcterms:modified>
</cp:coreProperties>
</file>