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78" r:id="rId12"/>
    <p:sldId id="279" r:id="rId13"/>
    <p:sldId id="280" r:id="rId14"/>
    <p:sldId id="281" r:id="rId15"/>
    <p:sldId id="282" r:id="rId16"/>
    <p:sldId id="267" r:id="rId17"/>
    <p:sldId id="268" r:id="rId18"/>
    <p:sldId id="289" r:id="rId19"/>
    <p:sldId id="285" r:id="rId20"/>
    <p:sldId id="284" r:id="rId21"/>
    <p:sldId id="291" r:id="rId22"/>
    <p:sldId id="288" r:id="rId23"/>
    <p:sldId id="286" r:id="rId24"/>
    <p:sldId id="287" r:id="rId25"/>
    <p:sldId id="290" r:id="rId26"/>
    <p:sldId id="269" r:id="rId27"/>
    <p:sldId id="271" r:id="rId28"/>
    <p:sldId id="272" r:id="rId29"/>
    <p:sldId id="270" r:id="rId30"/>
    <p:sldId id="283" r:id="rId31"/>
    <p:sldId id="273" r:id="rId3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CC66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1905000"/>
            <a:ext cx="6248400" cy="2438400"/>
          </a:xfrm>
        </p:spPr>
        <p:txBody>
          <a:bodyPr/>
          <a:lstStyle>
            <a:lvl1pPr>
              <a:defRPr sz="5400"/>
            </a:lvl1pPr>
          </a:lstStyle>
          <a:p>
            <a:r>
              <a:rPr lang="ru-RU" smtClean="0"/>
              <a:t>Образец заголовка</a:t>
            </a:r>
            <a:endParaRPr lang="ru-RU"/>
          </a:p>
        </p:txBody>
      </p:sp>
      <p:sp>
        <p:nvSpPr>
          <p:cNvPr id="3075" name="Rectangle 3"/>
          <p:cNvSpPr>
            <a:spLocks noGrp="1" noChangeArrowheads="1"/>
          </p:cNvSpPr>
          <p:nvPr>
            <p:ph type="subTitle" idx="1"/>
          </p:nvPr>
        </p:nvSpPr>
        <p:spPr>
          <a:xfrm>
            <a:off x="1066800" y="4419600"/>
            <a:ext cx="6140450" cy="609600"/>
          </a:xfrm>
        </p:spPr>
        <p:txBody>
          <a:bodyPr/>
          <a:lstStyle>
            <a:lvl1pPr marL="0" indent="0">
              <a:buFontTx/>
              <a:buNone/>
              <a:defRPr sz="3200"/>
            </a:lvl1pPr>
          </a:lstStyle>
          <a:p>
            <a:r>
              <a:rPr lang="ru-RU" smtClean="0"/>
              <a:t>Образец подзаголовка</a:t>
            </a:r>
            <a:endParaRPr lang="ru-RU"/>
          </a:p>
        </p:txBody>
      </p:sp>
      <p:sp>
        <p:nvSpPr>
          <p:cNvPr id="3076" name="Rectangle 4"/>
          <p:cNvSpPr>
            <a:spLocks noGrp="1" noChangeArrowheads="1"/>
          </p:cNvSpPr>
          <p:nvPr>
            <p:ph type="dt" sz="half" idx="2"/>
          </p:nvPr>
        </p:nvSpPr>
        <p:spPr>
          <a:xfrm>
            <a:off x="1066800" y="6248400"/>
            <a:ext cx="1905000" cy="457200"/>
          </a:xfrm>
        </p:spPr>
        <p:txBody>
          <a:bodyPr/>
          <a:lstStyle>
            <a:lvl1pPr>
              <a:defRPr/>
            </a:lvl1pPr>
          </a:lstStyle>
          <a:p>
            <a:fld id="{7EAF463A-BC7C-46EE-9F1E-7F377CCA4891}" type="datetimeFigureOut">
              <a:rPr lang="en-US" smtClean="0"/>
              <a:pPr/>
              <a:t>2/5/2014</a:t>
            </a:fld>
            <a:endParaRPr lang="en-US"/>
          </a:p>
        </p:txBody>
      </p:sp>
      <p:sp>
        <p:nvSpPr>
          <p:cNvPr id="3077"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172200" y="6248400"/>
            <a:ext cx="1752600" cy="457200"/>
          </a:xfrm>
        </p:spPr>
        <p:txBody>
          <a:bodyPr/>
          <a:lstStyle>
            <a:lvl1pPr>
              <a:defRPr sz="1000"/>
            </a:lvl1p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EAF463A-BC7C-46EE-9F1E-7F377CCA4891}" type="datetimeFigureOut">
              <a:rPr lang="en-US" smtClean="0"/>
              <a:pPr/>
              <a:t>2/5/2014</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172200" y="838200"/>
            <a:ext cx="1752600" cy="5334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838200"/>
            <a:ext cx="5105400" cy="5334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EAF463A-BC7C-46EE-9F1E-7F377CCA4891}" type="datetimeFigureOut">
              <a:rPr lang="en-US" smtClean="0"/>
              <a:pPr/>
              <a:t>2/5/2014</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EAF463A-BC7C-46EE-9F1E-7F377CCA4891}" type="datetimeFigureOut">
              <a:rPr lang="en-US" smtClean="0"/>
              <a:pPr/>
              <a:t>2/5/2014</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7EAF463A-BC7C-46EE-9F1E-7F377CCA4891}" type="datetimeFigureOut">
              <a:rPr lang="en-US" smtClean="0"/>
              <a:pPr/>
              <a:t>2/5/2014</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400" y="2209800"/>
            <a:ext cx="3429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495800" y="2209800"/>
            <a:ext cx="3429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EAF463A-BC7C-46EE-9F1E-7F377CCA4891}" type="datetimeFigureOut">
              <a:rPr lang="en-US" smtClean="0"/>
              <a:pPr/>
              <a:t>2/5/2014</a:t>
            </a:fld>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7EAF463A-BC7C-46EE-9F1E-7F377CCA4891}" type="datetimeFigureOut">
              <a:rPr lang="en-US" smtClean="0"/>
              <a:pPr/>
              <a:t>2/5/2014</a:t>
            </a:fld>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7EAF463A-BC7C-46EE-9F1E-7F377CCA4891}" type="datetimeFigureOut">
              <a:rPr lang="en-US" smtClean="0"/>
              <a:pPr/>
              <a:t>2/5/2014</a:t>
            </a:fld>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7EAF463A-BC7C-46EE-9F1E-7F377CCA4891}" type="datetimeFigureOut">
              <a:rPr lang="en-US" smtClean="0"/>
              <a:pPr/>
              <a:t>2/5/2014</a:t>
            </a:fld>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7EAF463A-BC7C-46EE-9F1E-7F377CCA4891}" type="datetimeFigureOut">
              <a:rPr lang="en-US" smtClean="0"/>
              <a:pPr/>
              <a:t>2/5/2014</a:t>
            </a:fld>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7EAF463A-BC7C-46EE-9F1E-7F377CCA4891}" type="datetimeFigureOut">
              <a:rPr lang="en-US" smtClean="0"/>
              <a:pPr/>
              <a:t>2/5/2014</a:t>
            </a:fld>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838200"/>
            <a:ext cx="7010400" cy="1311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914400" y="2209800"/>
            <a:ext cx="70104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1524000" y="6324600"/>
            <a:ext cx="1295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7EAF463A-BC7C-46EE-9F1E-7F377CCA4891}" type="datetimeFigureOut">
              <a:rPr lang="en-US" smtClean="0"/>
              <a:pPr/>
              <a:t>2/5/2014</a:t>
            </a:fld>
            <a:endParaRPr lang="en-US"/>
          </a:p>
        </p:txBody>
      </p:sp>
      <p:sp>
        <p:nvSpPr>
          <p:cNvPr id="1029" name="Rectangle 5"/>
          <p:cNvSpPr>
            <a:spLocks noGrp="1" noChangeArrowheads="1"/>
          </p:cNvSpPr>
          <p:nvPr>
            <p:ph type="ftr" sz="quarter" idx="3"/>
          </p:nvPr>
        </p:nvSpPr>
        <p:spPr bwMode="auto">
          <a:xfrm>
            <a:off x="29718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6019800" y="6324600"/>
            <a:ext cx="1295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Black" pitchFamily="34" charset="0"/>
        </a:defRPr>
      </a:lvl2pPr>
      <a:lvl3pPr algn="l" rtl="0" eaLnBrk="1" fontAlgn="base" hangingPunct="1">
        <a:spcBef>
          <a:spcPct val="0"/>
        </a:spcBef>
        <a:spcAft>
          <a:spcPct val="0"/>
        </a:spcAft>
        <a:defRPr sz="4000" b="1">
          <a:solidFill>
            <a:schemeClr val="tx2"/>
          </a:solidFill>
          <a:latin typeface="Arial Black" pitchFamily="34" charset="0"/>
        </a:defRPr>
      </a:lvl3pPr>
      <a:lvl4pPr algn="l" rtl="0" eaLnBrk="1" fontAlgn="base" hangingPunct="1">
        <a:spcBef>
          <a:spcPct val="0"/>
        </a:spcBef>
        <a:spcAft>
          <a:spcPct val="0"/>
        </a:spcAft>
        <a:defRPr sz="4000" b="1">
          <a:solidFill>
            <a:schemeClr val="tx2"/>
          </a:solidFill>
          <a:latin typeface="Arial Black" pitchFamily="34" charset="0"/>
        </a:defRPr>
      </a:lvl4pPr>
      <a:lvl5pPr algn="l" rtl="0" eaLnBrk="1" fontAlgn="base" hangingPunct="1">
        <a:spcBef>
          <a:spcPct val="0"/>
        </a:spcBef>
        <a:spcAft>
          <a:spcPct val="0"/>
        </a:spcAft>
        <a:defRPr sz="4000" b="1">
          <a:solidFill>
            <a:schemeClr val="tx2"/>
          </a:solidFill>
          <a:latin typeface="Arial Black" pitchFamily="34" charset="0"/>
        </a:defRPr>
      </a:lvl5pPr>
      <a:lvl6pPr marL="457200" algn="l" rtl="0" eaLnBrk="1" fontAlgn="base" hangingPunct="1">
        <a:spcBef>
          <a:spcPct val="0"/>
        </a:spcBef>
        <a:spcAft>
          <a:spcPct val="0"/>
        </a:spcAft>
        <a:defRPr sz="4000" b="1">
          <a:solidFill>
            <a:schemeClr val="tx2"/>
          </a:solidFill>
          <a:latin typeface="Arial Black" pitchFamily="34" charset="0"/>
        </a:defRPr>
      </a:lvl6pPr>
      <a:lvl7pPr marL="914400" algn="l" rtl="0" eaLnBrk="1" fontAlgn="base" hangingPunct="1">
        <a:spcBef>
          <a:spcPct val="0"/>
        </a:spcBef>
        <a:spcAft>
          <a:spcPct val="0"/>
        </a:spcAft>
        <a:defRPr sz="4000" b="1">
          <a:solidFill>
            <a:schemeClr val="tx2"/>
          </a:solidFill>
          <a:latin typeface="Arial Black" pitchFamily="34" charset="0"/>
        </a:defRPr>
      </a:lvl7pPr>
      <a:lvl8pPr marL="1371600" algn="l" rtl="0" eaLnBrk="1" fontAlgn="base" hangingPunct="1">
        <a:spcBef>
          <a:spcPct val="0"/>
        </a:spcBef>
        <a:spcAft>
          <a:spcPct val="0"/>
        </a:spcAft>
        <a:defRPr sz="4000" b="1">
          <a:solidFill>
            <a:schemeClr val="tx2"/>
          </a:solidFill>
          <a:latin typeface="Arial Black" pitchFamily="34" charset="0"/>
        </a:defRPr>
      </a:lvl8pPr>
      <a:lvl9pPr marL="1828800" algn="l" rtl="0" eaLnBrk="1" fontAlgn="base" hangingPunct="1">
        <a:spcBef>
          <a:spcPct val="0"/>
        </a:spcBef>
        <a:spcAft>
          <a:spcPct val="0"/>
        </a:spcAft>
        <a:defRPr sz="4000" b="1">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ofsail.com/uploads/posts/2010-09/1284543518_statuya.jpg"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ofsail.com/uploads/posts/2010-09/1284540237_kitayskaya_stena_1.jpg"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ofsail.com/uploads/posts/2010-09/1284543212_tadg_mahal.jpg"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ofsail.com/uploads/posts/2010-09/1284541578_petra.jpg"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ofsail.com/uploads/posts/2010-09/1284541000_machu-picchu.jpg"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lum contrast="18000"/>
          </a:blip>
          <a:srcRect/>
          <a:stretch>
            <a:fillRect/>
          </a:stretch>
        </p:blipFill>
        <p:spPr bwMode="auto">
          <a:xfrm>
            <a:off x="533400" y="1905000"/>
            <a:ext cx="8001000" cy="4495800"/>
          </a:xfrm>
          <a:prstGeom prst="rect">
            <a:avLst/>
          </a:prstGeom>
          <a:ln>
            <a:noFill/>
          </a:ln>
          <a:effectLst>
            <a:softEdge rad="112500"/>
          </a:effectLst>
        </p:spPr>
      </p:pic>
      <p:sp>
        <p:nvSpPr>
          <p:cNvPr id="2" name="Заголовок 1"/>
          <p:cNvSpPr>
            <a:spLocks noGrp="1"/>
          </p:cNvSpPr>
          <p:nvPr>
            <p:ph type="ctrTitle"/>
          </p:nvPr>
        </p:nvSpPr>
        <p:spPr>
          <a:xfrm rot="21445633">
            <a:off x="782026" y="859709"/>
            <a:ext cx="7772400" cy="1066800"/>
          </a:xfrm>
          <a:solidFill>
            <a:schemeClr val="accent5">
              <a:lumMod val="20000"/>
              <a:lumOff val="80000"/>
            </a:schemeClr>
          </a:solidFill>
        </p:spPr>
        <p:txBody>
          <a:bodyPr/>
          <a:lstStyle/>
          <a:p>
            <a:pPr algn="ctr"/>
            <a:r>
              <a:rPr lang="ru-RU" sz="2800" dirty="0">
                <a:solidFill>
                  <a:srgbClr val="993300"/>
                </a:solidFill>
              </a:rPr>
              <a:t>«Семь чудес света» - </a:t>
            </a:r>
            <a:r>
              <a:rPr lang="ru-RU" sz="2800" dirty="0" smtClean="0"/>
              <a:t/>
            </a:r>
            <a:br>
              <a:rPr lang="ru-RU" sz="2800" dirty="0" smtClean="0"/>
            </a:br>
            <a:r>
              <a:rPr lang="ru-RU" sz="2000" dirty="0" smtClean="0"/>
              <a:t>величайшее </a:t>
            </a:r>
            <a:r>
              <a:rPr lang="ru-RU" sz="2000" dirty="0"/>
              <a:t>культурное наследие человечества»</a:t>
            </a:r>
          </a:p>
        </p:txBody>
      </p:sp>
      <p:sp>
        <p:nvSpPr>
          <p:cNvPr id="5" name="Подзаголовок 2"/>
          <p:cNvSpPr txBox="1">
            <a:spLocks/>
          </p:cNvSpPr>
          <p:nvPr/>
        </p:nvSpPr>
        <p:spPr bwMode="auto">
          <a:xfrm>
            <a:off x="2895600" y="5334000"/>
            <a:ext cx="5943600" cy="1219200"/>
          </a:xfrm>
          <a:prstGeom prst="rect">
            <a:avLst/>
          </a:prstGeom>
          <a:gradFill>
            <a:gsLst>
              <a:gs pos="0">
                <a:srgbClr val="FFEFD1"/>
              </a:gs>
              <a:gs pos="64999">
                <a:srgbClr val="F0EBD5"/>
              </a:gs>
              <a:gs pos="100000">
                <a:srgbClr val="D1C39F"/>
              </a:gs>
            </a:gsLst>
            <a:lin ang="5400000" scaled="0"/>
          </a:gradFill>
          <a:ln w="9525">
            <a:noFill/>
            <a:miter lim="800000"/>
            <a:headEnd/>
            <a:tailEnd/>
          </a:ln>
          <a:effectLst>
            <a:glow rad="228600">
              <a:schemeClr val="accent5">
                <a:satMod val="175000"/>
                <a:alpha val="40000"/>
              </a:schemeClr>
            </a:glow>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800" b="0" i="0" u="none" strike="noStrike" kern="0" cap="none" spc="0" normalizeH="0" baseline="0" noProof="0" dirty="0" smtClean="0">
                <a:ln>
                  <a:noFill/>
                </a:ln>
                <a:solidFill>
                  <a:schemeClr val="bg2">
                    <a:lumMod val="75000"/>
                  </a:schemeClr>
                </a:solidFill>
                <a:effectLst/>
                <a:uLnTx/>
                <a:uFillTx/>
                <a:latin typeface="+mn-lt"/>
                <a:ea typeface="+mn-ea"/>
                <a:cs typeface="+mn-cs"/>
              </a:rPr>
              <a:t>Учитель ИЗО, черчения и МХК </a:t>
            </a:r>
          </a:p>
          <a:p>
            <a:pPr marL="342900" marR="0" lvl="0" indent="-342900" defTabSz="914400" rtl="0" eaLnBrk="1" fontAlgn="base" latinLnBrk="0" hangingPunct="1">
              <a:lnSpc>
                <a:spcPct val="100000"/>
              </a:lnSpc>
              <a:spcBef>
                <a:spcPct val="20000"/>
              </a:spcBef>
              <a:spcAft>
                <a:spcPct val="0"/>
              </a:spcAft>
              <a:buClrTx/>
              <a:buSzTx/>
              <a:tabLst/>
              <a:defRPr/>
            </a:pPr>
            <a:r>
              <a:rPr kumimoji="0" lang="ru-RU" sz="2400" b="1" i="1" u="none" strike="noStrike" kern="0" cap="none" spc="0" normalizeH="0" baseline="0" noProof="0" dirty="0" smtClean="0">
                <a:ln>
                  <a:noFill/>
                </a:ln>
                <a:solidFill>
                  <a:schemeClr val="bg2">
                    <a:lumMod val="75000"/>
                  </a:schemeClr>
                </a:solidFill>
                <a:effectLst/>
                <a:uLnTx/>
                <a:uFillTx/>
                <a:latin typeface="+mn-lt"/>
                <a:ea typeface="+mn-ea"/>
                <a:cs typeface="+mn-cs"/>
              </a:rPr>
              <a:t>Мошенец Татьяна Валерьевна</a:t>
            </a:r>
          </a:p>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800" b="0" i="0" u="none" strike="noStrike" kern="0" cap="none" spc="0" normalizeH="0" baseline="0" noProof="0" dirty="0" smtClean="0">
                <a:ln>
                  <a:noFill/>
                </a:ln>
                <a:solidFill>
                  <a:schemeClr val="bg2">
                    <a:lumMod val="75000"/>
                  </a:schemeClr>
                </a:solidFill>
                <a:effectLst/>
                <a:uLnTx/>
                <a:uFillTx/>
                <a:latin typeface="+mn-lt"/>
                <a:ea typeface="+mn-ea"/>
                <a:cs typeface="+mn-cs"/>
              </a:rPr>
              <a:t>МБОУ «СОШ №26»</a:t>
            </a:r>
            <a:endParaRPr kumimoji="0" lang="ru-RU" sz="1800" b="0" i="0" u="none" strike="noStrike" kern="0" cap="none" spc="0" normalizeH="0" baseline="0" noProof="0" dirty="0">
              <a:ln>
                <a:noFill/>
              </a:ln>
              <a:solidFill>
                <a:schemeClr val="bg2">
                  <a:lumMod val="75000"/>
                </a:schemeClr>
              </a:solidFill>
              <a:effectLst/>
              <a:uLnTx/>
              <a:uFillTx/>
              <a:latin typeface="+mn-lt"/>
              <a:ea typeface="+mn-ea"/>
              <a:cs typeface="+mn-cs"/>
            </a:endParaRPr>
          </a:p>
        </p:txBody>
      </p:sp>
      <p:pic>
        <p:nvPicPr>
          <p:cNvPr id="6" name="Picture 5" descr="Безимени-2"/>
          <p:cNvPicPr>
            <a:picLocks noChangeAspect="1" noChangeArrowheads="1"/>
          </p:cNvPicPr>
          <p:nvPr/>
        </p:nvPicPr>
        <p:blipFill>
          <a:blip r:embed="rId3" cstate="print"/>
          <a:srcRect/>
          <a:stretch>
            <a:fillRect/>
          </a:stretch>
        </p:blipFill>
        <p:spPr bwMode="auto">
          <a:xfrm>
            <a:off x="7848600" y="5715000"/>
            <a:ext cx="914400" cy="7045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838201"/>
            <a:ext cx="7391400" cy="838200"/>
          </a:xfrm>
        </p:spPr>
        <p:txBody>
          <a:bodyPr/>
          <a:lstStyle/>
          <a:p>
            <a:pPr algn="ctr"/>
            <a:r>
              <a:rPr lang="ru-RU" sz="2800" i="1" dirty="0"/>
              <a:t>Перенесемся в </a:t>
            </a:r>
            <a:r>
              <a:rPr lang="ru-RU" sz="2800" i="1" dirty="0" smtClean="0"/>
              <a:t>древний Вавилон</a:t>
            </a:r>
            <a:endParaRPr lang="ru-RU" sz="2800" dirty="0"/>
          </a:p>
        </p:txBody>
      </p:sp>
      <p:pic>
        <p:nvPicPr>
          <p:cNvPr id="4" name="Рисунок 3"/>
          <p:cNvPicPr/>
          <p:nvPr/>
        </p:nvPicPr>
        <p:blipFill>
          <a:blip r:embed="rId2" cstate="print"/>
          <a:srcRect l="9302" t="23164" b="13135"/>
          <a:stretch>
            <a:fillRect/>
          </a:stretch>
        </p:blipFill>
        <p:spPr bwMode="auto">
          <a:xfrm>
            <a:off x="5791200" y="5029200"/>
            <a:ext cx="2247900" cy="1066800"/>
          </a:xfrm>
          <a:prstGeom prst="rect">
            <a:avLst/>
          </a:prstGeom>
          <a:noFill/>
          <a:ln w="9525">
            <a:noFill/>
            <a:miter lim="800000"/>
            <a:headEnd/>
            <a:tailEnd/>
          </a:ln>
        </p:spPr>
      </p:pic>
      <p:sp>
        <p:nvSpPr>
          <p:cNvPr id="12289" name="Rectangle 1"/>
          <p:cNvSpPr>
            <a:spLocks noChangeArrowheads="1"/>
          </p:cNvSpPr>
          <p:nvPr/>
        </p:nvSpPr>
        <p:spPr bwMode="auto">
          <a:xfrm>
            <a:off x="990600" y="1752600"/>
            <a:ext cx="70866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Висячие сады Семирамиды (Вавилона) - прекрасные террасные сады, которые украшали царский дворец Вавилона в VI в. до н.э. Сады представляли собой строение из 4-х ярусов, которые стояли на колоннах. Орошающая система была хитроватой для тех времён, с помощью насосов вода подавалась на верхний ярус, откуда стекала по тонким каналам и поливала по пути все ярусы равномерно.</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914400"/>
            <a:ext cx="6781800" cy="914400"/>
          </a:xfrm>
        </p:spPr>
        <p:txBody>
          <a:bodyPr/>
          <a:lstStyle/>
          <a:p>
            <a:pPr algn="ctr"/>
            <a:r>
              <a:rPr lang="ru-RU" sz="3200" i="1" dirty="0"/>
              <a:t>Теперь вспомним </a:t>
            </a:r>
            <a:r>
              <a:rPr lang="ru-RU" sz="3200" i="1" dirty="0" smtClean="0"/>
              <a:t>о </a:t>
            </a:r>
            <a:br>
              <a:rPr lang="ru-RU" sz="3200" i="1" dirty="0" smtClean="0"/>
            </a:br>
            <a:r>
              <a:rPr lang="ru-RU" sz="3200" i="1" dirty="0" smtClean="0"/>
              <a:t>Древнегреческом боге…</a:t>
            </a:r>
            <a:endParaRPr lang="ru-RU" sz="3200" dirty="0"/>
          </a:p>
        </p:txBody>
      </p:sp>
      <p:pic>
        <p:nvPicPr>
          <p:cNvPr id="3" name="Рисунок 2"/>
          <p:cNvPicPr/>
          <p:nvPr/>
        </p:nvPicPr>
        <p:blipFill>
          <a:blip r:embed="rId2" cstate="print"/>
          <a:srcRect l="29787" r="23878" b="8824"/>
          <a:stretch>
            <a:fillRect/>
          </a:stretch>
        </p:blipFill>
        <p:spPr bwMode="auto">
          <a:xfrm>
            <a:off x="990600" y="2362200"/>
            <a:ext cx="1905000" cy="3200400"/>
          </a:xfrm>
          <a:prstGeom prst="rect">
            <a:avLst/>
          </a:prstGeom>
          <a:noFill/>
          <a:ln w="9525">
            <a:noFill/>
            <a:miter lim="800000"/>
            <a:headEnd/>
            <a:tailEnd/>
          </a:ln>
        </p:spPr>
      </p:pic>
      <p:sp>
        <p:nvSpPr>
          <p:cNvPr id="38913" name="Rectangle 1"/>
          <p:cNvSpPr>
            <a:spLocks noChangeArrowheads="1"/>
          </p:cNvSpPr>
          <p:nvPr/>
        </p:nvSpPr>
        <p:spPr bwMode="auto">
          <a:xfrm>
            <a:off x="3124200" y="1828800"/>
            <a:ext cx="4876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Храм, в котором находился этот шедевр Фидия, был построен из мрамора, крышу придерживали широкие колоны по 2м. в ширину и по 10м. в высоту. Длина 64м, ширина храма 27м., общая площадь около 1728м. кв. Вход в храм оберегали бронзовые двери, которые были 10м в высоту. Статуя Зевса Олимпийского скульптора Фидия, выполнена  из золота и слоновой кости представляла собой Зевса, сидящего на троне. В одной руке Зевс держал статую крылатой богини Ники, а в другой </a:t>
            </a:r>
            <a:r>
              <a:rPr kumimoji="0" lang="ru-RU"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жезл властителя, скипетр, увенчанный орлом.</a:t>
            </a: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4" descr="Атлас1"/>
          <p:cNvPicPr>
            <a:picLocks noChangeAspect="1" noChangeArrowheads="1"/>
          </p:cNvPicPr>
          <p:nvPr/>
        </p:nvPicPr>
        <p:blipFill>
          <a:blip r:embed="rId3">
            <a:clrChange>
              <a:clrFrom>
                <a:srgbClr val="E54507"/>
              </a:clrFrom>
              <a:clrTo>
                <a:srgbClr val="E54507">
                  <a:alpha val="0"/>
                </a:srgbClr>
              </a:clrTo>
            </a:clrChange>
          </a:blip>
          <a:srcRect/>
          <a:stretch>
            <a:fillRect/>
          </a:stretch>
        </p:blipFill>
        <p:spPr bwMode="auto">
          <a:xfrm>
            <a:off x="7162800" y="533400"/>
            <a:ext cx="1638300" cy="1638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838201"/>
            <a:ext cx="7010400" cy="990600"/>
          </a:xfrm>
        </p:spPr>
        <p:txBody>
          <a:bodyPr/>
          <a:lstStyle/>
          <a:p>
            <a:r>
              <a:rPr lang="ru-RU" dirty="0" smtClean="0"/>
              <a:t>Знаменитый храм…</a:t>
            </a:r>
            <a:endParaRPr lang="ru-RU" dirty="0"/>
          </a:p>
        </p:txBody>
      </p:sp>
      <p:sp>
        <p:nvSpPr>
          <p:cNvPr id="37889" name="Rectangle 1"/>
          <p:cNvSpPr>
            <a:spLocks noChangeArrowheads="1"/>
          </p:cNvSpPr>
          <p:nvPr/>
        </p:nvSpPr>
        <p:spPr bwMode="auto">
          <a:xfrm>
            <a:off x="838200" y="1752600"/>
            <a:ext cx="69342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Храм Артемиды в Эфесе, построенный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ок</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450 г. до н.э. из известняка и мрамора, был разграблен готами в 263 г. н.э., а позже его обломки засосало болото. Храм Артемиды имел внушающие размеры длина 109м., ширина 50м и высота колон 20м.Крышу храма придерживали 127 круглых колон, по преданию каждая колонна являлась даром от 127 греческих царей. </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p:cNvPicPr/>
          <p:nvPr/>
        </p:nvPicPr>
        <p:blipFill>
          <a:blip r:embed="rId2" cstate="print"/>
          <a:srcRect l="20309" t="39462" r="30047" b="13901"/>
          <a:stretch>
            <a:fillRect/>
          </a:stretch>
        </p:blipFill>
        <p:spPr bwMode="auto">
          <a:xfrm>
            <a:off x="5791200" y="4495800"/>
            <a:ext cx="20574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838201"/>
            <a:ext cx="7010400" cy="914400"/>
          </a:xfrm>
        </p:spPr>
        <p:txBody>
          <a:bodyPr/>
          <a:lstStyle/>
          <a:p>
            <a:r>
              <a:rPr lang="ru-RU" dirty="0" smtClean="0"/>
              <a:t>Древний мавзолей…</a:t>
            </a:r>
            <a:endParaRPr lang="ru-RU" dirty="0"/>
          </a:p>
        </p:txBody>
      </p:sp>
      <p:sp>
        <p:nvSpPr>
          <p:cNvPr id="36865" name="Rectangle 1"/>
          <p:cNvSpPr>
            <a:spLocks noChangeArrowheads="1"/>
          </p:cNvSpPr>
          <p:nvPr/>
        </p:nvSpPr>
        <p:spPr bwMode="auto">
          <a:xfrm>
            <a:off x="3886200" y="1676400"/>
            <a:ext cx="43434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Галикарнасский мавзолей - грандиозная гробница, построенная правителем Карии Мавсолом. В 1522 г. крестоносцы разобрали его для строительства крепости св. Петра. Благодаря этому знаменитому мавзолею, римляне начали называть все крупные усыпальницы - мавзолеями.</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p:cNvPicPr/>
          <p:nvPr/>
        </p:nvPicPr>
        <p:blipFill>
          <a:blip r:embed="rId2" cstate="print"/>
          <a:srcRect l="25000" r="21774" b="6061"/>
          <a:stretch>
            <a:fillRect/>
          </a:stretch>
        </p:blipFill>
        <p:spPr bwMode="auto">
          <a:xfrm>
            <a:off x="990600" y="2057400"/>
            <a:ext cx="26670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838201"/>
            <a:ext cx="7010400" cy="1066800"/>
          </a:xfrm>
        </p:spPr>
        <p:txBody>
          <a:bodyPr/>
          <a:lstStyle/>
          <a:p>
            <a:r>
              <a:rPr lang="ru-RU" sz="2800" i="1" dirty="0"/>
              <a:t>Монументальность и величие </a:t>
            </a:r>
            <a:r>
              <a:rPr lang="ru-RU" sz="2800" i="1" dirty="0" smtClean="0"/>
              <a:t> в статуи…</a:t>
            </a:r>
            <a:endParaRPr lang="ru-RU" sz="2800" dirty="0"/>
          </a:p>
        </p:txBody>
      </p:sp>
      <p:sp>
        <p:nvSpPr>
          <p:cNvPr id="35841" name="Rectangle 1"/>
          <p:cNvSpPr>
            <a:spLocks noChangeArrowheads="1"/>
          </p:cNvSpPr>
          <p:nvPr/>
        </p:nvSpPr>
        <p:spPr bwMode="auto">
          <a:xfrm>
            <a:off x="2971800" y="1905000"/>
            <a:ext cx="533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Колосс Родосский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30-метровая бронзовая статуя бога солнца Гелиоса украшала порт в городе на Родосе (остров в Эгейском море, вблизи от Турции) и служила маяком. В 220г. до н.э. был разрушен землетрясением и больше не восстанавливался. Для создания такой статуи потребовалось 500 талантов бронзы и 300 талантов железа (по современным меркам это</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около 13 тонн</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бронзы и 8 с</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лишним тонн железа). Колосс строили при помощи каменной основы, скреплённой железом и отделанного бронзой. Лицо его было обработано золотом. Строители</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находились</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земляных</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насыпях наложенных вокруг</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него. На возведении</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статуи ушло</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 лет.</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p:cNvPicPr/>
          <p:nvPr/>
        </p:nvPicPr>
        <p:blipFill>
          <a:blip r:embed="rId2" cstate="print"/>
          <a:srcRect l="20833" r="33333"/>
          <a:stretch>
            <a:fillRect/>
          </a:stretch>
        </p:blipFill>
        <p:spPr bwMode="auto">
          <a:xfrm>
            <a:off x="990600" y="2133600"/>
            <a:ext cx="160020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838200"/>
            <a:ext cx="7010400" cy="838200"/>
          </a:xfrm>
        </p:spPr>
        <p:txBody>
          <a:bodyPr/>
          <a:lstStyle/>
          <a:p>
            <a:pPr algn="r"/>
            <a:r>
              <a:rPr lang="ru-RU" dirty="0" smtClean="0"/>
              <a:t>Путеводный свет…</a:t>
            </a:r>
            <a:endParaRPr lang="ru-RU" dirty="0"/>
          </a:p>
        </p:txBody>
      </p:sp>
      <p:sp>
        <p:nvSpPr>
          <p:cNvPr id="34817" name="Rectangle 1"/>
          <p:cNvSpPr>
            <a:spLocks noChangeArrowheads="1"/>
          </p:cNvSpPr>
          <p:nvPr/>
        </p:nvSpPr>
        <p:spPr bwMode="auto">
          <a:xfrm>
            <a:off x="838200" y="1676400"/>
            <a:ext cx="48006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Фаросский маяк - знаменитый маяк, сигнальный огонь которого с помощью зеркал был виден за 60 км до подхода к торговой гавани Александрии. Своё название маяк получил благодаря своему месторасположению, он был выстроен на небольшом острове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Фарос</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вблизи берегов Александрии. Второе название этого маяка Александрийский маяк - оно появилась непосредственно от имени самого Александра Великого, ведь это он основал порт в Александрии, который со временем стал крупнейшим портом в Средиземном море. </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p:cNvPicPr/>
          <p:nvPr/>
        </p:nvPicPr>
        <p:blipFill>
          <a:blip r:embed="rId2" cstate="print"/>
          <a:srcRect l="19048" r="23809"/>
          <a:stretch>
            <a:fillRect/>
          </a:stretch>
        </p:blipFill>
        <p:spPr bwMode="auto">
          <a:xfrm>
            <a:off x="6096000" y="2667000"/>
            <a:ext cx="19812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838201"/>
            <a:ext cx="7010400" cy="761999"/>
          </a:xfrm>
        </p:spPr>
        <p:txBody>
          <a:bodyPr/>
          <a:lstStyle/>
          <a:p>
            <a:r>
              <a:rPr lang="ru-RU" i="1" dirty="0"/>
              <a:t>Ответить на ??? </a:t>
            </a:r>
            <a:endParaRPr lang="ru-RU" dirty="0"/>
          </a:p>
        </p:txBody>
      </p:sp>
      <p:sp>
        <p:nvSpPr>
          <p:cNvPr id="3" name="Содержимое 2"/>
          <p:cNvSpPr>
            <a:spLocks noGrp="1"/>
          </p:cNvSpPr>
          <p:nvPr>
            <p:ph idx="1"/>
          </p:nvPr>
        </p:nvSpPr>
        <p:spPr>
          <a:xfrm>
            <a:off x="838200" y="1676400"/>
            <a:ext cx="5943600" cy="4572000"/>
          </a:xfrm>
        </p:spPr>
        <p:txBody>
          <a:bodyPr/>
          <a:lstStyle/>
          <a:p>
            <a:pPr lvl="0"/>
            <a:r>
              <a:rPr lang="ru-RU" dirty="0">
                <a:solidFill>
                  <a:schemeClr val="tx1"/>
                </a:solidFill>
                <a:latin typeface="+mn-lt"/>
                <a:ea typeface="+mn-ea"/>
                <a:cs typeface="+mn-cs"/>
              </a:rPr>
              <a:t>Какие из чудес света дошли до наших дней?</a:t>
            </a:r>
          </a:p>
          <a:p>
            <a:pPr lvl="0"/>
            <a:r>
              <a:rPr lang="ru-RU" dirty="0">
                <a:solidFill>
                  <a:schemeClr val="tx1"/>
                </a:solidFill>
                <a:latin typeface="+mn-lt"/>
                <a:ea typeface="+mn-ea"/>
                <a:cs typeface="+mn-cs"/>
              </a:rPr>
              <a:t>Почему Вавилонская башня не вошла в список чудес света?</a:t>
            </a:r>
          </a:p>
          <a:p>
            <a:pPr lvl="0"/>
            <a:r>
              <a:rPr lang="ru-RU" dirty="0">
                <a:solidFill>
                  <a:schemeClr val="tx1"/>
                </a:solidFill>
                <a:latin typeface="+mn-lt"/>
                <a:ea typeface="+mn-ea"/>
                <a:cs typeface="+mn-cs"/>
              </a:rPr>
              <a:t>Назовите характерные черты каждого сооружения?</a:t>
            </a:r>
          </a:p>
          <a:p>
            <a:pPr lvl="0"/>
            <a:r>
              <a:rPr lang="ru-RU" dirty="0">
                <a:solidFill>
                  <a:schemeClr val="tx1"/>
                </a:solidFill>
                <a:latin typeface="+mn-lt"/>
                <a:ea typeface="+mn-ea"/>
                <a:cs typeface="+mn-cs"/>
              </a:rPr>
              <a:t>Какое из чудес поразило вас больше остальных и почему</a:t>
            </a:r>
            <a:r>
              <a:rPr lang="ru-RU" dirty="0" smtClean="0">
                <a:solidFill>
                  <a:schemeClr val="tx1"/>
                </a:solidFill>
                <a:latin typeface="+mn-lt"/>
                <a:ea typeface="+mn-ea"/>
                <a:cs typeface="+mn-cs"/>
              </a:rPr>
              <a:t>?</a:t>
            </a:r>
            <a:endParaRPr lang="ru-RU" dirty="0">
              <a:solidFill>
                <a:schemeClr val="tx1"/>
              </a:solidFill>
              <a:latin typeface="+mn-lt"/>
              <a:ea typeface="+mn-ea"/>
              <a:cs typeface="+mn-cs"/>
            </a:endParaRPr>
          </a:p>
        </p:txBody>
      </p:sp>
      <p:pic>
        <p:nvPicPr>
          <p:cNvPr id="4" name="Picture 25" descr="PMP2_pic"/>
          <p:cNvPicPr>
            <a:picLocks noChangeAspect="1" noChangeArrowheads="1"/>
          </p:cNvPicPr>
          <p:nvPr/>
        </p:nvPicPr>
        <p:blipFill>
          <a:blip r:embed="rId2"/>
          <a:srcRect/>
          <a:stretch>
            <a:fillRect/>
          </a:stretch>
        </p:blipFill>
        <p:spPr bwMode="auto">
          <a:xfrm>
            <a:off x="6553200" y="914400"/>
            <a:ext cx="2101850" cy="2101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1408079">
            <a:off x="914400" y="838201"/>
            <a:ext cx="7391400" cy="1143000"/>
          </a:xfrm>
        </p:spPr>
        <p:txBody>
          <a:bodyPr/>
          <a:lstStyle/>
          <a:p>
            <a:r>
              <a:rPr lang="ru-RU" sz="3200" i="1" dirty="0"/>
              <a:t>Современный список семи чудес света</a:t>
            </a:r>
            <a:r>
              <a:rPr lang="ru-RU" sz="3200" i="1" dirty="0" smtClean="0"/>
              <a:t>:</a:t>
            </a:r>
            <a:endParaRPr lang="ru-RU" sz="3200" dirty="0"/>
          </a:p>
        </p:txBody>
      </p:sp>
      <p:sp>
        <p:nvSpPr>
          <p:cNvPr id="10242" name="Rectangle 2"/>
          <p:cNvSpPr>
            <a:spLocks noChangeArrowheads="1"/>
          </p:cNvSpPr>
          <p:nvPr/>
        </p:nvSpPr>
        <p:spPr bwMode="auto">
          <a:xfrm>
            <a:off x="1143000" y="2438400"/>
            <a:ext cx="67818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Статуя Иисуса Христа в Бразилии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Колизей в Риме, Италия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Великая Китайская стена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Мавзолей Тадж-Махал в Индии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Город Петра в Иордании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Город Чичен-Итца на полуострове Юкатан</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Город Мачу-Пикчу в Перу</a:t>
            </a:r>
            <a:endParaRPr kumimoji="0" lang="ru-RU"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2"/>
                                        </p:tgtEl>
                                        <p:attrNameLst>
                                          <p:attrName>style.visibility</p:attrName>
                                        </p:attrNameLst>
                                      </p:cBhvr>
                                      <p:to>
                                        <p:strVal val="visible"/>
                                      </p:to>
                                    </p:set>
                                    <p:anim calcmode="discrete" valueType="clr">
                                      <p:cBhvr override="childStyle">
                                        <p:cTn id="7" dur="80"/>
                                        <p:tgtEl>
                                          <p:spTgt spid="102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2"/>
                                        </p:tgtEl>
                                        <p:attrNameLst>
                                          <p:attrName>fillcolor</p:attrName>
                                        </p:attrNameLst>
                                      </p:cBhvr>
                                      <p:tavLst>
                                        <p:tav tm="0">
                                          <p:val>
                                            <p:clrVal>
                                              <a:schemeClr val="accent2"/>
                                            </p:clrVal>
                                          </p:val>
                                        </p:tav>
                                        <p:tav tm="50000">
                                          <p:val>
                                            <p:clrVal>
                                              <a:schemeClr val="hlink"/>
                                            </p:clrVal>
                                          </p:val>
                                        </p:tav>
                                      </p:tavLst>
                                    </p:anim>
                                    <p:set>
                                      <p:cBhvr>
                                        <p:cTn id="9" dur="80"/>
                                        <p:tgtEl>
                                          <p:spTgt spid="102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lvl="0" algn="ctr"/>
            <a:r>
              <a:rPr lang="ru-RU" dirty="0"/>
              <a:t>Статуя Иисуса Христа в </a:t>
            </a:r>
            <a:r>
              <a:rPr lang="ru-RU" dirty="0" smtClean="0"/>
              <a:t>Бразилии</a:t>
            </a:r>
            <a:endParaRPr lang="ru-RU" dirty="0"/>
          </a:p>
        </p:txBody>
      </p:sp>
      <p:pic>
        <p:nvPicPr>
          <p:cNvPr id="4" name="Рисунок 3" descr="Семь чудес света нашего времени: интересные новости и факты.">
            <a:hlinkClick r:id="rId2"/>
          </p:cNvPr>
          <p:cNvPicPr>
            <a:picLocks noGrp="1"/>
          </p:cNvPicPr>
          <p:nvPr>
            <p:ph type="pic" idx="1"/>
          </p:nvPr>
        </p:nvPicPr>
        <p:blipFill>
          <a:blip r:embed="rId3"/>
          <a:srcRect t="4123" b="4123"/>
          <a:stretch>
            <a:fillRect/>
          </a:stretch>
        </p:blipFill>
        <p:spPr bwMode="auto">
          <a:xfrm>
            <a:off x="1792288" y="1371600"/>
            <a:ext cx="5486400" cy="3355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a:t>Колизей в древнем </a:t>
            </a:r>
            <a:r>
              <a:rPr lang="ru-RU" dirty="0" smtClean="0"/>
              <a:t>Риме, Италия</a:t>
            </a:r>
            <a:endParaRPr lang="ru-RU" dirty="0"/>
          </a:p>
        </p:txBody>
      </p:sp>
      <p:pic>
        <p:nvPicPr>
          <p:cNvPr id="9" name="Рисунок 8" descr="Семь чудес света нашего времени: интересные новости и факты."/>
          <p:cNvPicPr>
            <a:picLocks noGrp="1"/>
          </p:cNvPicPr>
          <p:nvPr>
            <p:ph type="pic" idx="1"/>
          </p:nvPr>
        </p:nvPicPr>
        <p:blipFill>
          <a:blip r:embed="rId2"/>
          <a:srcRect t="3125" b="3125"/>
          <a:stretch>
            <a:fillRect/>
          </a:stretch>
        </p:blipFill>
        <p:spPr bwMode="auto">
          <a:xfrm>
            <a:off x="1792288" y="1371599"/>
            <a:ext cx="5446712" cy="3355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Цель: </a:t>
            </a:r>
          </a:p>
        </p:txBody>
      </p:sp>
      <p:sp>
        <p:nvSpPr>
          <p:cNvPr id="3" name="Содержимое 2"/>
          <p:cNvSpPr>
            <a:spLocks noGrp="1"/>
          </p:cNvSpPr>
          <p:nvPr>
            <p:ph idx="1"/>
          </p:nvPr>
        </p:nvSpPr>
        <p:spPr/>
        <p:txBody>
          <a:bodyPr/>
          <a:lstStyle/>
          <a:p>
            <a:r>
              <a:rPr lang="ru-RU" dirty="0">
                <a:solidFill>
                  <a:schemeClr val="tx1"/>
                </a:solidFill>
                <a:latin typeface="+mn-lt"/>
                <a:ea typeface="+mn-ea"/>
                <a:cs typeface="+mn-cs"/>
              </a:rPr>
              <a:t>познакомить обучающихся с выдающимися произведениями искусства.</a:t>
            </a:r>
          </a:p>
          <a:p>
            <a:pPr>
              <a:buNone/>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a:t>Великая Китайская Стена</a:t>
            </a:r>
          </a:p>
        </p:txBody>
      </p:sp>
      <p:pic>
        <p:nvPicPr>
          <p:cNvPr id="8" name="Рисунок 7" descr="Семь чудес света нашего времени: интересные новости и факты.">
            <a:hlinkClick r:id="rId2"/>
          </p:cNvPr>
          <p:cNvPicPr>
            <a:picLocks noGrp="1"/>
          </p:cNvPicPr>
          <p:nvPr>
            <p:ph type="pic" idx="1"/>
          </p:nvPr>
        </p:nvPicPr>
        <p:blipFill>
          <a:blip r:embed="rId3"/>
          <a:srcRect t="6841" b="6841"/>
          <a:stretch>
            <a:fillRect/>
          </a:stretch>
        </p:blipFill>
        <p:spPr bwMode="auto">
          <a:xfrm>
            <a:off x="1792288" y="1142999"/>
            <a:ext cx="5294312" cy="3584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lvl="0" algn="ctr"/>
            <a:r>
              <a:rPr lang="ru-RU" dirty="0"/>
              <a:t>Мавзолей Тадж-Махал в </a:t>
            </a:r>
            <a:r>
              <a:rPr lang="ru-RU" dirty="0" smtClean="0"/>
              <a:t>Индии</a:t>
            </a:r>
            <a:endParaRPr lang="ru-RU" dirty="0"/>
          </a:p>
        </p:txBody>
      </p:sp>
      <p:pic>
        <p:nvPicPr>
          <p:cNvPr id="4" name="Рисунок 3" descr="Семь чудес света нашего времени: интересные новости и факты.">
            <a:hlinkClick r:id="rId2"/>
          </p:cNvPr>
          <p:cNvPicPr>
            <a:picLocks noGrp="1"/>
          </p:cNvPicPr>
          <p:nvPr>
            <p:ph type="pic" idx="1"/>
          </p:nvPr>
        </p:nvPicPr>
        <p:blipFill>
          <a:blip r:embed="rId3"/>
          <a:srcRect t="1878" b="10710"/>
          <a:stretch>
            <a:fillRect/>
          </a:stretch>
        </p:blipFill>
        <p:spPr bwMode="auto">
          <a:xfrm>
            <a:off x="1828800" y="1524000"/>
            <a:ext cx="54864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lvl="0" algn="ctr"/>
            <a:r>
              <a:rPr lang="ru-RU" dirty="0"/>
              <a:t>Город Петра в </a:t>
            </a:r>
            <a:r>
              <a:rPr lang="ru-RU" dirty="0" smtClean="0"/>
              <a:t>Иордании</a:t>
            </a:r>
            <a:endParaRPr lang="ru-RU" dirty="0"/>
          </a:p>
        </p:txBody>
      </p:sp>
      <p:pic>
        <p:nvPicPr>
          <p:cNvPr id="9" name="Рисунок 8" descr="Семь чудес света нашего времени: интересные новости и факты.">
            <a:hlinkClick r:id="rId2"/>
          </p:cNvPr>
          <p:cNvPicPr>
            <a:picLocks noGrp="1"/>
          </p:cNvPicPr>
          <p:nvPr>
            <p:ph type="pic" idx="1"/>
          </p:nvPr>
        </p:nvPicPr>
        <p:blipFill>
          <a:blip r:embed="rId3"/>
          <a:srcRect t="1675" b="1675"/>
          <a:stretch>
            <a:fillRect/>
          </a:stretch>
        </p:blipFill>
        <p:spPr bwMode="auto">
          <a:xfrm>
            <a:off x="1828800" y="1295400"/>
            <a:ext cx="54864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371600" y="4800600"/>
            <a:ext cx="6248400" cy="566738"/>
          </a:xfrm>
        </p:spPr>
        <p:txBody>
          <a:bodyPr/>
          <a:lstStyle/>
          <a:p>
            <a:pPr lvl="0"/>
            <a:r>
              <a:rPr lang="ru-RU" dirty="0"/>
              <a:t>Город Чичен-Ица на полуострове </a:t>
            </a:r>
            <a:r>
              <a:rPr lang="ru-RU" dirty="0" smtClean="0"/>
              <a:t>Юкатан</a:t>
            </a:r>
            <a:endParaRPr lang="ru-RU" dirty="0"/>
          </a:p>
        </p:txBody>
      </p:sp>
      <p:pic>
        <p:nvPicPr>
          <p:cNvPr id="9" name="Рисунок 8" descr="Семь чудес света нашего времени: интересные новости и факты."/>
          <p:cNvPicPr>
            <a:picLocks noGrp="1"/>
          </p:cNvPicPr>
          <p:nvPr>
            <p:ph type="pic" idx="1"/>
          </p:nvPr>
        </p:nvPicPr>
        <p:blipFill>
          <a:blip r:embed="rId2"/>
          <a:srcRect t="9160" b="9160"/>
          <a:stretch>
            <a:fillRect/>
          </a:stretch>
        </p:blipFill>
        <p:spPr bwMode="auto">
          <a:xfrm>
            <a:off x="1792288" y="1371600"/>
            <a:ext cx="5486400" cy="3355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47800" y="4800600"/>
            <a:ext cx="6248400" cy="566738"/>
          </a:xfrm>
        </p:spPr>
        <p:txBody>
          <a:bodyPr/>
          <a:lstStyle/>
          <a:p>
            <a:pPr algn="ctr"/>
            <a:r>
              <a:rPr lang="ru-RU" dirty="0"/>
              <a:t>городом древней </a:t>
            </a:r>
            <a:r>
              <a:rPr lang="ru-RU" dirty="0" smtClean="0"/>
              <a:t>Америки Мачу-Пикчу </a:t>
            </a:r>
            <a:endParaRPr lang="ru-RU" dirty="0"/>
          </a:p>
        </p:txBody>
      </p:sp>
      <p:pic>
        <p:nvPicPr>
          <p:cNvPr id="9" name="Рисунок 8" descr="Семь чудес света нашего времени: интересные новости и факты.">
            <a:hlinkClick r:id="rId2"/>
          </p:cNvPr>
          <p:cNvPicPr>
            <a:picLocks noGrp="1"/>
          </p:cNvPicPr>
          <p:nvPr>
            <p:ph type="pic" idx="1"/>
          </p:nvPr>
        </p:nvPicPr>
        <p:blipFill>
          <a:blip r:embed="rId3"/>
          <a:srcRect t="9160" b="9160"/>
          <a:stretch>
            <a:fillRect/>
          </a:stretch>
        </p:blipFill>
        <p:spPr bwMode="auto">
          <a:xfrm>
            <a:off x="1792288" y="1371600"/>
            <a:ext cx="5486400" cy="3355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066800" y="3886200"/>
            <a:ext cx="6248400" cy="1295400"/>
          </a:xfrm>
          <a:solidFill>
            <a:schemeClr val="bg1">
              <a:lumMod val="20000"/>
              <a:lumOff val="80000"/>
            </a:schemeClr>
          </a:solidFill>
        </p:spPr>
        <p:txBody>
          <a:bodyPr/>
          <a:lstStyle/>
          <a:p>
            <a:pPr algn="ctr"/>
            <a:r>
              <a:rPr lang="ru-RU" sz="2400" b="0" dirty="0" smtClean="0">
                <a:latin typeface="Times New Roman" pitchFamily="18" charset="0"/>
                <a:cs typeface="Times New Roman" pitchFamily="18" charset="0"/>
              </a:rPr>
              <a:t>Работа в тетради – заполнение таблицы: «Семь чудес Древнего мира»</a:t>
            </a:r>
            <a:endParaRPr lang="ru-RU" sz="2400" b="0" dirty="0">
              <a:latin typeface="Times New Roman" pitchFamily="18" charset="0"/>
              <a:cs typeface="Times New Roman" pitchFamily="18" charset="0"/>
            </a:endParaRPr>
          </a:p>
        </p:txBody>
      </p:sp>
      <p:sp>
        <p:nvSpPr>
          <p:cNvPr id="7" name="Подзаголовок 6"/>
          <p:cNvSpPr>
            <a:spLocks noGrp="1"/>
          </p:cNvSpPr>
          <p:nvPr>
            <p:ph type="subTitle" idx="1"/>
          </p:nvPr>
        </p:nvSpPr>
        <p:spPr>
          <a:xfrm rot="21250241">
            <a:off x="3118107" y="1253034"/>
            <a:ext cx="5306185" cy="609600"/>
          </a:xfrm>
          <a:solidFill>
            <a:schemeClr val="bg1">
              <a:lumMod val="20000"/>
              <a:lumOff val="80000"/>
            </a:schemeClr>
          </a:solidFill>
        </p:spPr>
        <p:txBody>
          <a:bodyPr/>
          <a:lstStyle/>
          <a:p>
            <a:pPr algn="ctr"/>
            <a:r>
              <a:rPr lang="ru-RU" dirty="0" smtClean="0"/>
              <a:t>Проверка задания</a:t>
            </a:r>
            <a:endParaRPr lang="ru-RU" dirty="0"/>
          </a:p>
        </p:txBody>
      </p:sp>
      <p:pic>
        <p:nvPicPr>
          <p:cNvPr id="8" name="Picture 27" descr="Problems2"/>
          <p:cNvPicPr>
            <a:picLocks noChangeAspect="1" noChangeArrowheads="1"/>
          </p:cNvPicPr>
          <p:nvPr/>
        </p:nvPicPr>
        <p:blipFill>
          <a:blip r:embed="rId2">
            <a:clrChange>
              <a:clrFrom>
                <a:srgbClr val="2023A6"/>
              </a:clrFrom>
              <a:clrTo>
                <a:srgbClr val="2023A6">
                  <a:alpha val="0"/>
                </a:srgbClr>
              </a:clrTo>
            </a:clrChange>
          </a:blip>
          <a:srcRect/>
          <a:stretch>
            <a:fillRect/>
          </a:stretch>
        </p:blipFill>
        <p:spPr bwMode="auto">
          <a:xfrm>
            <a:off x="838200" y="1219200"/>
            <a:ext cx="182880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762000"/>
            <a:ext cx="8001000" cy="685800"/>
          </a:xfrm>
        </p:spPr>
        <p:txBody>
          <a:bodyPr/>
          <a:lstStyle/>
          <a:p>
            <a:r>
              <a:rPr lang="ru-RU" sz="2000" dirty="0"/>
              <a:t>Таблица: </a:t>
            </a:r>
            <a:r>
              <a:rPr lang="ru-RU" sz="2800" dirty="0"/>
              <a:t>«Семь чудес Древнего Мира</a:t>
            </a:r>
            <a:r>
              <a:rPr lang="ru-RU" sz="2800" dirty="0" smtClean="0"/>
              <a:t>»</a:t>
            </a:r>
            <a:endParaRPr lang="ru-RU" sz="2800" dirty="0"/>
          </a:p>
        </p:txBody>
      </p:sp>
      <p:graphicFrame>
        <p:nvGraphicFramePr>
          <p:cNvPr id="4" name="Содержимое 3"/>
          <p:cNvGraphicFramePr>
            <a:graphicFrameLocks noGrp="1"/>
          </p:cNvGraphicFramePr>
          <p:nvPr>
            <p:ph idx="1"/>
          </p:nvPr>
        </p:nvGraphicFramePr>
        <p:xfrm>
          <a:off x="990601" y="1524000"/>
          <a:ext cx="7010402" cy="4416552"/>
        </p:xfrm>
        <a:graphic>
          <a:graphicData uri="http://schemas.openxmlformats.org/drawingml/2006/table">
            <a:tbl>
              <a:tblPr firstRow="1" bandRow="1">
                <a:tableStyleId>{5C22544A-7EE6-4342-B048-85BDC9FD1C3A}</a:tableStyleId>
              </a:tblPr>
              <a:tblGrid>
                <a:gridCol w="1001486"/>
                <a:gridCol w="1001486"/>
                <a:gridCol w="1001486"/>
                <a:gridCol w="1001486"/>
                <a:gridCol w="1001486"/>
                <a:gridCol w="1001486"/>
                <a:gridCol w="1001486"/>
              </a:tblGrid>
              <a:tr h="370840">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Чудо</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Время создания</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Место</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Создатели</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Разрушение</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Причина</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Назначение сооружения</a:t>
                      </a:r>
                      <a:endParaRPr lang="ru-RU" sz="1400" dirty="0">
                        <a:solidFill>
                          <a:schemeClr val="tx1">
                            <a:lumMod val="75000"/>
                          </a:schemeClr>
                        </a:solidFill>
                        <a:latin typeface="Calibri"/>
                        <a:ea typeface="Times New Roman"/>
                        <a:cs typeface="Times New Roman"/>
                      </a:endParaRPr>
                    </a:p>
                  </a:txBody>
                  <a:tcPr marL="68580" marR="68580" marT="0" marB="0">
                    <a:noFill/>
                  </a:tcPr>
                </a:tc>
              </a:tr>
              <a:tr h="370840">
                <a:tc>
                  <a:txBody>
                    <a:bodyPr/>
                    <a:lstStyle/>
                    <a:p>
                      <a:pPr>
                        <a:lnSpc>
                          <a:spcPct val="115000"/>
                        </a:lnSpc>
                        <a:spcAft>
                          <a:spcPts val="0"/>
                        </a:spcAft>
                      </a:pPr>
                      <a:r>
                        <a:rPr lang="ru-RU" sz="1400">
                          <a:solidFill>
                            <a:schemeClr val="tx1">
                              <a:lumMod val="75000"/>
                            </a:schemeClr>
                          </a:solidFill>
                          <a:latin typeface="Times New Roman"/>
                          <a:ea typeface="Times New Roman"/>
                          <a:cs typeface="Times New Roman"/>
                        </a:rPr>
                        <a:t>Пирамида Хеопса</a:t>
                      </a:r>
                      <a:endParaRPr lang="ru-RU" sz="140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400">
                          <a:solidFill>
                            <a:schemeClr val="tx1">
                              <a:lumMod val="75000"/>
                            </a:schemeClr>
                          </a:solidFill>
                          <a:latin typeface="Times New Roman"/>
                          <a:ea typeface="Times New Roman"/>
                          <a:cs typeface="Times New Roman"/>
                        </a:rPr>
                        <a:t>2540г. до н.э.</a:t>
                      </a:r>
                      <a:endParaRPr lang="ru-RU" sz="140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400" dirty="0">
                          <a:solidFill>
                            <a:schemeClr val="tx1">
                              <a:lumMod val="75000"/>
                            </a:schemeClr>
                          </a:solidFill>
                          <a:latin typeface="Times New Roman"/>
                          <a:ea typeface="Times New Roman"/>
                          <a:cs typeface="Times New Roman"/>
                        </a:rPr>
                        <a:t>Гиза (Египет)</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400" dirty="0">
                          <a:solidFill>
                            <a:schemeClr val="tx1">
                              <a:lumMod val="75000"/>
                            </a:schemeClr>
                          </a:solidFill>
                          <a:latin typeface="Times New Roman"/>
                          <a:ea typeface="Times New Roman"/>
                          <a:cs typeface="Times New Roman"/>
                        </a:rPr>
                        <a:t>египтяне</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400" dirty="0">
                          <a:solidFill>
                            <a:schemeClr val="tx1">
                              <a:lumMod val="75000"/>
                            </a:schemeClr>
                          </a:solidFill>
                          <a:latin typeface="Times New Roman"/>
                          <a:ea typeface="Times New Roman"/>
                          <a:cs typeface="Times New Roman"/>
                        </a:rPr>
                        <a:t>Единственное из «чудес», сохранившееся до наших дней</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endParaRPr lang="ru-RU" sz="1400" dirty="0">
                        <a:solidFill>
                          <a:schemeClr val="tx1">
                            <a:lumMod val="75000"/>
                          </a:schemeClr>
                        </a:solidFill>
                        <a:latin typeface="Times New Roman"/>
                        <a:ea typeface="Times New Roman"/>
                        <a:cs typeface="Times New Roman"/>
                      </a:endParaRPr>
                    </a:p>
                  </a:txBody>
                  <a:tcPr marL="68580" marR="68580" marT="0" marB="0">
                    <a:noFill/>
                  </a:tcPr>
                </a:tc>
                <a:tc>
                  <a:txBody>
                    <a:bodyPr/>
                    <a:lstStyle/>
                    <a:p>
                      <a:pPr>
                        <a:lnSpc>
                          <a:spcPct val="115000"/>
                        </a:lnSpc>
                        <a:spcAft>
                          <a:spcPts val="0"/>
                        </a:spcAft>
                      </a:pPr>
                      <a:r>
                        <a:rPr lang="ru-RU" sz="1400">
                          <a:solidFill>
                            <a:schemeClr val="tx1">
                              <a:lumMod val="75000"/>
                            </a:schemeClr>
                          </a:solidFill>
                          <a:latin typeface="Times New Roman"/>
                          <a:ea typeface="Times New Roman"/>
                          <a:cs typeface="Times New Roman"/>
                        </a:rPr>
                        <a:t>Гробница фараона Хеопса</a:t>
                      </a:r>
                      <a:endParaRPr lang="ru-RU" sz="1400">
                        <a:solidFill>
                          <a:schemeClr val="tx1">
                            <a:lumMod val="75000"/>
                          </a:schemeClr>
                        </a:solidFill>
                        <a:latin typeface="Calibri"/>
                        <a:ea typeface="Times New Roman"/>
                        <a:cs typeface="Times New Roman"/>
                      </a:endParaRPr>
                    </a:p>
                  </a:txBody>
                  <a:tcPr marL="68580" marR="68580" marT="0" marB="0">
                    <a:noFill/>
                  </a:tcPr>
                </a:tc>
              </a:tr>
              <a:tr h="370840">
                <a:tc>
                  <a:txBody>
                    <a:bodyPr/>
                    <a:lstStyle/>
                    <a:p>
                      <a:pPr>
                        <a:lnSpc>
                          <a:spcPct val="115000"/>
                        </a:lnSpc>
                        <a:spcAft>
                          <a:spcPts val="0"/>
                        </a:spcAft>
                      </a:pPr>
                      <a:r>
                        <a:rPr lang="ru-RU" sz="1400" dirty="0" smtClean="0">
                          <a:solidFill>
                            <a:schemeClr val="tx1">
                              <a:lumMod val="75000"/>
                            </a:schemeClr>
                          </a:solidFill>
                          <a:latin typeface="Times New Roman" pitchFamily="18" charset="0"/>
                          <a:ea typeface="Times New Roman"/>
                          <a:cs typeface="Times New Roman" pitchFamily="18" charset="0"/>
                        </a:rPr>
                        <a:t>Висячие</a:t>
                      </a:r>
                      <a:r>
                        <a:rPr lang="ru-RU" sz="1400" baseline="0" dirty="0" smtClean="0">
                          <a:solidFill>
                            <a:schemeClr val="tx1">
                              <a:lumMod val="75000"/>
                            </a:schemeClr>
                          </a:solidFill>
                          <a:latin typeface="Times New Roman" pitchFamily="18" charset="0"/>
                          <a:ea typeface="Times New Roman"/>
                          <a:cs typeface="Times New Roman" pitchFamily="18" charset="0"/>
                        </a:rPr>
                        <a:t> сады Семирамиды</a:t>
                      </a:r>
                      <a:endParaRPr lang="ru-RU" sz="1400" dirty="0">
                        <a:solidFill>
                          <a:schemeClr val="tx1">
                            <a:lumMod val="75000"/>
                          </a:schemeClr>
                        </a:solidFill>
                        <a:latin typeface="Times New Roman" pitchFamily="18" charset="0"/>
                        <a:ea typeface="Times New Roman"/>
                        <a:cs typeface="Times New Roman" pitchFamily="18" charset="0"/>
                      </a:endParaRPr>
                    </a:p>
                  </a:txBody>
                  <a:tcPr marL="68580" marR="68580" marT="0" marB="0">
                    <a:noFill/>
                  </a:tcPr>
                </a:tc>
                <a:tc>
                  <a:txBody>
                    <a:bodyPr/>
                    <a:lstStyle/>
                    <a:p>
                      <a:pPr>
                        <a:lnSpc>
                          <a:spcPct val="115000"/>
                        </a:lnSpc>
                        <a:spcAft>
                          <a:spcPts val="0"/>
                        </a:spcAft>
                      </a:pPr>
                      <a:r>
                        <a:rPr lang="ru-RU" sz="1400" dirty="0">
                          <a:solidFill>
                            <a:schemeClr val="tx1">
                              <a:lumMod val="75000"/>
                            </a:schemeClr>
                          </a:solidFill>
                          <a:latin typeface="Times New Roman"/>
                          <a:ea typeface="Times New Roman"/>
                          <a:cs typeface="Times New Roman"/>
                        </a:rPr>
                        <a:t>605 г. до н.э.</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400" dirty="0">
                          <a:solidFill>
                            <a:schemeClr val="tx1">
                              <a:lumMod val="75000"/>
                            </a:schemeClr>
                          </a:solidFill>
                          <a:latin typeface="Times New Roman"/>
                          <a:ea typeface="Times New Roman"/>
                          <a:cs typeface="Times New Roman"/>
                        </a:rPr>
                        <a:t>Вавилон (Ирак)</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400" dirty="0">
                          <a:solidFill>
                            <a:schemeClr val="tx1">
                              <a:lumMod val="75000"/>
                            </a:schemeClr>
                          </a:solidFill>
                          <a:latin typeface="Times New Roman"/>
                          <a:ea typeface="Times New Roman"/>
                          <a:cs typeface="Times New Roman"/>
                        </a:rPr>
                        <a:t>вавилоняне</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400" dirty="0">
                          <a:solidFill>
                            <a:schemeClr val="tx1">
                              <a:lumMod val="75000"/>
                            </a:schemeClr>
                          </a:solidFill>
                          <a:latin typeface="Times New Roman"/>
                          <a:ea typeface="Times New Roman"/>
                          <a:cs typeface="Times New Roman"/>
                        </a:rPr>
                        <a:t>562 г. до н.э.</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400" dirty="0">
                          <a:solidFill>
                            <a:schemeClr val="tx1">
                              <a:lumMod val="75000"/>
                            </a:schemeClr>
                          </a:solidFill>
                          <a:latin typeface="Times New Roman"/>
                          <a:ea typeface="Times New Roman"/>
                          <a:cs typeface="Times New Roman"/>
                        </a:rPr>
                        <a:t>Наводнения разрушили фундамент и сооружение рухнуло</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400" dirty="0">
                          <a:solidFill>
                            <a:schemeClr val="tx1">
                              <a:lumMod val="75000"/>
                            </a:schemeClr>
                          </a:solidFill>
                          <a:latin typeface="Times New Roman"/>
                          <a:ea typeface="Times New Roman"/>
                          <a:cs typeface="Times New Roman"/>
                        </a:rPr>
                        <a:t>Были созданы для жены царя Навуходоносора I</a:t>
                      </a:r>
                      <a:r>
                        <a:rPr lang="en-US" sz="1400" dirty="0">
                          <a:solidFill>
                            <a:schemeClr val="tx1">
                              <a:lumMod val="75000"/>
                            </a:schemeClr>
                          </a:solidFill>
                          <a:latin typeface="Times New Roman"/>
                          <a:ea typeface="Times New Roman"/>
                          <a:cs typeface="Times New Roman"/>
                        </a:rPr>
                        <a:t>I</a:t>
                      </a:r>
                      <a:r>
                        <a:rPr lang="ru-RU" sz="1400" dirty="0">
                          <a:solidFill>
                            <a:schemeClr val="tx1">
                              <a:lumMod val="75000"/>
                            </a:schemeClr>
                          </a:solidFill>
                          <a:latin typeface="Times New Roman"/>
                          <a:ea typeface="Times New Roman"/>
                          <a:cs typeface="Times New Roman"/>
                        </a:rPr>
                        <a:t>.</a:t>
                      </a:r>
                      <a:endParaRPr lang="ru-RU" sz="1400" dirty="0">
                        <a:solidFill>
                          <a:schemeClr val="tx1">
                            <a:lumMod val="75000"/>
                          </a:schemeClr>
                        </a:solidFill>
                        <a:latin typeface="Calibri"/>
                        <a:ea typeface="Times New Roman"/>
                        <a:cs typeface="Times New Roman"/>
                      </a:endParaRPr>
                    </a:p>
                  </a:txBody>
                  <a:tcPr marL="68580" marR="68580" marT="0" marB="0">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838201"/>
            <a:ext cx="7010400" cy="685800"/>
          </a:xfrm>
        </p:spPr>
        <p:txBody>
          <a:bodyPr/>
          <a:lstStyle/>
          <a:p>
            <a:r>
              <a:rPr lang="ru-RU" sz="1800" dirty="0" smtClean="0"/>
              <a:t>Таблица: </a:t>
            </a:r>
            <a:r>
              <a:rPr lang="ru-RU" sz="2400" dirty="0" smtClean="0"/>
              <a:t>«Семь чудес Древнего Мира»</a:t>
            </a:r>
            <a:endParaRPr lang="ru-RU" sz="2400" dirty="0"/>
          </a:p>
        </p:txBody>
      </p:sp>
      <p:graphicFrame>
        <p:nvGraphicFramePr>
          <p:cNvPr id="4" name="Содержимое 6"/>
          <p:cNvGraphicFramePr>
            <a:graphicFrameLocks/>
          </p:cNvGraphicFramePr>
          <p:nvPr/>
        </p:nvGraphicFramePr>
        <p:xfrm>
          <a:off x="914400" y="2209800"/>
          <a:ext cx="7010402" cy="3154680"/>
        </p:xfrm>
        <a:graphic>
          <a:graphicData uri="http://schemas.openxmlformats.org/drawingml/2006/table">
            <a:tbl>
              <a:tblPr firstRow="1" bandRow="1">
                <a:tableStyleId>{5C22544A-7EE6-4342-B048-85BDC9FD1C3A}</a:tableStyleId>
              </a:tblPr>
              <a:tblGrid>
                <a:gridCol w="1001486"/>
                <a:gridCol w="1001486"/>
                <a:gridCol w="1001486"/>
                <a:gridCol w="1001486"/>
                <a:gridCol w="1001486"/>
                <a:gridCol w="1001486"/>
                <a:gridCol w="1001486"/>
              </a:tblGrid>
              <a:tr h="370840">
                <a:tc>
                  <a:txBody>
                    <a:bodyPr/>
                    <a:lstStyle/>
                    <a:p>
                      <a:pPr algn="ctr">
                        <a:lnSpc>
                          <a:spcPct val="115000"/>
                        </a:lnSpc>
                        <a:spcAft>
                          <a:spcPts val="0"/>
                        </a:spcAft>
                      </a:pPr>
                      <a:r>
                        <a:rPr lang="ru-RU" sz="1200" b="1" dirty="0">
                          <a:solidFill>
                            <a:schemeClr val="tx1">
                              <a:lumMod val="75000"/>
                            </a:schemeClr>
                          </a:solidFill>
                          <a:latin typeface="Times New Roman"/>
                          <a:ea typeface="Times New Roman"/>
                          <a:cs typeface="Times New Roman"/>
                        </a:rPr>
                        <a:t>Чудо</a:t>
                      </a:r>
                      <a:endParaRPr lang="ru-RU" sz="12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200" b="1" dirty="0">
                          <a:solidFill>
                            <a:schemeClr val="tx1">
                              <a:lumMod val="75000"/>
                            </a:schemeClr>
                          </a:solidFill>
                          <a:latin typeface="Times New Roman"/>
                          <a:ea typeface="Times New Roman"/>
                          <a:cs typeface="Times New Roman"/>
                        </a:rPr>
                        <a:t>Время создания</a:t>
                      </a:r>
                      <a:endParaRPr lang="ru-RU" sz="12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200" b="1">
                          <a:solidFill>
                            <a:schemeClr val="tx1">
                              <a:lumMod val="75000"/>
                            </a:schemeClr>
                          </a:solidFill>
                          <a:latin typeface="Times New Roman"/>
                          <a:ea typeface="Times New Roman"/>
                          <a:cs typeface="Times New Roman"/>
                        </a:rPr>
                        <a:t>Место</a:t>
                      </a:r>
                      <a:endParaRPr lang="ru-RU" sz="120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200" b="1">
                          <a:solidFill>
                            <a:schemeClr val="tx1">
                              <a:lumMod val="75000"/>
                            </a:schemeClr>
                          </a:solidFill>
                          <a:latin typeface="Times New Roman"/>
                          <a:ea typeface="Times New Roman"/>
                          <a:cs typeface="Times New Roman"/>
                        </a:rPr>
                        <a:t>Создатели</a:t>
                      </a:r>
                      <a:endParaRPr lang="ru-RU" sz="120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200" b="1">
                          <a:solidFill>
                            <a:schemeClr val="tx1">
                              <a:lumMod val="75000"/>
                            </a:schemeClr>
                          </a:solidFill>
                          <a:latin typeface="Times New Roman"/>
                          <a:ea typeface="Times New Roman"/>
                          <a:cs typeface="Times New Roman"/>
                        </a:rPr>
                        <a:t>Разрушение</a:t>
                      </a:r>
                      <a:endParaRPr lang="ru-RU" sz="120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200" b="1">
                          <a:solidFill>
                            <a:schemeClr val="tx1">
                              <a:lumMod val="75000"/>
                            </a:schemeClr>
                          </a:solidFill>
                          <a:latin typeface="Times New Roman"/>
                          <a:ea typeface="Times New Roman"/>
                          <a:cs typeface="Times New Roman"/>
                        </a:rPr>
                        <a:t>Причина</a:t>
                      </a:r>
                      <a:endParaRPr lang="ru-RU" sz="120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200" b="1" dirty="0">
                          <a:solidFill>
                            <a:schemeClr val="tx1">
                              <a:lumMod val="75000"/>
                            </a:schemeClr>
                          </a:solidFill>
                          <a:latin typeface="Times New Roman"/>
                          <a:ea typeface="Times New Roman"/>
                          <a:cs typeface="Times New Roman"/>
                        </a:rPr>
                        <a:t>Назначение сооружения</a:t>
                      </a:r>
                      <a:endParaRPr lang="ru-RU" sz="1200" dirty="0">
                        <a:solidFill>
                          <a:schemeClr val="tx1">
                            <a:lumMod val="75000"/>
                          </a:schemeClr>
                        </a:solidFill>
                        <a:latin typeface="Calibri"/>
                        <a:ea typeface="Times New Roman"/>
                        <a:cs typeface="Times New Roman"/>
                      </a:endParaRPr>
                    </a:p>
                  </a:txBody>
                  <a:tcPr marL="68580" marR="68580" marT="0" marB="0">
                    <a:noFill/>
                  </a:tcPr>
                </a:tc>
              </a:tr>
              <a:tr h="370840">
                <a:tc>
                  <a:txBody>
                    <a:bodyPr/>
                    <a:lstStyle/>
                    <a:p>
                      <a:pPr>
                        <a:lnSpc>
                          <a:spcPct val="115000"/>
                        </a:lnSpc>
                        <a:spcAft>
                          <a:spcPts val="0"/>
                        </a:spcAft>
                      </a:pPr>
                      <a:r>
                        <a:rPr lang="ru-RU" sz="1200" dirty="0" smtClean="0">
                          <a:solidFill>
                            <a:schemeClr val="tx1">
                              <a:lumMod val="75000"/>
                            </a:schemeClr>
                          </a:solidFill>
                          <a:latin typeface="Times New Roman" pitchFamily="18" charset="0"/>
                          <a:ea typeface="Times New Roman"/>
                          <a:cs typeface="Times New Roman" pitchFamily="18" charset="0"/>
                        </a:rPr>
                        <a:t>Статуя</a:t>
                      </a:r>
                      <a:r>
                        <a:rPr lang="ru-RU" sz="1200" baseline="0" dirty="0" smtClean="0">
                          <a:solidFill>
                            <a:schemeClr val="tx1">
                              <a:lumMod val="75000"/>
                            </a:schemeClr>
                          </a:solidFill>
                          <a:latin typeface="Times New Roman" pitchFamily="18" charset="0"/>
                          <a:ea typeface="Times New Roman"/>
                          <a:cs typeface="Times New Roman" pitchFamily="18" charset="0"/>
                        </a:rPr>
                        <a:t> Зевса в Олимпе</a:t>
                      </a:r>
                      <a:endParaRPr lang="ru-RU" sz="1200" dirty="0">
                        <a:solidFill>
                          <a:schemeClr val="tx1">
                            <a:lumMod val="75000"/>
                          </a:schemeClr>
                        </a:solidFill>
                        <a:latin typeface="Times New Roman" pitchFamily="18" charset="0"/>
                        <a:ea typeface="Times New Roman"/>
                        <a:cs typeface="Times New Roman" pitchFamily="18" charset="0"/>
                      </a:endParaRPr>
                    </a:p>
                  </a:txBody>
                  <a:tcPr marL="68580" marR="68580" marT="0" marB="0">
                    <a:noFill/>
                  </a:tcPr>
                </a:tc>
                <a:tc>
                  <a:txBody>
                    <a:bodyPr/>
                    <a:lstStyle/>
                    <a:p>
                      <a:pPr>
                        <a:lnSpc>
                          <a:spcPct val="115000"/>
                        </a:lnSpc>
                        <a:spcAft>
                          <a:spcPts val="0"/>
                        </a:spcAft>
                      </a:pPr>
                      <a:r>
                        <a:rPr lang="ru-RU" sz="1200" dirty="0">
                          <a:solidFill>
                            <a:schemeClr val="tx1">
                              <a:lumMod val="75000"/>
                            </a:schemeClr>
                          </a:solidFill>
                          <a:latin typeface="Times New Roman" pitchFamily="18" charset="0"/>
                          <a:ea typeface="Times New Roman"/>
                          <a:cs typeface="Times New Roman" pitchFamily="18" charset="0"/>
                        </a:rPr>
                        <a:t>435 г. до н. э., скульптор Фидий</a:t>
                      </a:r>
                    </a:p>
                  </a:txBody>
                  <a:tcPr marL="68580" marR="68580" marT="0" marB="0">
                    <a:noFill/>
                  </a:tcPr>
                </a:tc>
                <a:tc>
                  <a:txBody>
                    <a:bodyPr/>
                    <a:lstStyle/>
                    <a:p>
                      <a:pPr>
                        <a:lnSpc>
                          <a:spcPct val="115000"/>
                        </a:lnSpc>
                        <a:spcAft>
                          <a:spcPts val="0"/>
                        </a:spcAft>
                      </a:pPr>
                      <a:r>
                        <a:rPr lang="ru-RU" sz="1200" dirty="0" smtClean="0">
                          <a:solidFill>
                            <a:schemeClr val="tx1">
                              <a:lumMod val="75000"/>
                            </a:schemeClr>
                          </a:solidFill>
                          <a:latin typeface="Times New Roman" pitchFamily="18" charset="0"/>
                          <a:ea typeface="Times New Roman"/>
                          <a:cs typeface="Times New Roman" pitchFamily="18" charset="0"/>
                        </a:rPr>
                        <a:t>Олимпия</a:t>
                      </a:r>
                      <a:r>
                        <a:rPr lang="ru-RU" sz="1200" baseline="0" dirty="0" smtClean="0">
                          <a:solidFill>
                            <a:schemeClr val="tx1">
                              <a:lumMod val="75000"/>
                            </a:schemeClr>
                          </a:solidFill>
                          <a:latin typeface="Times New Roman" pitchFamily="18" charset="0"/>
                          <a:ea typeface="Times New Roman"/>
                          <a:cs typeface="Times New Roman" pitchFamily="18" charset="0"/>
                        </a:rPr>
                        <a:t> (Греция)</a:t>
                      </a:r>
                      <a:endParaRPr lang="ru-RU" sz="1200" dirty="0">
                        <a:solidFill>
                          <a:schemeClr val="tx1">
                            <a:lumMod val="75000"/>
                          </a:schemeClr>
                        </a:solidFill>
                        <a:latin typeface="Times New Roman" pitchFamily="18" charset="0"/>
                        <a:ea typeface="Times New Roman"/>
                        <a:cs typeface="Times New Roman" pitchFamily="18" charset="0"/>
                      </a:endParaRPr>
                    </a:p>
                  </a:txBody>
                  <a:tcPr marL="68580" marR="68580" marT="0" marB="0">
                    <a:noFill/>
                  </a:tcPr>
                </a:tc>
                <a:tc>
                  <a:txBody>
                    <a:bodyPr/>
                    <a:lstStyle/>
                    <a:p>
                      <a:pPr>
                        <a:lnSpc>
                          <a:spcPct val="115000"/>
                        </a:lnSpc>
                        <a:spcAft>
                          <a:spcPts val="0"/>
                        </a:spcAft>
                      </a:pPr>
                      <a:r>
                        <a:rPr lang="ru-RU" sz="1200" dirty="0" smtClean="0">
                          <a:solidFill>
                            <a:schemeClr val="tx1">
                              <a:lumMod val="75000"/>
                            </a:schemeClr>
                          </a:solidFill>
                          <a:latin typeface="Times New Roman" pitchFamily="18" charset="0"/>
                          <a:ea typeface="Times New Roman"/>
                          <a:cs typeface="Times New Roman" pitchFamily="18" charset="0"/>
                        </a:rPr>
                        <a:t>греки</a:t>
                      </a:r>
                      <a:endParaRPr lang="ru-RU" sz="1200" dirty="0">
                        <a:solidFill>
                          <a:schemeClr val="tx1">
                            <a:lumMod val="75000"/>
                          </a:schemeClr>
                        </a:solidFill>
                        <a:latin typeface="Times New Roman" pitchFamily="18" charset="0"/>
                        <a:ea typeface="Times New Roman"/>
                        <a:cs typeface="Times New Roman" pitchFamily="18" charset="0"/>
                      </a:endParaRPr>
                    </a:p>
                  </a:txBody>
                  <a:tcPr marL="68580" marR="68580" marT="0" marB="0">
                    <a:noFill/>
                  </a:tcPr>
                </a:tc>
                <a:tc>
                  <a:txBody>
                    <a:bodyPr/>
                    <a:lstStyle/>
                    <a:p>
                      <a:pPr>
                        <a:lnSpc>
                          <a:spcPct val="115000"/>
                        </a:lnSpc>
                        <a:spcAft>
                          <a:spcPts val="0"/>
                        </a:spcAft>
                      </a:pPr>
                      <a:r>
                        <a:rPr lang="ru-RU" sz="1200" dirty="0">
                          <a:solidFill>
                            <a:schemeClr val="tx1">
                              <a:lumMod val="75000"/>
                            </a:schemeClr>
                          </a:solidFill>
                          <a:latin typeface="Times New Roman" pitchFamily="18" charset="0"/>
                          <a:ea typeface="Times New Roman"/>
                          <a:cs typeface="Times New Roman" pitchFamily="18" charset="0"/>
                        </a:rPr>
                        <a:t>V—VI вв.</a:t>
                      </a:r>
                    </a:p>
                  </a:txBody>
                  <a:tcPr marL="68580" marR="68580" marT="0" marB="0">
                    <a:noFill/>
                  </a:tcPr>
                </a:tc>
                <a:tc>
                  <a:txBody>
                    <a:bodyPr/>
                    <a:lstStyle/>
                    <a:p>
                      <a:pPr>
                        <a:lnSpc>
                          <a:spcPct val="115000"/>
                        </a:lnSpc>
                        <a:spcAft>
                          <a:spcPts val="0"/>
                        </a:spcAft>
                      </a:pPr>
                      <a:r>
                        <a:rPr lang="ru-RU" sz="1200" dirty="0">
                          <a:solidFill>
                            <a:schemeClr val="tx1">
                              <a:lumMod val="75000"/>
                            </a:schemeClr>
                          </a:solidFill>
                          <a:latin typeface="Times New Roman" pitchFamily="18" charset="0"/>
                          <a:ea typeface="Times New Roman"/>
                          <a:cs typeface="Times New Roman" pitchFamily="18" charset="0"/>
                        </a:rPr>
                        <a:t>сгорела в </a:t>
                      </a:r>
                      <a:r>
                        <a:rPr lang="ru-RU" sz="1200" u="none" strike="noStrike" dirty="0" smtClean="0">
                          <a:solidFill>
                            <a:schemeClr val="tx1">
                              <a:lumMod val="75000"/>
                            </a:schemeClr>
                          </a:solidFill>
                          <a:latin typeface="Times New Roman" pitchFamily="18" charset="0"/>
                          <a:ea typeface="Times New Roman"/>
                          <a:cs typeface="Times New Roman" pitchFamily="18" charset="0"/>
                        </a:rPr>
                        <a:t>Константинополе</a:t>
                      </a:r>
                      <a:r>
                        <a:rPr lang="ru-RU" sz="1200" u="none" strike="noStrike" baseline="0" dirty="0" smtClean="0">
                          <a:solidFill>
                            <a:schemeClr val="tx1">
                              <a:lumMod val="75000"/>
                            </a:schemeClr>
                          </a:solidFill>
                          <a:latin typeface="Times New Roman" pitchFamily="18" charset="0"/>
                          <a:ea typeface="Times New Roman"/>
                          <a:cs typeface="Times New Roman" pitchFamily="18" charset="0"/>
                        </a:rPr>
                        <a:t> </a:t>
                      </a:r>
                      <a:r>
                        <a:rPr lang="ru-RU" sz="1200" dirty="0" smtClean="0">
                          <a:solidFill>
                            <a:schemeClr val="tx1">
                              <a:lumMod val="75000"/>
                            </a:schemeClr>
                          </a:solidFill>
                          <a:latin typeface="Times New Roman" pitchFamily="18" charset="0"/>
                          <a:ea typeface="Times New Roman"/>
                          <a:cs typeface="Times New Roman" pitchFamily="18" charset="0"/>
                        </a:rPr>
                        <a:t>во </a:t>
                      </a:r>
                      <a:r>
                        <a:rPr lang="ru-RU" sz="1200" dirty="0">
                          <a:solidFill>
                            <a:schemeClr val="tx1">
                              <a:lumMod val="75000"/>
                            </a:schemeClr>
                          </a:solidFill>
                          <a:latin typeface="Times New Roman" pitchFamily="18" charset="0"/>
                          <a:ea typeface="Times New Roman"/>
                          <a:cs typeface="Times New Roman" pitchFamily="18" charset="0"/>
                        </a:rPr>
                        <a:t>время пожара на Ипподроме в V в.</a:t>
                      </a:r>
                    </a:p>
                  </a:txBody>
                  <a:tcPr marL="68580" marR="68580" marT="0" marB="0">
                    <a:noFill/>
                  </a:tcPr>
                </a:tc>
                <a:tc>
                  <a:txBody>
                    <a:bodyPr/>
                    <a:lstStyle/>
                    <a:p>
                      <a:pPr>
                        <a:lnSpc>
                          <a:spcPct val="115000"/>
                        </a:lnSpc>
                        <a:spcAft>
                          <a:spcPts val="0"/>
                        </a:spcAft>
                      </a:pPr>
                      <a:r>
                        <a:rPr lang="ru-RU" sz="1200" dirty="0">
                          <a:solidFill>
                            <a:schemeClr val="tx1">
                              <a:lumMod val="75000"/>
                            </a:schemeClr>
                          </a:solidFill>
                          <a:latin typeface="Times New Roman" pitchFamily="18" charset="0"/>
                          <a:ea typeface="Times New Roman"/>
                          <a:cs typeface="Times New Roman" pitchFamily="18" charset="0"/>
                        </a:rPr>
                        <a:t>храмовая статуя в храме </a:t>
                      </a:r>
                      <a:r>
                        <a:rPr lang="ru-RU" sz="1200" u="none" strike="noStrike" dirty="0" smtClean="0">
                          <a:solidFill>
                            <a:schemeClr val="tx1">
                              <a:lumMod val="75000"/>
                            </a:schemeClr>
                          </a:solidFill>
                          <a:latin typeface="Times New Roman" pitchFamily="18" charset="0"/>
                          <a:ea typeface="Times New Roman"/>
                          <a:cs typeface="Times New Roman" pitchFamily="18" charset="0"/>
                        </a:rPr>
                        <a:t>Зевса в Олимпии</a:t>
                      </a:r>
                      <a:endParaRPr lang="ru-RU" sz="1200" dirty="0">
                        <a:solidFill>
                          <a:schemeClr val="tx1">
                            <a:lumMod val="75000"/>
                          </a:schemeClr>
                        </a:solidFill>
                        <a:latin typeface="Times New Roman" pitchFamily="18" charset="0"/>
                        <a:ea typeface="Times New Roman"/>
                        <a:cs typeface="Times New Roman" pitchFamily="18" charset="0"/>
                      </a:endParaRPr>
                    </a:p>
                  </a:txBody>
                  <a:tcPr marL="68580" marR="68580" marT="0" marB="0">
                    <a:noFill/>
                  </a:tcPr>
                </a:tc>
              </a:tr>
              <a:tr h="370840">
                <a:tc>
                  <a:txBody>
                    <a:bodyPr/>
                    <a:lstStyle/>
                    <a:p>
                      <a:pPr>
                        <a:lnSpc>
                          <a:spcPct val="115000"/>
                        </a:lnSpc>
                        <a:spcAft>
                          <a:spcPts val="0"/>
                        </a:spcAft>
                      </a:pPr>
                      <a:r>
                        <a:rPr lang="ru-RU" sz="1200" u="none" strike="noStrike" dirty="0">
                          <a:solidFill>
                            <a:schemeClr val="tx1">
                              <a:lumMod val="75000"/>
                            </a:schemeClr>
                          </a:solidFill>
                          <a:latin typeface="Times New Roman"/>
                          <a:ea typeface="Times New Roman"/>
                          <a:cs typeface="Times New Roman"/>
                        </a:rPr>
                        <a:t>Храм Артемиды в </a:t>
                      </a:r>
                      <a:r>
                        <a:rPr lang="ru-RU" sz="1200" u="none" strike="noStrike" dirty="0" smtClean="0">
                          <a:solidFill>
                            <a:schemeClr val="tx1">
                              <a:lumMod val="75000"/>
                            </a:schemeClr>
                          </a:solidFill>
                          <a:latin typeface="Times New Roman"/>
                          <a:ea typeface="Times New Roman"/>
                          <a:cs typeface="Times New Roman"/>
                        </a:rPr>
                        <a:t>Эфесе</a:t>
                      </a:r>
                      <a:endParaRPr lang="ru-RU" sz="12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200">
                          <a:solidFill>
                            <a:schemeClr val="tx1">
                              <a:lumMod val="75000"/>
                            </a:schemeClr>
                          </a:solidFill>
                          <a:latin typeface="Times New Roman"/>
                          <a:ea typeface="Times New Roman"/>
                          <a:cs typeface="Times New Roman"/>
                        </a:rPr>
                        <a:t>550 г. до н. э.</a:t>
                      </a:r>
                      <a:endParaRPr lang="ru-RU" sz="120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200" u="none" strike="noStrike" dirty="0" smtClean="0">
                          <a:solidFill>
                            <a:schemeClr val="tx1">
                              <a:lumMod val="75000"/>
                            </a:schemeClr>
                          </a:solidFill>
                          <a:latin typeface="Times New Roman"/>
                          <a:ea typeface="Times New Roman"/>
                          <a:cs typeface="Times New Roman"/>
                        </a:rPr>
                        <a:t>Эфес</a:t>
                      </a:r>
                      <a:r>
                        <a:rPr lang="ru-RU" sz="1200" u="none" strike="noStrike" baseline="0" dirty="0" smtClean="0">
                          <a:solidFill>
                            <a:schemeClr val="tx1">
                              <a:lumMod val="75000"/>
                            </a:schemeClr>
                          </a:solidFill>
                          <a:latin typeface="Times New Roman"/>
                          <a:ea typeface="Times New Roman"/>
                          <a:cs typeface="Times New Roman"/>
                        </a:rPr>
                        <a:t> </a:t>
                      </a:r>
                      <a:r>
                        <a:rPr lang="ru-RU" sz="1200" dirty="0" smtClean="0">
                          <a:solidFill>
                            <a:schemeClr val="tx1">
                              <a:lumMod val="75000"/>
                            </a:schemeClr>
                          </a:solidFill>
                          <a:latin typeface="Times New Roman"/>
                          <a:ea typeface="Times New Roman"/>
                          <a:cs typeface="Times New Roman"/>
                        </a:rPr>
                        <a:t>(</a:t>
                      </a:r>
                      <a:r>
                        <a:rPr lang="ru-RU" sz="1200" u="none" strike="noStrike" dirty="0" smtClean="0">
                          <a:solidFill>
                            <a:schemeClr val="tx1">
                              <a:lumMod val="75000"/>
                            </a:schemeClr>
                          </a:solidFill>
                          <a:latin typeface="Times New Roman"/>
                          <a:ea typeface="Times New Roman"/>
                          <a:cs typeface="Times New Roman"/>
                        </a:rPr>
                        <a:t>Турция)</a:t>
                      </a:r>
                      <a:endParaRPr lang="ru-RU" sz="12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200" u="none" strike="noStrike" dirty="0" smtClean="0">
                          <a:solidFill>
                            <a:schemeClr val="tx1">
                              <a:lumMod val="75000"/>
                            </a:schemeClr>
                          </a:solidFill>
                          <a:latin typeface="Times New Roman"/>
                          <a:ea typeface="Times New Roman"/>
                          <a:cs typeface="Times New Roman"/>
                        </a:rPr>
                        <a:t>Греки,</a:t>
                      </a:r>
                      <a:r>
                        <a:rPr lang="ru-RU" sz="1200" dirty="0" smtClean="0">
                          <a:solidFill>
                            <a:schemeClr val="tx1">
                              <a:lumMod val="75000"/>
                            </a:schemeClr>
                          </a:solidFill>
                          <a:latin typeface="Times New Roman"/>
                          <a:ea typeface="Times New Roman"/>
                          <a:cs typeface="Times New Roman"/>
                        </a:rPr>
                        <a:t> </a:t>
                      </a:r>
                      <a:r>
                        <a:rPr lang="ru-RU" sz="1200" u="none" strike="noStrike" dirty="0" smtClean="0">
                          <a:solidFill>
                            <a:schemeClr val="tx1">
                              <a:lumMod val="75000"/>
                            </a:schemeClr>
                          </a:solidFill>
                          <a:latin typeface="Times New Roman"/>
                          <a:ea typeface="Times New Roman"/>
                          <a:cs typeface="Times New Roman"/>
                        </a:rPr>
                        <a:t>персы</a:t>
                      </a:r>
                      <a:endParaRPr lang="ru-RU" sz="12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200" dirty="0">
                          <a:solidFill>
                            <a:schemeClr val="tx1">
                              <a:lumMod val="75000"/>
                            </a:schemeClr>
                          </a:solidFill>
                          <a:latin typeface="Times New Roman"/>
                          <a:ea typeface="Times New Roman"/>
                          <a:cs typeface="Times New Roman"/>
                        </a:rPr>
                        <a:t>370 г. до н. э.</a:t>
                      </a:r>
                      <a:br>
                        <a:rPr lang="ru-RU" sz="1200" dirty="0">
                          <a:solidFill>
                            <a:schemeClr val="tx1">
                              <a:lumMod val="75000"/>
                            </a:schemeClr>
                          </a:solidFill>
                          <a:latin typeface="Times New Roman"/>
                          <a:ea typeface="Times New Roman"/>
                          <a:cs typeface="Times New Roman"/>
                        </a:rPr>
                      </a:br>
                      <a:r>
                        <a:rPr lang="ru-RU" sz="1200" dirty="0">
                          <a:solidFill>
                            <a:schemeClr val="tx1">
                              <a:lumMod val="75000"/>
                            </a:schemeClr>
                          </a:solidFill>
                          <a:latin typeface="Times New Roman"/>
                          <a:ea typeface="Times New Roman"/>
                          <a:cs typeface="Times New Roman"/>
                        </a:rPr>
                        <a:t>356 г. до н. э. (</a:t>
                      </a:r>
                      <a:r>
                        <a:rPr lang="ru-RU" sz="1200" u="none" strike="noStrike" dirty="0" smtClean="0">
                          <a:solidFill>
                            <a:schemeClr val="tx1">
                              <a:lumMod val="75000"/>
                            </a:schemeClr>
                          </a:solidFill>
                          <a:latin typeface="Times New Roman"/>
                          <a:ea typeface="Times New Roman"/>
                          <a:cs typeface="Times New Roman"/>
                        </a:rPr>
                        <a:t>Геростратом)</a:t>
                      </a:r>
                      <a:r>
                        <a:rPr lang="ru-RU" sz="1200" dirty="0">
                          <a:solidFill>
                            <a:schemeClr val="tx1">
                              <a:lumMod val="75000"/>
                            </a:schemeClr>
                          </a:solidFill>
                          <a:latin typeface="Times New Roman"/>
                          <a:ea typeface="Times New Roman"/>
                          <a:cs typeface="Times New Roman"/>
                        </a:rPr>
                        <a:t/>
                      </a:r>
                      <a:br>
                        <a:rPr lang="ru-RU" sz="1200" dirty="0">
                          <a:solidFill>
                            <a:schemeClr val="tx1">
                              <a:lumMod val="75000"/>
                            </a:schemeClr>
                          </a:solidFill>
                          <a:latin typeface="Times New Roman"/>
                          <a:ea typeface="Times New Roman"/>
                          <a:cs typeface="Times New Roman"/>
                        </a:rPr>
                      </a:br>
                      <a:r>
                        <a:rPr lang="ru-RU" sz="1200" dirty="0">
                          <a:solidFill>
                            <a:schemeClr val="tx1">
                              <a:lumMod val="75000"/>
                            </a:schemeClr>
                          </a:solidFill>
                          <a:latin typeface="Times New Roman"/>
                          <a:ea typeface="Times New Roman"/>
                          <a:cs typeface="Times New Roman"/>
                        </a:rPr>
                        <a:t>или 262 г. н. э. (</a:t>
                      </a:r>
                      <a:r>
                        <a:rPr lang="ru-RU" sz="1200" u="none" strike="noStrike" dirty="0" smtClean="0">
                          <a:solidFill>
                            <a:schemeClr val="tx1">
                              <a:lumMod val="75000"/>
                            </a:schemeClr>
                          </a:solidFill>
                          <a:latin typeface="Times New Roman"/>
                          <a:ea typeface="Times New Roman"/>
                          <a:cs typeface="Times New Roman"/>
                        </a:rPr>
                        <a:t>готами)</a:t>
                      </a:r>
                      <a:endParaRPr lang="ru-RU" sz="12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200" dirty="0">
                          <a:solidFill>
                            <a:schemeClr val="tx1">
                              <a:lumMod val="75000"/>
                            </a:schemeClr>
                          </a:solidFill>
                          <a:latin typeface="Times New Roman"/>
                          <a:ea typeface="Times New Roman"/>
                          <a:cs typeface="Times New Roman"/>
                        </a:rPr>
                        <a:t>пожар </a:t>
                      </a:r>
                      <a:endParaRPr lang="ru-RU" sz="12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200" dirty="0">
                          <a:solidFill>
                            <a:schemeClr val="tx1">
                              <a:lumMod val="75000"/>
                            </a:schemeClr>
                          </a:solidFill>
                          <a:latin typeface="Times New Roman"/>
                          <a:ea typeface="Times New Roman"/>
                          <a:cs typeface="Times New Roman"/>
                        </a:rPr>
                        <a:t>был построен в честь богини </a:t>
                      </a:r>
                      <a:r>
                        <a:rPr lang="ru-RU" sz="1200" u="none" strike="noStrike" dirty="0" smtClean="0">
                          <a:solidFill>
                            <a:schemeClr val="tx1">
                              <a:lumMod val="75000"/>
                            </a:schemeClr>
                          </a:solidFill>
                          <a:latin typeface="Times New Roman"/>
                          <a:ea typeface="Times New Roman"/>
                          <a:cs typeface="Times New Roman"/>
                        </a:rPr>
                        <a:t>Артемиды</a:t>
                      </a:r>
                      <a:endParaRPr lang="ru-RU" sz="1200" dirty="0">
                        <a:solidFill>
                          <a:schemeClr val="tx1">
                            <a:lumMod val="75000"/>
                          </a:schemeClr>
                        </a:solidFill>
                        <a:latin typeface="Calibri"/>
                        <a:ea typeface="Times New Roman"/>
                        <a:cs typeface="Times New Roman"/>
                      </a:endParaRPr>
                    </a:p>
                  </a:txBody>
                  <a:tcPr marL="68580" marR="68580" marT="0" marB="0">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6"/>
          <p:cNvGraphicFramePr>
            <a:graphicFrameLocks/>
          </p:cNvGraphicFramePr>
          <p:nvPr/>
        </p:nvGraphicFramePr>
        <p:xfrm>
          <a:off x="914400" y="2362200"/>
          <a:ext cx="7010402" cy="3277362"/>
        </p:xfrm>
        <a:graphic>
          <a:graphicData uri="http://schemas.openxmlformats.org/drawingml/2006/table">
            <a:tbl>
              <a:tblPr firstRow="1" bandRow="1">
                <a:tableStyleId>{5C22544A-7EE6-4342-B048-85BDC9FD1C3A}</a:tableStyleId>
              </a:tblPr>
              <a:tblGrid>
                <a:gridCol w="1001486"/>
                <a:gridCol w="1001486"/>
                <a:gridCol w="1001486"/>
                <a:gridCol w="1001486"/>
                <a:gridCol w="1001486"/>
                <a:gridCol w="1001486"/>
                <a:gridCol w="1001486"/>
              </a:tblGrid>
              <a:tr h="370840">
                <a:tc>
                  <a:txBody>
                    <a:bodyPr/>
                    <a:lstStyle/>
                    <a:p>
                      <a:pPr algn="ctr">
                        <a:lnSpc>
                          <a:spcPct val="115000"/>
                        </a:lnSpc>
                        <a:spcAft>
                          <a:spcPts val="0"/>
                        </a:spcAft>
                      </a:pPr>
                      <a:r>
                        <a:rPr lang="ru-RU" sz="1100" b="1" dirty="0">
                          <a:solidFill>
                            <a:schemeClr val="tx1">
                              <a:lumMod val="75000"/>
                            </a:schemeClr>
                          </a:solidFill>
                          <a:latin typeface="Times New Roman"/>
                          <a:ea typeface="Times New Roman"/>
                          <a:cs typeface="Times New Roman"/>
                        </a:rPr>
                        <a:t>Чудо</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100" b="1" dirty="0">
                          <a:solidFill>
                            <a:schemeClr val="tx1">
                              <a:lumMod val="75000"/>
                            </a:schemeClr>
                          </a:solidFill>
                          <a:latin typeface="Times New Roman"/>
                          <a:ea typeface="Times New Roman"/>
                          <a:cs typeface="Times New Roman"/>
                        </a:rPr>
                        <a:t>Время создания</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100" b="1" dirty="0">
                          <a:solidFill>
                            <a:schemeClr val="tx1">
                              <a:lumMod val="75000"/>
                            </a:schemeClr>
                          </a:solidFill>
                          <a:latin typeface="Times New Roman"/>
                          <a:ea typeface="Times New Roman"/>
                          <a:cs typeface="Times New Roman"/>
                        </a:rPr>
                        <a:t>Место</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100" b="1" dirty="0">
                          <a:solidFill>
                            <a:schemeClr val="tx1">
                              <a:lumMod val="75000"/>
                            </a:schemeClr>
                          </a:solidFill>
                          <a:latin typeface="Times New Roman"/>
                          <a:ea typeface="Times New Roman"/>
                          <a:cs typeface="Times New Roman"/>
                        </a:rPr>
                        <a:t>Создатели</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100" b="1" dirty="0">
                          <a:solidFill>
                            <a:schemeClr val="tx1">
                              <a:lumMod val="75000"/>
                            </a:schemeClr>
                          </a:solidFill>
                          <a:latin typeface="Times New Roman"/>
                          <a:ea typeface="Times New Roman"/>
                          <a:cs typeface="Times New Roman"/>
                        </a:rPr>
                        <a:t>Разрушение</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100" b="1">
                          <a:solidFill>
                            <a:schemeClr val="tx1">
                              <a:lumMod val="75000"/>
                            </a:schemeClr>
                          </a:solidFill>
                          <a:latin typeface="Times New Roman"/>
                          <a:ea typeface="Times New Roman"/>
                          <a:cs typeface="Times New Roman"/>
                        </a:rPr>
                        <a:t>Причина</a:t>
                      </a:r>
                      <a:endParaRPr lang="ru-RU" sz="110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100" b="1" dirty="0">
                          <a:solidFill>
                            <a:schemeClr val="tx1">
                              <a:lumMod val="75000"/>
                            </a:schemeClr>
                          </a:solidFill>
                          <a:latin typeface="Times New Roman"/>
                          <a:ea typeface="Times New Roman"/>
                          <a:cs typeface="Times New Roman"/>
                        </a:rPr>
                        <a:t>Назначение сооружения</a:t>
                      </a:r>
                      <a:endParaRPr lang="ru-RU" sz="1100" dirty="0">
                        <a:solidFill>
                          <a:schemeClr val="tx1">
                            <a:lumMod val="75000"/>
                          </a:schemeClr>
                        </a:solidFill>
                        <a:latin typeface="Calibri"/>
                        <a:ea typeface="Times New Roman"/>
                        <a:cs typeface="Times New Roman"/>
                      </a:endParaRPr>
                    </a:p>
                  </a:txBody>
                  <a:tcPr marL="68580" marR="68580" marT="0" marB="0">
                    <a:noFill/>
                  </a:tcPr>
                </a:tc>
              </a:tr>
              <a:tr h="370840">
                <a:tc>
                  <a:txBody>
                    <a:bodyPr/>
                    <a:lstStyle/>
                    <a:p>
                      <a:pPr>
                        <a:lnSpc>
                          <a:spcPct val="115000"/>
                        </a:lnSpc>
                        <a:spcAft>
                          <a:spcPts val="0"/>
                        </a:spcAft>
                      </a:pPr>
                      <a:r>
                        <a:rPr lang="ru-RU" sz="1100" u="none" strike="noStrike" dirty="0">
                          <a:solidFill>
                            <a:schemeClr val="tx1">
                              <a:lumMod val="75000"/>
                            </a:schemeClr>
                          </a:solidFill>
                          <a:latin typeface="Times New Roman"/>
                          <a:ea typeface="Times New Roman"/>
                          <a:cs typeface="Times New Roman"/>
                        </a:rPr>
                        <a:t>Мавзолей в </a:t>
                      </a:r>
                      <a:r>
                        <a:rPr lang="ru-RU" sz="1100" u="none" strike="noStrike" dirty="0" smtClean="0">
                          <a:solidFill>
                            <a:schemeClr val="tx1">
                              <a:lumMod val="75000"/>
                            </a:schemeClr>
                          </a:solidFill>
                          <a:latin typeface="Times New Roman"/>
                          <a:ea typeface="Times New Roman"/>
                          <a:cs typeface="Times New Roman"/>
                        </a:rPr>
                        <a:t>Галикарнасе</a:t>
                      </a:r>
                      <a:r>
                        <a:rPr lang="ru-RU" sz="1100" dirty="0" smtClean="0">
                          <a:solidFill>
                            <a:schemeClr val="tx1">
                              <a:lumMod val="75000"/>
                            </a:schemeClr>
                          </a:solidFill>
                          <a:latin typeface="Times New Roman"/>
                          <a:ea typeface="Times New Roman"/>
                          <a:cs typeface="Times New Roman"/>
                        </a:rPr>
                        <a:t> </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100" dirty="0">
                          <a:solidFill>
                            <a:schemeClr val="tx1">
                              <a:lumMod val="75000"/>
                            </a:schemeClr>
                          </a:solidFill>
                          <a:latin typeface="Times New Roman"/>
                          <a:ea typeface="Times New Roman"/>
                          <a:cs typeface="Times New Roman"/>
                        </a:rPr>
                        <a:t>351 г. до н. э., архитектор </a:t>
                      </a:r>
                      <a:r>
                        <a:rPr lang="ru-RU" sz="1100" u="none" strike="noStrike" dirty="0" err="1">
                          <a:solidFill>
                            <a:schemeClr val="tx1">
                              <a:lumMod val="75000"/>
                            </a:schemeClr>
                          </a:solidFill>
                          <a:latin typeface="Times New Roman"/>
                          <a:ea typeface="Times New Roman"/>
                          <a:cs typeface="Times New Roman"/>
                        </a:rPr>
                        <a:t>Пифей</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100" u="none" strike="noStrike" dirty="0" err="1" smtClean="0">
                          <a:solidFill>
                            <a:schemeClr val="tx1">
                              <a:lumMod val="75000"/>
                            </a:schemeClr>
                          </a:solidFill>
                          <a:latin typeface="Times New Roman"/>
                          <a:ea typeface="Times New Roman"/>
                          <a:cs typeface="Times New Roman"/>
                        </a:rPr>
                        <a:t>Галикарнас</a:t>
                      </a:r>
                      <a:r>
                        <a:rPr lang="ru-RU" sz="1100" u="none" strike="noStrike" baseline="0" dirty="0" smtClean="0">
                          <a:solidFill>
                            <a:schemeClr val="tx1">
                              <a:lumMod val="75000"/>
                            </a:schemeClr>
                          </a:solidFill>
                          <a:latin typeface="Times New Roman"/>
                          <a:ea typeface="Times New Roman"/>
                          <a:cs typeface="Times New Roman"/>
                        </a:rPr>
                        <a:t> </a:t>
                      </a:r>
                      <a:r>
                        <a:rPr lang="ru-RU" sz="1100" dirty="0" smtClean="0">
                          <a:solidFill>
                            <a:schemeClr val="tx1">
                              <a:lumMod val="75000"/>
                            </a:schemeClr>
                          </a:solidFill>
                          <a:latin typeface="Times New Roman"/>
                          <a:ea typeface="Times New Roman"/>
                          <a:cs typeface="Times New Roman"/>
                        </a:rPr>
                        <a:t>(на </a:t>
                      </a:r>
                      <a:r>
                        <a:rPr lang="ru-RU" sz="1100" dirty="0">
                          <a:solidFill>
                            <a:schemeClr val="tx1">
                              <a:lumMod val="75000"/>
                            </a:schemeClr>
                          </a:solidFill>
                          <a:latin typeface="Times New Roman"/>
                          <a:ea typeface="Times New Roman"/>
                          <a:cs typeface="Times New Roman"/>
                        </a:rPr>
                        <a:t>юго-западе </a:t>
                      </a:r>
                      <a:r>
                        <a:rPr lang="ru-RU" sz="1100" u="none" strike="noStrike" dirty="0" smtClean="0">
                          <a:solidFill>
                            <a:schemeClr val="tx1">
                              <a:lumMod val="75000"/>
                            </a:schemeClr>
                          </a:solidFill>
                          <a:latin typeface="Times New Roman"/>
                          <a:ea typeface="Times New Roman"/>
                          <a:cs typeface="Times New Roman"/>
                        </a:rPr>
                        <a:t>Турции)</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100" dirty="0" err="1">
                          <a:solidFill>
                            <a:schemeClr val="tx1">
                              <a:lumMod val="75000"/>
                            </a:schemeClr>
                          </a:solidFill>
                          <a:latin typeface="Times New Roman"/>
                          <a:ea typeface="Times New Roman"/>
                          <a:cs typeface="Times New Roman"/>
                        </a:rPr>
                        <a:t>карийцы</a:t>
                      </a:r>
                      <a:r>
                        <a:rPr lang="ru-RU" sz="1100" dirty="0">
                          <a:solidFill>
                            <a:schemeClr val="tx1">
                              <a:lumMod val="75000"/>
                            </a:schemeClr>
                          </a:solidFill>
                          <a:latin typeface="Times New Roman"/>
                          <a:ea typeface="Times New Roman"/>
                          <a:cs typeface="Times New Roman"/>
                        </a:rPr>
                        <a:t>, персы, </a:t>
                      </a:r>
                      <a:r>
                        <a:rPr lang="ru-RU" sz="1100" u="none" strike="noStrike" dirty="0" smtClean="0">
                          <a:solidFill>
                            <a:schemeClr val="tx1">
                              <a:lumMod val="75000"/>
                            </a:schemeClr>
                          </a:solidFill>
                          <a:latin typeface="Times New Roman"/>
                          <a:ea typeface="Times New Roman"/>
                          <a:cs typeface="Times New Roman"/>
                        </a:rPr>
                        <a:t>греки</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100" dirty="0">
                          <a:solidFill>
                            <a:schemeClr val="tx1">
                              <a:lumMod val="75000"/>
                            </a:schemeClr>
                          </a:solidFill>
                          <a:latin typeface="Times New Roman"/>
                          <a:ea typeface="Times New Roman"/>
                          <a:cs typeface="Times New Roman"/>
                        </a:rPr>
                        <a:t>1494 г.</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100" dirty="0">
                          <a:solidFill>
                            <a:schemeClr val="tx1">
                              <a:lumMod val="75000"/>
                            </a:schemeClr>
                          </a:solidFill>
                          <a:latin typeface="Times New Roman"/>
                          <a:ea typeface="Times New Roman"/>
                          <a:cs typeface="Times New Roman"/>
                        </a:rPr>
                        <a:t>землетрясение; сохранились: фундаменты, архитектурные </a:t>
                      </a:r>
                      <a:r>
                        <a:rPr lang="ru-RU" sz="1100" dirty="0" smtClean="0">
                          <a:solidFill>
                            <a:schemeClr val="tx1">
                              <a:lumMod val="75000"/>
                            </a:schemeClr>
                          </a:solidFill>
                          <a:latin typeface="Times New Roman"/>
                          <a:ea typeface="Times New Roman"/>
                          <a:cs typeface="Times New Roman"/>
                        </a:rPr>
                        <a:t>и </a:t>
                      </a:r>
                      <a:r>
                        <a:rPr lang="ru-RU" sz="1100" dirty="0">
                          <a:solidFill>
                            <a:schemeClr val="tx1">
                              <a:lumMod val="75000"/>
                            </a:schemeClr>
                          </a:solidFill>
                          <a:latin typeface="Times New Roman"/>
                          <a:ea typeface="Times New Roman"/>
                          <a:cs typeface="Times New Roman"/>
                        </a:rPr>
                        <a:t>его жены </a:t>
                      </a:r>
                      <a:r>
                        <a:rPr lang="ru-RU" sz="1100" dirty="0" smtClean="0">
                          <a:solidFill>
                            <a:schemeClr val="tx1">
                              <a:lumMod val="75000"/>
                            </a:schemeClr>
                          </a:solidFill>
                          <a:latin typeface="Times New Roman"/>
                          <a:ea typeface="Times New Roman"/>
                          <a:cs typeface="Times New Roman"/>
                        </a:rPr>
                        <a:t>фрагменты; в </a:t>
                      </a:r>
                      <a:r>
                        <a:rPr lang="ru-RU" sz="1100" u="none" strike="noStrike" dirty="0" smtClean="0">
                          <a:solidFill>
                            <a:schemeClr val="tx1">
                              <a:lumMod val="75000"/>
                            </a:schemeClr>
                          </a:solidFill>
                          <a:latin typeface="Times New Roman"/>
                          <a:ea typeface="Times New Roman"/>
                          <a:cs typeface="Times New Roman"/>
                        </a:rPr>
                        <a:t>Британском музее в Лондоне </a:t>
                      </a:r>
                      <a:r>
                        <a:rPr lang="ru-RU" sz="1100" dirty="0" smtClean="0">
                          <a:solidFill>
                            <a:schemeClr val="tx1">
                              <a:lumMod val="75000"/>
                            </a:schemeClr>
                          </a:solidFill>
                          <a:latin typeface="Times New Roman"/>
                          <a:ea typeface="Times New Roman"/>
                          <a:cs typeface="Times New Roman"/>
                        </a:rPr>
                        <a:t> — статуи </a:t>
                      </a:r>
                      <a:r>
                        <a:rPr lang="ru-RU" sz="1100" u="none" strike="noStrike" dirty="0" smtClean="0">
                          <a:solidFill>
                            <a:schemeClr val="tx1">
                              <a:lumMod val="75000"/>
                            </a:schemeClr>
                          </a:solidFill>
                          <a:latin typeface="Times New Roman"/>
                          <a:ea typeface="Times New Roman"/>
                          <a:cs typeface="Times New Roman"/>
                        </a:rPr>
                        <a:t>Мавсола</a:t>
                      </a:r>
                      <a:r>
                        <a:rPr lang="ru-RU" sz="1100" u="none" strike="noStrike" baseline="0" dirty="0" smtClean="0">
                          <a:solidFill>
                            <a:schemeClr val="tx1">
                              <a:lumMod val="75000"/>
                            </a:schemeClr>
                          </a:solidFill>
                          <a:latin typeface="Times New Roman"/>
                          <a:ea typeface="Times New Roman"/>
                          <a:cs typeface="Times New Roman"/>
                        </a:rPr>
                        <a:t> </a:t>
                      </a:r>
                      <a:r>
                        <a:rPr lang="ru-RU" sz="1100" dirty="0" err="1" smtClean="0">
                          <a:solidFill>
                            <a:schemeClr val="tx1">
                              <a:lumMod val="75000"/>
                            </a:schemeClr>
                          </a:solidFill>
                          <a:latin typeface="Times New Roman"/>
                          <a:ea typeface="Times New Roman"/>
                          <a:cs typeface="Times New Roman"/>
                        </a:rPr>
                        <a:t>Артемисии</a:t>
                      </a:r>
                      <a:r>
                        <a:rPr lang="ru-RU" sz="1100" dirty="0">
                          <a:solidFill>
                            <a:schemeClr val="tx1">
                              <a:lumMod val="75000"/>
                            </a:schemeClr>
                          </a:solidFill>
                          <a:latin typeface="Times New Roman"/>
                          <a:ea typeface="Times New Roman"/>
                          <a:cs typeface="Times New Roman"/>
                        </a:rPr>
                        <a:t>, рельефы, статуи львов</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100" dirty="0">
                          <a:solidFill>
                            <a:schemeClr val="tx1">
                              <a:lumMod val="75000"/>
                            </a:schemeClr>
                          </a:solidFill>
                          <a:latin typeface="Times New Roman"/>
                          <a:ea typeface="Times New Roman"/>
                          <a:cs typeface="Times New Roman"/>
                        </a:rPr>
                        <a:t>был возведен как надгробный памятник карийского правителя Мавсола его женой — царицей </a:t>
                      </a:r>
                      <a:r>
                        <a:rPr lang="ru-RU" sz="1100" dirty="0" err="1">
                          <a:solidFill>
                            <a:schemeClr val="tx1">
                              <a:lumMod val="75000"/>
                            </a:schemeClr>
                          </a:solidFill>
                          <a:latin typeface="Times New Roman"/>
                          <a:ea typeface="Times New Roman"/>
                          <a:cs typeface="Times New Roman"/>
                        </a:rPr>
                        <a:t>Артемисией</a:t>
                      </a:r>
                      <a:endParaRPr lang="ru-RU" sz="1100" dirty="0">
                        <a:solidFill>
                          <a:schemeClr val="tx1">
                            <a:lumMod val="75000"/>
                          </a:schemeClr>
                        </a:solidFill>
                        <a:latin typeface="Calibri"/>
                        <a:ea typeface="Times New Roman"/>
                        <a:cs typeface="Times New Roman"/>
                      </a:endParaRPr>
                    </a:p>
                  </a:txBody>
                  <a:tcPr marL="68580" marR="68580" marT="0" marB="0">
                    <a:noFill/>
                  </a:tcPr>
                </a:tc>
              </a:tr>
            </a:tbl>
          </a:graphicData>
        </a:graphic>
      </p:graphicFrame>
      <p:sp>
        <p:nvSpPr>
          <p:cNvPr id="5" name="Заголовок 1"/>
          <p:cNvSpPr txBox="1">
            <a:spLocks/>
          </p:cNvSpPr>
          <p:nvPr/>
        </p:nvSpPr>
        <p:spPr bwMode="auto">
          <a:xfrm>
            <a:off x="914400" y="838201"/>
            <a:ext cx="7010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800" b="1" i="0" u="none" strike="noStrike" kern="0" cap="none" spc="0" normalizeH="0" baseline="0" noProof="0" dirty="0" smtClean="0">
                <a:ln>
                  <a:noFill/>
                </a:ln>
                <a:solidFill>
                  <a:schemeClr val="tx2"/>
                </a:solidFill>
                <a:effectLst/>
                <a:uLnTx/>
                <a:uFillTx/>
                <a:latin typeface="+mj-lt"/>
                <a:ea typeface="+mj-ea"/>
                <a:cs typeface="+mj-cs"/>
              </a:rPr>
              <a:t>Таблица: </a:t>
            </a:r>
            <a:r>
              <a:rPr kumimoji="0" lang="ru-RU" sz="2400" b="1" i="0" u="none" strike="noStrike" kern="0" cap="none" spc="0" normalizeH="0" baseline="0" noProof="0" dirty="0" smtClean="0">
                <a:ln>
                  <a:noFill/>
                </a:ln>
                <a:solidFill>
                  <a:schemeClr val="tx2"/>
                </a:solidFill>
                <a:effectLst/>
                <a:uLnTx/>
                <a:uFillTx/>
                <a:latin typeface="+mj-lt"/>
                <a:ea typeface="+mj-ea"/>
                <a:cs typeface="+mj-cs"/>
              </a:rPr>
              <a:t>«Семь чудес Древнего Мира»</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914400" y="2362200"/>
          <a:ext cx="7010402" cy="2699004"/>
        </p:xfrm>
        <a:graphic>
          <a:graphicData uri="http://schemas.openxmlformats.org/drawingml/2006/table">
            <a:tbl>
              <a:tblPr firstRow="1" bandRow="1">
                <a:tableStyleId>{5C22544A-7EE6-4342-B048-85BDC9FD1C3A}</a:tableStyleId>
              </a:tblPr>
              <a:tblGrid>
                <a:gridCol w="1001486"/>
                <a:gridCol w="1001486"/>
                <a:gridCol w="1001486"/>
                <a:gridCol w="1001486"/>
                <a:gridCol w="1001486"/>
                <a:gridCol w="1001486"/>
                <a:gridCol w="1001486"/>
              </a:tblGrid>
              <a:tr h="370840">
                <a:tc>
                  <a:txBody>
                    <a:bodyPr/>
                    <a:lstStyle/>
                    <a:p>
                      <a:pPr algn="ctr">
                        <a:lnSpc>
                          <a:spcPct val="115000"/>
                        </a:lnSpc>
                        <a:spcAft>
                          <a:spcPts val="0"/>
                        </a:spcAft>
                      </a:pPr>
                      <a:r>
                        <a:rPr lang="ru-RU" sz="1100" b="1" dirty="0">
                          <a:solidFill>
                            <a:schemeClr val="tx1">
                              <a:lumMod val="75000"/>
                            </a:schemeClr>
                          </a:solidFill>
                          <a:latin typeface="Times New Roman"/>
                          <a:ea typeface="Times New Roman"/>
                          <a:cs typeface="Times New Roman"/>
                        </a:rPr>
                        <a:t>Чудо</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100" b="1" dirty="0">
                          <a:solidFill>
                            <a:schemeClr val="tx1">
                              <a:lumMod val="75000"/>
                            </a:schemeClr>
                          </a:solidFill>
                          <a:latin typeface="Times New Roman"/>
                          <a:ea typeface="Times New Roman"/>
                          <a:cs typeface="Times New Roman"/>
                        </a:rPr>
                        <a:t>Время создания</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100" b="1">
                          <a:solidFill>
                            <a:schemeClr val="tx1">
                              <a:lumMod val="75000"/>
                            </a:schemeClr>
                          </a:solidFill>
                          <a:latin typeface="Times New Roman"/>
                          <a:ea typeface="Times New Roman"/>
                          <a:cs typeface="Times New Roman"/>
                        </a:rPr>
                        <a:t>Место</a:t>
                      </a:r>
                      <a:endParaRPr lang="ru-RU" sz="110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100" b="1">
                          <a:solidFill>
                            <a:schemeClr val="tx1">
                              <a:lumMod val="75000"/>
                            </a:schemeClr>
                          </a:solidFill>
                          <a:latin typeface="Times New Roman"/>
                          <a:ea typeface="Times New Roman"/>
                          <a:cs typeface="Times New Roman"/>
                        </a:rPr>
                        <a:t>Создатели</a:t>
                      </a:r>
                      <a:endParaRPr lang="ru-RU" sz="110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100" b="1">
                          <a:solidFill>
                            <a:schemeClr val="tx1">
                              <a:lumMod val="75000"/>
                            </a:schemeClr>
                          </a:solidFill>
                          <a:latin typeface="Times New Roman"/>
                          <a:ea typeface="Times New Roman"/>
                          <a:cs typeface="Times New Roman"/>
                        </a:rPr>
                        <a:t>Разрушение</a:t>
                      </a:r>
                      <a:endParaRPr lang="ru-RU" sz="110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100" b="1">
                          <a:solidFill>
                            <a:schemeClr val="tx1">
                              <a:lumMod val="75000"/>
                            </a:schemeClr>
                          </a:solidFill>
                          <a:latin typeface="Times New Roman"/>
                          <a:ea typeface="Times New Roman"/>
                          <a:cs typeface="Times New Roman"/>
                        </a:rPr>
                        <a:t>Причина</a:t>
                      </a:r>
                      <a:endParaRPr lang="ru-RU" sz="110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100" b="1" dirty="0">
                          <a:solidFill>
                            <a:schemeClr val="tx1">
                              <a:lumMod val="75000"/>
                            </a:schemeClr>
                          </a:solidFill>
                          <a:latin typeface="Times New Roman"/>
                          <a:ea typeface="Times New Roman"/>
                          <a:cs typeface="Times New Roman"/>
                        </a:rPr>
                        <a:t>Назначение сооружения</a:t>
                      </a:r>
                      <a:endParaRPr lang="ru-RU" sz="1100" dirty="0">
                        <a:solidFill>
                          <a:schemeClr val="tx1">
                            <a:lumMod val="75000"/>
                          </a:schemeClr>
                        </a:solidFill>
                        <a:latin typeface="Calibri"/>
                        <a:ea typeface="Times New Roman"/>
                        <a:cs typeface="Times New Roman"/>
                      </a:endParaRPr>
                    </a:p>
                  </a:txBody>
                  <a:tcPr marL="68580" marR="68580" marT="0" marB="0">
                    <a:noFill/>
                  </a:tcPr>
                </a:tc>
              </a:tr>
              <a:tr h="370840">
                <a:tc>
                  <a:txBody>
                    <a:bodyPr/>
                    <a:lstStyle/>
                    <a:p>
                      <a:pPr>
                        <a:lnSpc>
                          <a:spcPct val="115000"/>
                        </a:lnSpc>
                        <a:spcAft>
                          <a:spcPts val="0"/>
                        </a:spcAft>
                      </a:pPr>
                      <a:r>
                        <a:rPr lang="ru-RU" sz="1100" u="none" strike="noStrike" dirty="0">
                          <a:solidFill>
                            <a:schemeClr val="tx1">
                              <a:lumMod val="75000"/>
                            </a:schemeClr>
                          </a:solidFill>
                          <a:latin typeface="Times New Roman"/>
                          <a:ea typeface="Times New Roman"/>
                          <a:cs typeface="Times New Roman"/>
                        </a:rPr>
                        <a:t>Колосс </a:t>
                      </a:r>
                      <a:r>
                        <a:rPr lang="ru-RU" sz="1100" u="none" strike="noStrike" dirty="0" smtClean="0">
                          <a:solidFill>
                            <a:schemeClr val="tx1">
                              <a:lumMod val="75000"/>
                            </a:schemeClr>
                          </a:solidFill>
                          <a:latin typeface="Times New Roman"/>
                          <a:ea typeface="Times New Roman"/>
                          <a:cs typeface="Times New Roman"/>
                        </a:rPr>
                        <a:t>Родосский</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100" dirty="0">
                          <a:solidFill>
                            <a:schemeClr val="tx1">
                              <a:lumMod val="75000"/>
                            </a:schemeClr>
                          </a:solidFill>
                          <a:latin typeface="Times New Roman"/>
                          <a:ea typeface="Times New Roman"/>
                          <a:cs typeface="Times New Roman"/>
                        </a:rPr>
                        <a:t>между 292 и 280 гг. до н. э., скульптор </a:t>
                      </a:r>
                      <a:r>
                        <a:rPr lang="ru-RU" sz="1100" dirty="0" err="1">
                          <a:solidFill>
                            <a:schemeClr val="tx1">
                              <a:lumMod val="75000"/>
                            </a:schemeClr>
                          </a:solidFill>
                          <a:latin typeface="Times New Roman"/>
                          <a:ea typeface="Times New Roman"/>
                          <a:cs typeface="Times New Roman"/>
                        </a:rPr>
                        <a:t>Харес</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100" u="none" strike="noStrike" dirty="0" smtClean="0">
                          <a:solidFill>
                            <a:schemeClr val="tx1">
                              <a:lumMod val="75000"/>
                            </a:schemeClr>
                          </a:solidFill>
                          <a:latin typeface="Times New Roman"/>
                          <a:ea typeface="Times New Roman"/>
                          <a:cs typeface="Times New Roman"/>
                        </a:rPr>
                        <a:t>Родос</a:t>
                      </a:r>
                      <a:r>
                        <a:rPr lang="ru-RU" sz="1100" u="none" strike="noStrike" baseline="0" dirty="0" smtClean="0">
                          <a:solidFill>
                            <a:schemeClr val="tx1">
                              <a:lumMod val="75000"/>
                            </a:schemeClr>
                          </a:solidFill>
                          <a:latin typeface="Times New Roman"/>
                          <a:ea typeface="Times New Roman"/>
                          <a:cs typeface="Times New Roman"/>
                        </a:rPr>
                        <a:t> </a:t>
                      </a:r>
                      <a:r>
                        <a:rPr lang="ru-RU" sz="1100" dirty="0" smtClean="0">
                          <a:solidFill>
                            <a:schemeClr val="tx1">
                              <a:lumMod val="75000"/>
                            </a:schemeClr>
                          </a:solidFill>
                          <a:latin typeface="Times New Roman"/>
                          <a:ea typeface="Times New Roman"/>
                          <a:cs typeface="Times New Roman"/>
                        </a:rPr>
                        <a:t>(</a:t>
                      </a:r>
                      <a:r>
                        <a:rPr lang="ru-RU" sz="1100" u="none" strike="noStrike" dirty="0" smtClean="0">
                          <a:solidFill>
                            <a:schemeClr val="tx1">
                              <a:lumMod val="75000"/>
                            </a:schemeClr>
                          </a:solidFill>
                          <a:latin typeface="Times New Roman"/>
                          <a:ea typeface="Times New Roman"/>
                          <a:cs typeface="Times New Roman"/>
                        </a:rPr>
                        <a:t>Греция)</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100" u="none" strike="noStrike" dirty="0">
                          <a:solidFill>
                            <a:schemeClr val="tx1">
                              <a:lumMod val="75000"/>
                            </a:schemeClr>
                          </a:solidFill>
                          <a:latin typeface="Times New Roman"/>
                          <a:ea typeface="Times New Roman"/>
                          <a:cs typeface="Times New Roman"/>
                        </a:rPr>
                        <a:t>греки</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100" dirty="0">
                          <a:solidFill>
                            <a:schemeClr val="tx1">
                              <a:lumMod val="75000"/>
                            </a:schemeClr>
                          </a:solidFill>
                          <a:latin typeface="Times New Roman"/>
                          <a:ea typeface="Times New Roman"/>
                          <a:cs typeface="Times New Roman"/>
                        </a:rPr>
                        <a:t>224 (или 226) г. до н. э.</a:t>
                      </a:r>
                      <a:br>
                        <a:rPr lang="ru-RU" sz="1100" dirty="0">
                          <a:solidFill>
                            <a:schemeClr val="tx1">
                              <a:lumMod val="75000"/>
                            </a:schemeClr>
                          </a:solidFill>
                          <a:latin typeface="Times New Roman"/>
                          <a:ea typeface="Times New Roman"/>
                          <a:cs typeface="Times New Roman"/>
                        </a:rPr>
                      </a:br>
                      <a:r>
                        <a:rPr lang="ru-RU" sz="1100" dirty="0">
                          <a:solidFill>
                            <a:schemeClr val="tx1">
                              <a:lumMod val="75000"/>
                            </a:schemeClr>
                          </a:solidFill>
                          <a:latin typeface="Times New Roman"/>
                          <a:ea typeface="Times New Roman"/>
                          <a:cs typeface="Times New Roman"/>
                        </a:rPr>
                        <a:t>бронзовый корпус был демонтирован в 654 г. н. э.</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100" dirty="0">
                          <a:solidFill>
                            <a:schemeClr val="tx1">
                              <a:lumMod val="75000"/>
                            </a:schemeClr>
                          </a:solidFill>
                          <a:latin typeface="Times New Roman"/>
                          <a:ea typeface="Times New Roman"/>
                          <a:cs typeface="Times New Roman"/>
                        </a:rPr>
                        <a:t>землетрясение</a:t>
                      </a:r>
                      <a:endParaRPr lang="ru-RU" sz="11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100" dirty="0">
                          <a:solidFill>
                            <a:schemeClr val="tx1">
                              <a:lumMod val="75000"/>
                            </a:schemeClr>
                          </a:solidFill>
                          <a:latin typeface="Times New Roman"/>
                          <a:ea typeface="Times New Roman"/>
                          <a:cs typeface="Times New Roman"/>
                        </a:rPr>
                        <a:t>был установлен скульптором </a:t>
                      </a:r>
                      <a:r>
                        <a:rPr lang="ru-RU" sz="1100" dirty="0" err="1">
                          <a:solidFill>
                            <a:schemeClr val="tx1">
                              <a:lumMod val="75000"/>
                            </a:schemeClr>
                          </a:solidFill>
                          <a:latin typeface="Times New Roman"/>
                          <a:ea typeface="Times New Roman"/>
                          <a:cs typeface="Times New Roman"/>
                        </a:rPr>
                        <a:t>Харесом</a:t>
                      </a:r>
                      <a:r>
                        <a:rPr lang="ru-RU" sz="1100" dirty="0">
                          <a:solidFill>
                            <a:schemeClr val="tx1">
                              <a:lumMod val="75000"/>
                            </a:schemeClr>
                          </a:solidFill>
                          <a:latin typeface="Times New Roman"/>
                          <a:ea typeface="Times New Roman"/>
                          <a:cs typeface="Times New Roman"/>
                        </a:rPr>
                        <a:t> для увековечивания памяти о победе Родоса над </a:t>
                      </a:r>
                      <a:r>
                        <a:rPr lang="ru-RU" sz="1100" dirty="0" err="1">
                          <a:solidFill>
                            <a:schemeClr val="tx1">
                              <a:lumMod val="75000"/>
                            </a:schemeClr>
                          </a:solidFill>
                          <a:latin typeface="Times New Roman"/>
                          <a:ea typeface="Times New Roman"/>
                          <a:cs typeface="Times New Roman"/>
                        </a:rPr>
                        <a:t>Деметрием</a:t>
                      </a:r>
                      <a:r>
                        <a:rPr lang="ru-RU" sz="1100" dirty="0">
                          <a:solidFill>
                            <a:schemeClr val="tx1">
                              <a:lumMod val="75000"/>
                            </a:schemeClr>
                          </a:solidFill>
                          <a:latin typeface="Times New Roman"/>
                          <a:ea typeface="Times New Roman"/>
                          <a:cs typeface="Times New Roman"/>
                        </a:rPr>
                        <a:t> </a:t>
                      </a:r>
                      <a:r>
                        <a:rPr lang="ru-RU" sz="1100" dirty="0" err="1">
                          <a:solidFill>
                            <a:schemeClr val="tx1">
                              <a:lumMod val="75000"/>
                            </a:schemeClr>
                          </a:solidFill>
                          <a:latin typeface="Times New Roman"/>
                          <a:ea typeface="Times New Roman"/>
                          <a:cs typeface="Times New Roman"/>
                        </a:rPr>
                        <a:t>Полиоркетом</a:t>
                      </a:r>
                      <a:r>
                        <a:rPr lang="ru-RU" sz="1100" dirty="0">
                          <a:solidFill>
                            <a:schemeClr val="tx1">
                              <a:lumMod val="75000"/>
                            </a:schemeClr>
                          </a:solidFill>
                          <a:latin typeface="Times New Roman"/>
                          <a:ea typeface="Times New Roman"/>
                          <a:cs typeface="Times New Roman"/>
                        </a:rPr>
                        <a:t> (304 г. до н. э.)</a:t>
                      </a:r>
                      <a:endParaRPr lang="ru-RU" sz="1100" dirty="0">
                        <a:solidFill>
                          <a:schemeClr val="tx1">
                            <a:lumMod val="75000"/>
                          </a:schemeClr>
                        </a:solidFill>
                        <a:latin typeface="Calibri"/>
                        <a:ea typeface="Times New Roman"/>
                        <a:cs typeface="Times New Roman"/>
                      </a:endParaRPr>
                    </a:p>
                  </a:txBody>
                  <a:tcPr marL="68580" marR="68580" marT="0" marB="0">
                    <a:noFill/>
                  </a:tcPr>
                </a:tc>
              </a:tr>
            </a:tbl>
          </a:graphicData>
        </a:graphic>
      </p:graphicFrame>
      <p:sp>
        <p:nvSpPr>
          <p:cNvPr id="9" name="Заголовок 1"/>
          <p:cNvSpPr txBox="1">
            <a:spLocks/>
          </p:cNvSpPr>
          <p:nvPr/>
        </p:nvSpPr>
        <p:spPr bwMode="auto">
          <a:xfrm>
            <a:off x="914400" y="838201"/>
            <a:ext cx="7010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800" b="1" i="0" u="none" strike="noStrike" kern="0" cap="none" spc="0" normalizeH="0" baseline="0" noProof="0" dirty="0" smtClean="0">
                <a:ln>
                  <a:noFill/>
                </a:ln>
                <a:solidFill>
                  <a:schemeClr val="tx2"/>
                </a:solidFill>
                <a:effectLst/>
                <a:uLnTx/>
                <a:uFillTx/>
                <a:latin typeface="+mj-lt"/>
                <a:ea typeface="+mj-ea"/>
                <a:cs typeface="+mj-cs"/>
              </a:rPr>
              <a:t>Таблица: </a:t>
            </a:r>
            <a:r>
              <a:rPr kumimoji="0" lang="ru-RU" sz="2400" b="1" i="0" u="none" strike="noStrike" kern="0" cap="none" spc="0" normalizeH="0" baseline="0" noProof="0" dirty="0" smtClean="0">
                <a:ln>
                  <a:noFill/>
                </a:ln>
                <a:solidFill>
                  <a:schemeClr val="tx2"/>
                </a:solidFill>
                <a:effectLst/>
                <a:uLnTx/>
                <a:uFillTx/>
                <a:latin typeface="+mj-lt"/>
                <a:ea typeface="+mj-ea"/>
                <a:cs typeface="+mj-cs"/>
              </a:rPr>
              <a:t>«Семь чудес Древнего Мира»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838201"/>
            <a:ext cx="7010400" cy="990600"/>
          </a:xfrm>
        </p:spPr>
        <p:txBody>
          <a:bodyPr/>
          <a:lstStyle/>
          <a:p>
            <a:r>
              <a:rPr lang="ru-RU" dirty="0" smtClean="0"/>
              <a:t>опорные знания:</a:t>
            </a:r>
            <a:endParaRPr lang="ru-RU" dirty="0"/>
          </a:p>
        </p:txBody>
      </p:sp>
      <p:sp>
        <p:nvSpPr>
          <p:cNvPr id="3" name="Содержимое 2"/>
          <p:cNvSpPr>
            <a:spLocks noGrp="1"/>
          </p:cNvSpPr>
          <p:nvPr>
            <p:ph idx="1"/>
          </p:nvPr>
        </p:nvSpPr>
        <p:spPr>
          <a:xfrm>
            <a:off x="685800" y="1828800"/>
            <a:ext cx="8001000" cy="4038600"/>
          </a:xfrm>
        </p:spPr>
        <p:txBody>
          <a:bodyPr/>
          <a:lstStyle/>
          <a:p>
            <a:pPr lvl="0"/>
            <a:r>
              <a:rPr lang="ru-RU" sz="2800" dirty="0">
                <a:solidFill>
                  <a:schemeClr val="tx1"/>
                </a:solidFill>
                <a:latin typeface="+mn-lt"/>
                <a:ea typeface="+mn-ea"/>
                <a:cs typeface="+mn-cs"/>
              </a:rPr>
              <a:t>Какие элементы ордерной системы вы знаете?</a:t>
            </a:r>
          </a:p>
          <a:p>
            <a:pPr lvl="0"/>
            <a:r>
              <a:rPr lang="ru-RU" sz="2800" dirty="0">
                <a:solidFill>
                  <a:schemeClr val="tx1"/>
                </a:solidFill>
                <a:latin typeface="+mn-lt"/>
                <a:ea typeface="+mn-ea"/>
                <a:cs typeface="+mn-cs"/>
              </a:rPr>
              <a:t>С какой целью она применялась в строительстве сооружений?</a:t>
            </a:r>
          </a:p>
          <a:p>
            <a:pPr lvl="0"/>
            <a:r>
              <a:rPr lang="ru-RU" sz="2800" dirty="0">
                <a:solidFill>
                  <a:schemeClr val="tx1"/>
                </a:solidFill>
                <a:latin typeface="+mn-lt"/>
                <a:ea typeface="+mn-ea"/>
                <a:cs typeface="+mn-cs"/>
              </a:rPr>
              <a:t>Определите художественные особенности двух главных ордеров: дорического и ионического?</a:t>
            </a:r>
          </a:p>
          <a:p>
            <a:pPr lvl="0"/>
            <a:r>
              <a:rPr lang="ru-RU" sz="2800" dirty="0">
                <a:solidFill>
                  <a:schemeClr val="tx1"/>
                </a:solidFill>
                <a:latin typeface="+mn-lt"/>
                <a:ea typeface="+mn-ea"/>
                <a:cs typeface="+mn-cs"/>
              </a:rPr>
              <a:t>Назовите три элемента ордерного строя?</a:t>
            </a:r>
          </a:p>
          <a:p>
            <a:endParaRPr lang="ru-RU"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990600" y="2209800"/>
          <a:ext cx="7010402" cy="2699004"/>
        </p:xfrm>
        <a:graphic>
          <a:graphicData uri="http://schemas.openxmlformats.org/drawingml/2006/table">
            <a:tbl>
              <a:tblPr firstRow="1" bandRow="1">
                <a:tableStyleId>{5C22544A-7EE6-4342-B048-85BDC9FD1C3A}</a:tableStyleId>
              </a:tblPr>
              <a:tblGrid>
                <a:gridCol w="1001486"/>
                <a:gridCol w="1001486"/>
                <a:gridCol w="1001486"/>
                <a:gridCol w="1001486"/>
                <a:gridCol w="1001486"/>
                <a:gridCol w="1001486"/>
                <a:gridCol w="1001486"/>
              </a:tblGrid>
              <a:tr h="370840">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Чудо</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Время создания</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Место</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Создатели</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400" b="1">
                          <a:solidFill>
                            <a:schemeClr val="tx1">
                              <a:lumMod val="75000"/>
                            </a:schemeClr>
                          </a:solidFill>
                          <a:latin typeface="Times New Roman"/>
                          <a:ea typeface="Times New Roman"/>
                          <a:cs typeface="Times New Roman"/>
                        </a:rPr>
                        <a:t>Разрушение</a:t>
                      </a:r>
                      <a:endParaRPr lang="ru-RU" sz="140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400" b="1">
                          <a:solidFill>
                            <a:schemeClr val="tx1">
                              <a:lumMod val="75000"/>
                            </a:schemeClr>
                          </a:solidFill>
                          <a:latin typeface="Times New Roman"/>
                          <a:ea typeface="Times New Roman"/>
                          <a:cs typeface="Times New Roman"/>
                        </a:rPr>
                        <a:t>Причина</a:t>
                      </a:r>
                      <a:endParaRPr lang="ru-RU" sz="140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Назначение сооружения</a:t>
                      </a:r>
                      <a:endParaRPr lang="ru-RU" sz="1400" dirty="0">
                        <a:solidFill>
                          <a:schemeClr val="tx1">
                            <a:lumMod val="75000"/>
                          </a:schemeClr>
                        </a:solidFill>
                        <a:latin typeface="Calibri"/>
                        <a:ea typeface="Times New Roman"/>
                        <a:cs typeface="Times New Roman"/>
                      </a:endParaRPr>
                    </a:p>
                  </a:txBody>
                  <a:tcPr marL="68580" marR="68580" marT="0" marB="0">
                    <a:noFill/>
                  </a:tcPr>
                </a:tc>
              </a:tr>
              <a:tr h="370840">
                <a:tc>
                  <a:txBody>
                    <a:bodyPr/>
                    <a:lstStyle/>
                    <a:p>
                      <a:pPr>
                        <a:lnSpc>
                          <a:spcPct val="115000"/>
                        </a:lnSpc>
                        <a:spcAft>
                          <a:spcPts val="0"/>
                        </a:spcAft>
                      </a:pPr>
                      <a:r>
                        <a:rPr lang="ru-RU" sz="1400" u="none" strike="noStrike" dirty="0">
                          <a:solidFill>
                            <a:schemeClr val="tx1">
                              <a:lumMod val="75000"/>
                            </a:schemeClr>
                          </a:solidFill>
                          <a:latin typeface="Times New Roman"/>
                          <a:ea typeface="Times New Roman"/>
                          <a:cs typeface="Times New Roman"/>
                        </a:rPr>
                        <a:t>Александрийский </a:t>
                      </a:r>
                      <a:r>
                        <a:rPr lang="ru-RU" sz="1400" u="none" strike="noStrike" dirty="0" smtClean="0">
                          <a:solidFill>
                            <a:schemeClr val="tx1">
                              <a:lumMod val="75000"/>
                            </a:schemeClr>
                          </a:solidFill>
                          <a:latin typeface="Times New Roman"/>
                          <a:ea typeface="Times New Roman"/>
                          <a:cs typeface="Times New Roman"/>
                        </a:rPr>
                        <a:t>маяк</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400" dirty="0">
                          <a:solidFill>
                            <a:schemeClr val="tx1">
                              <a:lumMod val="75000"/>
                            </a:schemeClr>
                          </a:solidFill>
                          <a:latin typeface="Times New Roman"/>
                          <a:ea typeface="Times New Roman"/>
                          <a:cs typeface="Times New Roman"/>
                        </a:rPr>
                        <a:t>III век до н. э.</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400" u="none" strike="noStrike" dirty="0" smtClean="0">
                          <a:solidFill>
                            <a:schemeClr val="tx1">
                              <a:lumMod val="75000"/>
                            </a:schemeClr>
                          </a:solidFill>
                          <a:latin typeface="Times New Roman"/>
                          <a:ea typeface="Times New Roman"/>
                          <a:cs typeface="Times New Roman"/>
                        </a:rPr>
                        <a:t>Александрия</a:t>
                      </a:r>
                      <a:r>
                        <a:rPr lang="ru-RU" sz="1400" u="none" strike="noStrike" baseline="0" dirty="0" smtClean="0">
                          <a:solidFill>
                            <a:schemeClr val="tx1">
                              <a:lumMod val="75000"/>
                            </a:schemeClr>
                          </a:solidFill>
                          <a:latin typeface="Times New Roman"/>
                          <a:ea typeface="Times New Roman"/>
                          <a:cs typeface="Times New Roman"/>
                        </a:rPr>
                        <a:t> </a:t>
                      </a:r>
                      <a:r>
                        <a:rPr lang="ru-RU" sz="1400" dirty="0" smtClean="0">
                          <a:solidFill>
                            <a:schemeClr val="tx1">
                              <a:lumMod val="75000"/>
                            </a:schemeClr>
                          </a:solidFill>
                          <a:latin typeface="Times New Roman"/>
                          <a:ea typeface="Times New Roman"/>
                          <a:cs typeface="Times New Roman"/>
                        </a:rPr>
                        <a:t>(</a:t>
                      </a:r>
                      <a:r>
                        <a:rPr lang="ru-RU" sz="1400" u="none" strike="noStrike" dirty="0" smtClean="0">
                          <a:solidFill>
                            <a:schemeClr val="tx1">
                              <a:lumMod val="75000"/>
                            </a:schemeClr>
                          </a:solidFill>
                          <a:latin typeface="Times New Roman"/>
                          <a:ea typeface="Times New Roman"/>
                          <a:cs typeface="Times New Roman"/>
                        </a:rPr>
                        <a:t>Египет)</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400" u="none" strike="noStrike" dirty="0" smtClean="0">
                          <a:solidFill>
                            <a:schemeClr val="tx1">
                              <a:lumMod val="75000"/>
                            </a:schemeClr>
                          </a:solidFill>
                          <a:latin typeface="Times New Roman"/>
                          <a:ea typeface="Times New Roman"/>
                          <a:cs typeface="Times New Roman"/>
                        </a:rPr>
                        <a:t>греки </a:t>
                      </a:r>
                      <a:r>
                        <a:rPr lang="ru-RU" sz="1400" dirty="0" smtClean="0">
                          <a:solidFill>
                            <a:schemeClr val="tx1">
                              <a:lumMod val="75000"/>
                            </a:schemeClr>
                          </a:solidFill>
                          <a:latin typeface="Times New Roman"/>
                          <a:ea typeface="Times New Roman"/>
                          <a:cs typeface="Times New Roman"/>
                        </a:rPr>
                        <a:t>Династия </a:t>
                      </a:r>
                      <a:r>
                        <a:rPr lang="ru-RU" sz="1400" dirty="0">
                          <a:solidFill>
                            <a:schemeClr val="tx1">
                              <a:lumMod val="75000"/>
                            </a:schemeClr>
                          </a:solidFill>
                          <a:latin typeface="Times New Roman"/>
                          <a:ea typeface="Times New Roman"/>
                          <a:cs typeface="Times New Roman"/>
                        </a:rPr>
                        <a:t>Птолемеев</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400" dirty="0">
                          <a:solidFill>
                            <a:schemeClr val="tx1">
                              <a:lumMod val="75000"/>
                            </a:schemeClr>
                          </a:solidFill>
                          <a:latin typeface="Times New Roman"/>
                          <a:ea typeface="Times New Roman"/>
                          <a:cs typeface="Times New Roman"/>
                        </a:rPr>
                        <a:t>303 г. до н. э. — 1480 г. н. э. (простоял 1783 года)</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400" dirty="0">
                          <a:solidFill>
                            <a:schemeClr val="tx1">
                              <a:lumMod val="75000"/>
                            </a:schemeClr>
                          </a:solidFill>
                          <a:latin typeface="Times New Roman"/>
                          <a:ea typeface="Times New Roman"/>
                          <a:cs typeface="Times New Roman"/>
                        </a:rPr>
                        <a:t>землетрясение</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nSpc>
                          <a:spcPct val="115000"/>
                        </a:lnSpc>
                        <a:spcAft>
                          <a:spcPts val="0"/>
                        </a:spcAft>
                      </a:pPr>
                      <a:r>
                        <a:rPr lang="ru-RU" sz="1400" dirty="0">
                          <a:solidFill>
                            <a:schemeClr val="tx1">
                              <a:lumMod val="75000"/>
                            </a:schemeClr>
                          </a:solidFill>
                          <a:latin typeface="Times New Roman"/>
                          <a:ea typeface="Times New Roman"/>
                          <a:cs typeface="Times New Roman"/>
                        </a:rPr>
                        <a:t>свет этого маяка был очень полезен для судоходства.</a:t>
                      </a:r>
                      <a:endParaRPr lang="ru-RU" sz="1400" dirty="0">
                        <a:solidFill>
                          <a:schemeClr val="tx1">
                            <a:lumMod val="75000"/>
                          </a:schemeClr>
                        </a:solidFill>
                        <a:latin typeface="Calibri"/>
                        <a:ea typeface="Times New Roman"/>
                        <a:cs typeface="Times New Roman"/>
                      </a:endParaRPr>
                    </a:p>
                  </a:txBody>
                  <a:tcPr marL="68580" marR="68580" marT="0" marB="0">
                    <a:noFill/>
                  </a:tcPr>
                </a:tc>
              </a:tr>
            </a:tbl>
          </a:graphicData>
        </a:graphic>
      </p:graphicFrame>
      <p:sp>
        <p:nvSpPr>
          <p:cNvPr id="4" name="Заголовок 1"/>
          <p:cNvSpPr txBox="1">
            <a:spLocks/>
          </p:cNvSpPr>
          <p:nvPr/>
        </p:nvSpPr>
        <p:spPr bwMode="auto">
          <a:xfrm>
            <a:off x="914400" y="838201"/>
            <a:ext cx="7010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800" b="1" i="0" u="none" strike="noStrike" kern="0" cap="none" spc="0" normalizeH="0" baseline="0" noProof="0" dirty="0" smtClean="0">
                <a:ln>
                  <a:noFill/>
                </a:ln>
                <a:solidFill>
                  <a:schemeClr val="tx2"/>
                </a:solidFill>
                <a:effectLst/>
                <a:uLnTx/>
                <a:uFillTx/>
                <a:latin typeface="+mj-lt"/>
                <a:ea typeface="+mj-ea"/>
                <a:cs typeface="+mj-cs"/>
              </a:rPr>
              <a:t>Таблица: </a:t>
            </a:r>
            <a:r>
              <a:rPr kumimoji="0" lang="ru-RU" sz="2400" b="1" i="0" u="none" strike="noStrike" kern="0" cap="none" spc="0" normalizeH="0" baseline="0" noProof="0" dirty="0" smtClean="0">
                <a:ln>
                  <a:noFill/>
                </a:ln>
                <a:solidFill>
                  <a:schemeClr val="tx2"/>
                </a:solidFill>
                <a:effectLst/>
                <a:uLnTx/>
                <a:uFillTx/>
                <a:latin typeface="+mj-lt"/>
                <a:ea typeface="+mj-ea"/>
                <a:cs typeface="+mj-cs"/>
              </a:rPr>
              <a:t>«Семь чудес Древнего Мира»</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90600" y="990600"/>
            <a:ext cx="7010400" cy="4191000"/>
          </a:xfrm>
          <a:solidFill>
            <a:schemeClr val="bg1">
              <a:lumMod val="20000"/>
              <a:lumOff val="80000"/>
            </a:schemeClr>
          </a:solidFill>
          <a:effectLst>
            <a:innerShdw blurRad="114300">
              <a:prstClr val="black"/>
            </a:innerShdw>
          </a:effectLst>
        </p:spPr>
        <p:txBody>
          <a:bodyPr/>
          <a:lstStyle/>
          <a:p>
            <a:pPr algn="ctr"/>
            <a:r>
              <a:rPr lang="ru-RU" sz="2800" dirty="0"/>
              <a:t>Каждое из новых чудес по-своему прекрасно и неповторимо. Но человечество не останавливается на достигнутом. Люди по-прежнему пытаются превзойти себя, создавая новые и новые удивительные вещи.</a:t>
            </a:r>
          </a:p>
        </p:txBody>
      </p:sp>
      <p:sp>
        <p:nvSpPr>
          <p:cNvPr id="5" name="Прямоугольник 4"/>
          <p:cNvSpPr/>
          <p:nvPr/>
        </p:nvSpPr>
        <p:spPr>
          <a:xfrm rot="21169396">
            <a:off x="3292160" y="5223994"/>
            <a:ext cx="4371133" cy="523220"/>
          </a:xfrm>
          <a:prstGeom prst="rect">
            <a:avLst/>
          </a:prstGeom>
          <a:solidFill>
            <a:schemeClr val="accent1">
              <a:lumMod val="50000"/>
            </a:schemeClr>
          </a:solidFill>
        </p:spPr>
        <p:txBody>
          <a:bodyPr wrap="none">
            <a:spAutoFit/>
          </a:bodyPr>
          <a:lstStyle/>
          <a:p>
            <a:r>
              <a:rPr lang="ru-RU" sz="2800" dirty="0" smtClean="0">
                <a:solidFill>
                  <a:schemeClr val="accent5">
                    <a:lumMod val="20000"/>
                    <a:lumOff val="80000"/>
                  </a:schemeClr>
                </a:solidFill>
              </a:rPr>
              <a:t>Чудеса на свете бывают!</a:t>
            </a:r>
            <a:endParaRPr lang="ru-RU" sz="2800" dirty="0">
              <a:solidFill>
                <a:schemeClr val="accent5">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914401"/>
            <a:ext cx="7391400" cy="838200"/>
          </a:xfrm>
        </p:spPr>
        <p:txBody>
          <a:bodyPr/>
          <a:lstStyle/>
          <a:p>
            <a:pPr algn="ctr"/>
            <a:r>
              <a:rPr lang="ru-RU" sz="3600" dirty="0" smtClean="0"/>
              <a:t>Чудеса на свете бывают?</a:t>
            </a:r>
            <a:endParaRPr lang="ru-RU" sz="3600" dirty="0"/>
          </a:p>
        </p:txBody>
      </p:sp>
      <p:sp>
        <p:nvSpPr>
          <p:cNvPr id="4" name="Управляющая кнопка: справка 3">
            <a:hlinkClick r:id="" action="ppaction://hlinkshowjump?jump=nextslide" highlightClick="1">
              <a:snd r:embed="rId2" name="wind.wav" builtIn="1"/>
            </a:hlinkClick>
          </p:cNvPr>
          <p:cNvSpPr/>
          <p:nvPr/>
        </p:nvSpPr>
        <p:spPr bwMode="auto">
          <a:xfrm>
            <a:off x="6629400" y="4648200"/>
            <a:ext cx="1042416" cy="1042416"/>
          </a:xfrm>
          <a:prstGeom prst="actionButtonHelp">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cene3d>
              <a:camera prst="isometricOffAxis2Top"/>
              <a:lightRig rig="threePt" dir="t"/>
            </a:scene3d>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pic>
        <p:nvPicPr>
          <p:cNvPr id="5" name="Picture 3" descr="F:\Живопись\Les_04\p03_d01_fon.jpg"/>
          <p:cNvPicPr>
            <a:picLocks noChangeAspect="1" noChangeArrowheads="1"/>
          </p:cNvPicPr>
          <p:nvPr/>
        </p:nvPicPr>
        <p:blipFill>
          <a:blip r:embed="rId3" cstate="print"/>
          <a:srcRect/>
          <a:stretch>
            <a:fillRect/>
          </a:stretch>
        </p:blipFill>
        <p:spPr bwMode="auto">
          <a:xfrm>
            <a:off x="1066800" y="2133600"/>
            <a:ext cx="5195152" cy="38116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ppt_x</p:attrName>
                                        </p:attrNameLst>
                                      </p:cBhvr>
                                      <p:tavLst>
                                        <p:tav tm="0">
                                          <p:val>
                                            <p:strVal val="#ppt_x-.2"/>
                                          </p:val>
                                        </p:tav>
                                        <p:tav tm="100000">
                                          <p:val>
                                            <p:strVal val="#ppt_x"/>
                                          </p:val>
                                        </p:tav>
                                      </p:tavLst>
                                    </p:anim>
                                    <p:anim calcmode="lin" valueType="num">
                                      <p:cBhvr>
                                        <p:cTn id="1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Задание: </a:t>
            </a:r>
          </a:p>
        </p:txBody>
      </p:sp>
      <p:sp>
        <p:nvSpPr>
          <p:cNvPr id="3" name="Содержимое 2"/>
          <p:cNvSpPr>
            <a:spLocks noGrp="1"/>
          </p:cNvSpPr>
          <p:nvPr>
            <p:ph idx="1"/>
          </p:nvPr>
        </p:nvSpPr>
        <p:spPr>
          <a:xfrm rot="21048395">
            <a:off x="1280179" y="1915830"/>
            <a:ext cx="4038600" cy="1088044"/>
          </a:xfrm>
        </p:spPr>
        <p:txBody>
          <a:bodyPr/>
          <a:lstStyle/>
          <a:p>
            <a:pPr>
              <a:buNone/>
            </a:pPr>
            <a:r>
              <a:rPr lang="ru-RU" sz="2800" dirty="0">
                <a:solidFill>
                  <a:schemeClr val="tx1"/>
                </a:solidFill>
                <a:latin typeface="+mn-lt"/>
                <a:ea typeface="+mn-ea"/>
                <a:cs typeface="+mn-cs"/>
              </a:rPr>
              <a:t>Заполнить </a:t>
            </a:r>
            <a:r>
              <a:rPr lang="ru-RU" sz="2800" dirty="0" smtClean="0">
                <a:solidFill>
                  <a:schemeClr val="tx1"/>
                </a:solidFill>
                <a:latin typeface="+mn-lt"/>
                <a:ea typeface="+mn-ea"/>
                <a:cs typeface="+mn-cs"/>
              </a:rPr>
              <a:t>таблицу </a:t>
            </a:r>
            <a:r>
              <a:rPr lang="ru-RU" sz="2800" dirty="0" smtClean="0"/>
              <a:t>в тетради</a:t>
            </a:r>
            <a:endParaRPr lang="ru-RU" sz="2800" dirty="0"/>
          </a:p>
        </p:txBody>
      </p:sp>
      <p:pic>
        <p:nvPicPr>
          <p:cNvPr id="4" name="Picture 36" descr="2"/>
          <p:cNvPicPr>
            <a:picLocks noChangeAspect="1" noChangeArrowheads="1"/>
          </p:cNvPicPr>
          <p:nvPr/>
        </p:nvPicPr>
        <p:blipFill>
          <a:blip r:embed="rId2">
            <a:clrChange>
              <a:clrFrom>
                <a:srgbClr val="DBDC74"/>
              </a:clrFrom>
              <a:clrTo>
                <a:srgbClr val="DBDC74">
                  <a:alpha val="0"/>
                </a:srgbClr>
              </a:clrTo>
            </a:clrChange>
          </a:blip>
          <a:srcRect l="13193" t="9006" r="18891" b="9944"/>
          <a:stretch>
            <a:fillRect/>
          </a:stretch>
        </p:blipFill>
        <p:spPr bwMode="auto">
          <a:xfrm>
            <a:off x="5867400" y="762000"/>
            <a:ext cx="2133600" cy="2594919"/>
          </a:xfrm>
          <a:prstGeom prst="rect">
            <a:avLst/>
          </a:prstGeom>
          <a:noFill/>
        </p:spPr>
      </p:pic>
      <p:sp>
        <p:nvSpPr>
          <p:cNvPr id="5" name="TextBox 4"/>
          <p:cNvSpPr txBox="1"/>
          <p:nvPr/>
        </p:nvSpPr>
        <p:spPr>
          <a:xfrm>
            <a:off x="1828800" y="3581400"/>
            <a:ext cx="5182252" cy="523220"/>
          </a:xfrm>
          <a:prstGeom prst="rect">
            <a:avLst/>
          </a:prstGeom>
          <a:noFill/>
        </p:spPr>
        <p:txBody>
          <a:bodyPr wrap="none" rtlCol="0">
            <a:spAutoFit/>
          </a:bodyPr>
          <a:lstStyle/>
          <a:p>
            <a:r>
              <a:rPr lang="ru-RU" sz="2800" dirty="0" smtClean="0"/>
              <a:t>«Семь чудес Древнего Мира»</a:t>
            </a:r>
            <a:endParaRPr lang="ru-RU" sz="2800" dirty="0"/>
          </a:p>
        </p:txBody>
      </p:sp>
      <p:graphicFrame>
        <p:nvGraphicFramePr>
          <p:cNvPr id="6" name="Содержимое 3"/>
          <p:cNvGraphicFramePr>
            <a:graphicFrameLocks/>
          </p:cNvGraphicFramePr>
          <p:nvPr/>
        </p:nvGraphicFramePr>
        <p:xfrm>
          <a:off x="914400" y="4495800"/>
          <a:ext cx="7086603" cy="1057656"/>
        </p:xfrm>
        <a:graphic>
          <a:graphicData uri="http://schemas.openxmlformats.org/drawingml/2006/table">
            <a:tbl>
              <a:tblPr firstRow="1" bandRow="1">
                <a:tableStyleId>{5C22544A-7EE6-4342-B048-85BDC9FD1C3A}</a:tableStyleId>
              </a:tblPr>
              <a:tblGrid>
                <a:gridCol w="1077687"/>
                <a:gridCol w="1001486"/>
                <a:gridCol w="968827"/>
                <a:gridCol w="1034145"/>
                <a:gridCol w="1001486"/>
                <a:gridCol w="1001486"/>
                <a:gridCol w="1001486"/>
              </a:tblGrid>
              <a:tr h="1057656">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Чудо</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Время создания</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Место</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Создатели</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Разрушение</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Причина</a:t>
                      </a:r>
                      <a:endParaRPr lang="ru-RU" sz="1400" dirty="0">
                        <a:solidFill>
                          <a:schemeClr val="tx1">
                            <a:lumMod val="75000"/>
                          </a:schemeClr>
                        </a:solidFill>
                        <a:latin typeface="Calibri"/>
                        <a:ea typeface="Times New Roman"/>
                        <a:cs typeface="Times New Roman"/>
                      </a:endParaRPr>
                    </a:p>
                  </a:txBody>
                  <a:tcPr marL="68580" marR="68580" marT="0" marB="0">
                    <a:noFill/>
                  </a:tcPr>
                </a:tc>
                <a:tc>
                  <a:txBody>
                    <a:bodyPr/>
                    <a:lstStyle/>
                    <a:p>
                      <a:pPr algn="ctr">
                        <a:lnSpc>
                          <a:spcPct val="115000"/>
                        </a:lnSpc>
                        <a:spcAft>
                          <a:spcPts val="0"/>
                        </a:spcAft>
                      </a:pPr>
                      <a:r>
                        <a:rPr lang="ru-RU" sz="1400" b="1" dirty="0">
                          <a:solidFill>
                            <a:schemeClr val="tx1">
                              <a:lumMod val="75000"/>
                            </a:schemeClr>
                          </a:solidFill>
                          <a:latin typeface="Times New Roman"/>
                          <a:ea typeface="Times New Roman"/>
                          <a:cs typeface="Times New Roman"/>
                        </a:rPr>
                        <a:t>Назначение сооружения</a:t>
                      </a:r>
                      <a:endParaRPr lang="ru-RU" sz="1400" dirty="0">
                        <a:solidFill>
                          <a:schemeClr val="tx1">
                            <a:lumMod val="75000"/>
                          </a:schemeClr>
                        </a:solidFill>
                        <a:latin typeface="Calibri"/>
                        <a:ea typeface="Times New Roman"/>
                        <a:cs typeface="Times New Roman"/>
                      </a:endParaRPr>
                    </a:p>
                  </a:txBody>
                  <a:tcPr marL="68580" marR="68580" marT="0" marB="0">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СЕМЬ ЧУДЕС СВЕТА </a:t>
            </a:r>
          </a:p>
        </p:txBody>
      </p:sp>
      <p:sp>
        <p:nvSpPr>
          <p:cNvPr id="3" name="Содержимое 2"/>
          <p:cNvSpPr>
            <a:spLocks noGrp="1"/>
          </p:cNvSpPr>
          <p:nvPr>
            <p:ph idx="1"/>
          </p:nvPr>
        </p:nvSpPr>
        <p:spPr/>
        <p:txBody>
          <a:bodyPr/>
          <a:lstStyle/>
          <a:p>
            <a:r>
              <a:rPr lang="ru-RU" dirty="0">
                <a:solidFill>
                  <a:schemeClr val="tx1"/>
                </a:solidFill>
                <a:latin typeface="+mn-lt"/>
                <a:ea typeface="+mn-ea"/>
                <a:cs typeface="+mn-cs"/>
              </a:rPr>
              <a:t>(лат. </a:t>
            </a:r>
            <a:r>
              <a:rPr lang="ru-RU" dirty="0" err="1">
                <a:solidFill>
                  <a:schemeClr val="tx1"/>
                </a:solidFill>
                <a:latin typeface="+mn-lt"/>
                <a:ea typeface="+mn-ea"/>
                <a:cs typeface="+mn-cs"/>
              </a:rPr>
              <a:t>septem</a:t>
            </a:r>
            <a:r>
              <a:rPr lang="ru-RU" dirty="0">
                <a:solidFill>
                  <a:schemeClr val="tx1"/>
                </a:solidFill>
                <a:latin typeface="+mn-lt"/>
                <a:ea typeface="+mn-ea"/>
                <a:cs typeface="+mn-cs"/>
              </a:rPr>
              <a:t> </a:t>
            </a:r>
            <a:r>
              <a:rPr lang="ru-RU" dirty="0" err="1">
                <a:solidFill>
                  <a:schemeClr val="tx1"/>
                </a:solidFill>
                <a:latin typeface="+mn-lt"/>
                <a:ea typeface="+mn-ea"/>
                <a:cs typeface="+mn-cs"/>
              </a:rPr>
              <a:t>miracula</a:t>
            </a:r>
            <a:r>
              <a:rPr lang="ru-RU" dirty="0">
                <a:solidFill>
                  <a:schemeClr val="tx1"/>
                </a:solidFill>
                <a:latin typeface="+mn-lt"/>
                <a:ea typeface="+mn-ea"/>
                <a:cs typeface="+mn-cs"/>
              </a:rPr>
              <a:t> </a:t>
            </a:r>
            <a:r>
              <a:rPr lang="ru-RU" dirty="0" err="1">
                <a:solidFill>
                  <a:schemeClr val="tx1"/>
                </a:solidFill>
                <a:latin typeface="+mn-lt"/>
                <a:ea typeface="+mn-ea"/>
                <a:cs typeface="+mn-cs"/>
              </a:rPr>
              <a:t>mundi</a:t>
            </a:r>
            <a:r>
              <a:rPr lang="ru-RU" dirty="0">
                <a:solidFill>
                  <a:schemeClr val="tx1"/>
                </a:solidFill>
                <a:latin typeface="+mn-lt"/>
                <a:ea typeface="+mn-ea"/>
                <a:cs typeface="+mn-cs"/>
              </a:rPr>
              <a:t>), самые знаменитые памятники древнего мира — египетские пирамиды в </a:t>
            </a:r>
            <a:r>
              <a:rPr lang="ru-RU" dirty="0" err="1">
                <a:solidFill>
                  <a:schemeClr val="tx1"/>
                </a:solidFill>
                <a:latin typeface="+mn-lt"/>
                <a:ea typeface="+mn-ea"/>
                <a:cs typeface="+mn-cs"/>
              </a:rPr>
              <a:t>Эль-Гизе</a:t>
            </a:r>
            <a:r>
              <a:rPr lang="ru-RU" dirty="0">
                <a:solidFill>
                  <a:schemeClr val="tx1"/>
                </a:solidFill>
                <a:latin typeface="+mn-lt"/>
                <a:ea typeface="+mn-ea"/>
                <a:cs typeface="+mn-cs"/>
              </a:rPr>
              <a:t>, Висячие сады Семирамиды, Зевса Олимпийского статуя, Мавзолей в Галикарнасе, Артемиды </a:t>
            </a:r>
            <a:r>
              <a:rPr lang="ru-RU" dirty="0" err="1">
                <a:solidFill>
                  <a:schemeClr val="tx1"/>
                </a:solidFill>
                <a:latin typeface="+mn-lt"/>
                <a:ea typeface="+mn-ea"/>
                <a:cs typeface="+mn-cs"/>
              </a:rPr>
              <a:t>Эфесской</a:t>
            </a:r>
            <a:r>
              <a:rPr lang="ru-RU" dirty="0">
                <a:solidFill>
                  <a:schemeClr val="tx1"/>
                </a:solidFill>
                <a:latin typeface="+mn-lt"/>
                <a:ea typeface="+mn-ea"/>
                <a:cs typeface="+mn-cs"/>
              </a:rPr>
              <a:t> храм, Фаросский маяк, Колосс Родосский.</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Семь мудрецов </a:t>
            </a:r>
          </a:p>
        </p:txBody>
      </p:sp>
      <p:sp>
        <p:nvSpPr>
          <p:cNvPr id="3" name="Содержимое 2"/>
          <p:cNvSpPr>
            <a:spLocks noGrp="1"/>
          </p:cNvSpPr>
          <p:nvPr>
            <p:ph idx="1"/>
          </p:nvPr>
        </p:nvSpPr>
        <p:spPr>
          <a:xfrm>
            <a:off x="838200" y="2819400"/>
            <a:ext cx="6553200" cy="3124200"/>
          </a:xfrm>
        </p:spPr>
        <p:txBody>
          <a:bodyPr/>
          <a:lstStyle/>
          <a:p>
            <a:r>
              <a:rPr lang="ru-RU" sz="2400" dirty="0">
                <a:solidFill>
                  <a:schemeClr val="tx1"/>
                </a:solidFill>
                <a:latin typeface="+mn-lt"/>
                <a:ea typeface="+mn-ea"/>
                <a:cs typeface="+mn-cs"/>
              </a:rPr>
              <a:t>(</a:t>
            </a:r>
            <a:r>
              <a:rPr lang="ru-RU" sz="2400" dirty="0" err="1">
                <a:solidFill>
                  <a:schemeClr val="tx1"/>
                </a:solidFill>
                <a:latin typeface="+mn-lt"/>
                <a:ea typeface="+mn-ea"/>
                <a:cs typeface="+mn-cs"/>
              </a:rPr>
              <a:t>oi</a:t>
            </a:r>
            <a:r>
              <a:rPr lang="ru-RU" sz="2400" dirty="0">
                <a:solidFill>
                  <a:schemeClr val="tx1"/>
                </a:solidFill>
                <a:latin typeface="+mn-lt"/>
                <a:ea typeface="+mn-ea"/>
                <a:cs typeface="+mn-cs"/>
              </a:rPr>
              <a:t> </a:t>
            </a:r>
            <a:r>
              <a:rPr lang="ru-RU" sz="2400" dirty="0" err="1">
                <a:solidFill>
                  <a:schemeClr val="tx1"/>
                </a:solidFill>
                <a:latin typeface="+mn-lt"/>
                <a:ea typeface="+mn-ea"/>
                <a:cs typeface="+mn-cs"/>
              </a:rPr>
              <a:t>eppa</a:t>
            </a:r>
            <a:r>
              <a:rPr lang="ru-RU" sz="2400" dirty="0">
                <a:solidFill>
                  <a:schemeClr val="tx1"/>
                </a:solidFill>
                <a:latin typeface="+mn-lt"/>
                <a:ea typeface="+mn-ea"/>
                <a:cs typeface="+mn-cs"/>
              </a:rPr>
              <a:t> </a:t>
            </a:r>
            <a:r>
              <a:rPr lang="ru-RU" sz="2400" dirty="0" err="1">
                <a:solidFill>
                  <a:schemeClr val="tx1"/>
                </a:solidFill>
                <a:latin typeface="+mn-lt"/>
                <a:ea typeface="+mn-ea"/>
                <a:cs typeface="+mn-cs"/>
              </a:rPr>
              <a:t>sojoi</a:t>
            </a:r>
            <a:r>
              <a:rPr lang="ru-RU" sz="2400" dirty="0">
                <a:solidFill>
                  <a:schemeClr val="tx1"/>
                </a:solidFill>
                <a:latin typeface="+mn-lt"/>
                <a:ea typeface="+mn-ea"/>
                <a:cs typeface="+mn-cs"/>
              </a:rPr>
              <a:t>) — мудрецы древней Греции, жившие в VII и VI вв. до Р. Хр. и излагавшие свои мысли в кратких образных изречениях или гномах. Платон называет их последователями, любителями и учениками </a:t>
            </a:r>
            <a:r>
              <a:rPr lang="ru-RU" sz="2400" dirty="0" err="1">
                <a:solidFill>
                  <a:schemeClr val="tx1"/>
                </a:solidFill>
                <a:latin typeface="+mn-lt"/>
                <a:ea typeface="+mn-ea"/>
                <a:cs typeface="+mn-cs"/>
              </a:rPr>
              <a:t>лакедемонской</a:t>
            </a:r>
            <a:r>
              <a:rPr lang="ru-RU" sz="2400" dirty="0">
                <a:solidFill>
                  <a:schemeClr val="tx1"/>
                </a:solidFill>
                <a:latin typeface="+mn-lt"/>
                <a:ea typeface="+mn-ea"/>
                <a:cs typeface="+mn-cs"/>
              </a:rPr>
              <a:t> дисциплины и находит сходство между гномической и </a:t>
            </a:r>
            <a:r>
              <a:rPr lang="ru-RU" sz="2400" dirty="0" err="1">
                <a:solidFill>
                  <a:schemeClr val="tx1"/>
                </a:solidFill>
                <a:latin typeface="+mn-lt"/>
                <a:ea typeface="+mn-ea"/>
                <a:cs typeface="+mn-cs"/>
              </a:rPr>
              <a:t>лаконской</a:t>
            </a:r>
            <a:r>
              <a:rPr lang="ru-RU" sz="2400" dirty="0">
                <a:solidFill>
                  <a:schemeClr val="tx1"/>
                </a:solidFill>
                <a:latin typeface="+mn-lt"/>
                <a:ea typeface="+mn-ea"/>
                <a:cs typeface="+mn-cs"/>
              </a:rPr>
              <a:t> речью</a:t>
            </a:r>
            <a:endParaRPr lang="ru-RU" sz="2400" dirty="0"/>
          </a:p>
        </p:txBody>
      </p:sp>
      <p:pic>
        <p:nvPicPr>
          <p:cNvPr id="4" name="Picture 24" descr="Problems1"/>
          <p:cNvPicPr>
            <a:picLocks noChangeAspect="1" noChangeArrowheads="1"/>
          </p:cNvPicPr>
          <p:nvPr/>
        </p:nvPicPr>
        <p:blipFill>
          <a:blip r:embed="rId2">
            <a:clrChange>
              <a:clrFrom>
                <a:srgbClr val="2023A6"/>
              </a:clrFrom>
              <a:clrTo>
                <a:srgbClr val="2023A6">
                  <a:alpha val="0"/>
                </a:srgbClr>
              </a:clrTo>
            </a:clrChange>
          </a:blip>
          <a:srcRect/>
          <a:stretch>
            <a:fillRect/>
          </a:stretch>
        </p:blipFill>
        <p:spPr bwMode="auto">
          <a:xfrm>
            <a:off x="5867400" y="609600"/>
            <a:ext cx="2422506"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rot="21437965">
            <a:off x="849816" y="1093513"/>
            <a:ext cx="7686336"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500" b="0" i="1"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Видел я стены твои, Вавилон, на которых просторно</a:t>
            </a:r>
            <a:endParaRPr kumimoji="0" lang="ru-RU"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 колесницам; видал Зевса в Олимпии я,</a:t>
            </a:r>
            <a:endParaRPr kumimoji="0" lang="ru-RU"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Чудо висячих садов Вавилона, колосс Гелиоса</a:t>
            </a:r>
            <a:endParaRPr kumimoji="0" lang="ru-RU"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 пирамиды </a:t>
            </a:r>
            <a:r>
              <a:rPr kumimoji="0" lang="ru-RU" sz="2500" b="0" i="1"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дела многих и тяжких трудов;</a:t>
            </a:r>
            <a:endParaRPr kumimoji="0" lang="ru-RU"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Знаю Мавсола гробницу огромную. Но лишь увидел</a:t>
            </a:r>
            <a:endParaRPr kumimoji="0" lang="ru-RU"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Я Артемиды чертог, кровлю вознесший до туч,</a:t>
            </a:r>
            <a:endParaRPr kumimoji="0" lang="ru-RU"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Все остальное померкло пред ним; вне пределов</a:t>
            </a:r>
            <a:endParaRPr kumimoji="0" lang="ru-RU"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Олимпа</a:t>
            </a:r>
            <a:endParaRPr kumimoji="0" lang="ru-RU"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Солнце не видит нигде равной ему красоты</a:t>
            </a:r>
            <a:r>
              <a:rPr kumimoji="0" lang="ru-RU" sz="2500" b="0" i="1"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5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37"/>
                                        </p:tgtEl>
                                        <p:attrNameLst>
                                          <p:attrName>style.visibility</p:attrName>
                                        </p:attrNameLst>
                                      </p:cBhvr>
                                      <p:to>
                                        <p:strVal val="visible"/>
                                      </p:to>
                                    </p:set>
                                    <p:anim calcmode="discrete" valueType="clr">
                                      <p:cBhvr override="childStyle">
                                        <p:cTn id="7" dur="80"/>
                                        <p:tgtEl>
                                          <p:spTgt spid="1433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37"/>
                                        </p:tgtEl>
                                        <p:attrNameLst>
                                          <p:attrName>fillcolor</p:attrName>
                                        </p:attrNameLst>
                                      </p:cBhvr>
                                      <p:tavLst>
                                        <p:tav tm="0">
                                          <p:val>
                                            <p:clrVal>
                                              <a:schemeClr val="accent2"/>
                                            </p:clrVal>
                                          </p:val>
                                        </p:tav>
                                        <p:tav tm="50000">
                                          <p:val>
                                            <p:clrVal>
                                              <a:schemeClr val="hlink"/>
                                            </p:clrVal>
                                          </p:val>
                                        </p:tav>
                                      </p:tavLst>
                                    </p:anim>
                                    <p:set>
                                      <p:cBhvr>
                                        <p:cTn id="9" dur="80"/>
                                        <p:tgtEl>
                                          <p:spTgt spid="143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i="1" dirty="0"/>
              <a:t>Древний </a:t>
            </a:r>
            <a:r>
              <a:rPr lang="ru-RU" sz="3600" i="1" dirty="0" smtClean="0"/>
              <a:t>Египет, какое </a:t>
            </a:r>
            <a:r>
              <a:rPr lang="ru-RU" sz="3600" i="1" dirty="0"/>
              <a:t>чудо там может быть?</a:t>
            </a:r>
            <a:endParaRPr lang="ru-RU" sz="3600" dirty="0"/>
          </a:p>
        </p:txBody>
      </p:sp>
      <p:pic>
        <p:nvPicPr>
          <p:cNvPr id="4" name="Рисунок 3"/>
          <p:cNvPicPr/>
          <p:nvPr/>
        </p:nvPicPr>
        <p:blipFill>
          <a:blip r:embed="rId2" cstate="print"/>
          <a:srcRect l="6522" t="27778" r="13043" b="5555"/>
          <a:stretch>
            <a:fillRect/>
          </a:stretch>
        </p:blipFill>
        <p:spPr bwMode="auto">
          <a:xfrm>
            <a:off x="4953000" y="4724400"/>
            <a:ext cx="3048000" cy="1371600"/>
          </a:xfrm>
          <a:prstGeom prst="rect">
            <a:avLst/>
          </a:prstGeom>
          <a:noFill/>
          <a:ln w="9525">
            <a:noFill/>
            <a:miter lim="800000"/>
            <a:headEnd/>
            <a:tailEnd/>
          </a:ln>
        </p:spPr>
      </p:pic>
      <p:sp>
        <p:nvSpPr>
          <p:cNvPr id="5" name="Прямоугольник 4"/>
          <p:cNvSpPr/>
          <p:nvPr/>
        </p:nvSpPr>
        <p:spPr>
          <a:xfrm>
            <a:off x="990600" y="2057400"/>
            <a:ext cx="7162800" cy="2862322"/>
          </a:xfrm>
          <a:prstGeom prst="rect">
            <a:avLst/>
          </a:prstGeom>
        </p:spPr>
        <p:txBody>
          <a:bodyPr wrap="square">
            <a:spAutoFit/>
          </a:bodyPr>
          <a:lstStyle/>
          <a:p>
            <a:r>
              <a:rPr lang="ru-RU" dirty="0" smtClean="0"/>
              <a:t>Пирамида Хеопса в Гизе - самая большая из египетских пирамид. Это единственное чудо света, сохранившееся до наших дней. В настоящее время высота пирамиды около 137 метров, на самом же деле её высота была около 147 метров, это связано с разрушением верхнего блока пирамиды. Длина одной стороны 230 метров, площадь основания 52900 м.кв. Пирамида выложена из каменных кубов, масса куба приблизительно 2,5 тонны, самые крупные камни имеют массу до 15 тонн, на постройку пирамиды ушло примерно 2,3 миллиона каменных кубов.</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Шаблон оформления 'Геометрический'">
  <a:themeElements>
    <a:clrScheme name="Шаблон оформления 'Геометрический' 11">
      <a:dk1>
        <a:srgbClr val="003399"/>
      </a:dk1>
      <a:lt1>
        <a:srgbClr val="A5D5EF"/>
      </a:lt1>
      <a:dk2>
        <a:srgbClr val="003399"/>
      </a:dk2>
      <a:lt2>
        <a:srgbClr val="3E3E5C"/>
      </a:lt2>
      <a:accent1>
        <a:srgbClr val="78AA95"/>
      </a:accent1>
      <a:accent2>
        <a:srgbClr val="1E8FE4"/>
      </a:accent2>
      <a:accent3>
        <a:srgbClr val="CFE7F6"/>
      </a:accent3>
      <a:accent4>
        <a:srgbClr val="002A82"/>
      </a:accent4>
      <a:accent5>
        <a:srgbClr val="BED2C8"/>
      </a:accent5>
      <a:accent6>
        <a:srgbClr val="1A81CF"/>
      </a:accent6>
      <a:hlink>
        <a:srgbClr val="CCECFF"/>
      </a:hlink>
      <a:folHlink>
        <a:srgbClr val="D2FAD2"/>
      </a:folHlink>
    </a:clrScheme>
    <a:fontScheme name="Шаблон оформления 'Геометрический'">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Шаблон оформления 'Геометрический' 1">
        <a:dk1>
          <a:srgbClr val="000000"/>
        </a:dk1>
        <a:lt1>
          <a:srgbClr val="FFFFD9"/>
        </a:lt1>
        <a:dk2>
          <a:srgbClr val="000000"/>
        </a:dk2>
        <a:lt2>
          <a:srgbClr val="777777"/>
        </a:lt2>
        <a:accent1>
          <a:srgbClr val="FFFFF7"/>
        </a:accent1>
        <a:accent2>
          <a:srgbClr val="7EAC7E"/>
        </a:accent2>
        <a:accent3>
          <a:srgbClr val="FFFFE9"/>
        </a:accent3>
        <a:accent4>
          <a:srgbClr val="000000"/>
        </a:accent4>
        <a:accent5>
          <a:srgbClr val="FFFFFA"/>
        </a:accent5>
        <a:accent6>
          <a:srgbClr val="729B72"/>
        </a:accent6>
        <a:hlink>
          <a:srgbClr val="009999"/>
        </a:hlink>
        <a:folHlink>
          <a:srgbClr val="FF9900"/>
        </a:folHlink>
      </a:clrScheme>
      <a:clrMap bg1="lt1" tx1="dk1" bg2="lt2" tx2="dk2" accent1="accent1" accent2="accent2" accent3="accent3" accent4="accent4" accent5="accent5" accent6="accent6" hlink="hlink" folHlink="folHlink"/>
    </a:extraClrScheme>
    <a:extraClrScheme>
      <a:clrScheme name="Шаблон оформления 'Геометрический' 2">
        <a:dk1>
          <a:srgbClr val="006699"/>
        </a:dk1>
        <a:lt1>
          <a:srgbClr val="FFCC99"/>
        </a:lt1>
        <a:dk2>
          <a:srgbClr val="DFD293"/>
        </a:dk2>
        <a:lt2>
          <a:srgbClr val="5C1F00"/>
        </a:lt2>
        <a:accent1>
          <a:srgbClr val="B7D7B5"/>
        </a:accent1>
        <a:accent2>
          <a:srgbClr val="BE7960"/>
        </a:accent2>
        <a:accent3>
          <a:srgbClr val="FFE2CA"/>
        </a:accent3>
        <a:accent4>
          <a:srgbClr val="005682"/>
        </a:accent4>
        <a:accent5>
          <a:srgbClr val="D8E8D7"/>
        </a:accent5>
        <a:accent6>
          <a:srgbClr val="AC6D56"/>
        </a:accent6>
        <a:hlink>
          <a:srgbClr val="169FD6"/>
        </a:hlink>
        <a:folHlink>
          <a:srgbClr val="D3A219"/>
        </a:folHlink>
      </a:clrScheme>
      <a:clrMap bg1="lt1" tx1="dk1" bg2="lt2" tx2="dk2" accent1="accent1" accent2="accent2" accent3="accent3" accent4="accent4" accent5="accent5" accent6="accent6" hlink="hlink" folHlink="folHlink"/>
    </a:extraClrScheme>
    <a:extraClrScheme>
      <a:clrScheme name="Шаблон оформления 'Геометрический' 3">
        <a:dk1>
          <a:srgbClr val="2D2015"/>
        </a:dk1>
        <a:lt1>
          <a:srgbClr val="006699"/>
        </a:lt1>
        <a:dk2>
          <a:srgbClr val="523E26"/>
        </a:dk2>
        <a:lt2>
          <a:srgbClr val="DFC08D"/>
        </a:lt2>
        <a:accent1>
          <a:srgbClr val="AAB99D"/>
        </a:accent1>
        <a:accent2>
          <a:srgbClr val="8F5F2F"/>
        </a:accent2>
        <a:accent3>
          <a:srgbClr val="B3AFAC"/>
        </a:accent3>
        <a:accent4>
          <a:srgbClr val="005682"/>
        </a:accent4>
        <a:accent5>
          <a:srgbClr val="D2D9CC"/>
        </a:accent5>
        <a:accent6>
          <a:srgbClr val="81552A"/>
        </a:accent6>
        <a:hlink>
          <a:srgbClr val="FFEF79"/>
        </a:hlink>
        <a:folHlink>
          <a:srgbClr val="003399"/>
        </a:folHlink>
      </a:clrScheme>
      <a:clrMap bg1="dk2" tx1="lt1" bg2="dk1" tx2="lt2" accent1="accent1" accent2="accent2" accent3="accent3" accent4="accent4" accent5="accent5" accent6="accent6" hlink="hlink" folHlink="folHlink"/>
    </a:extraClrScheme>
    <a:extraClrScheme>
      <a:clrScheme name="Шаблон оформления 'Геометрический' 4">
        <a:dk1>
          <a:srgbClr val="336699"/>
        </a:dk1>
        <a:lt1>
          <a:srgbClr val="C4DAC2"/>
        </a:lt1>
        <a:dk2>
          <a:srgbClr val="00405C"/>
        </a:dk2>
        <a:lt2>
          <a:srgbClr val="005A58"/>
        </a:lt2>
        <a:accent1>
          <a:srgbClr val="88C294"/>
        </a:accent1>
        <a:accent2>
          <a:srgbClr val="48C5EC"/>
        </a:accent2>
        <a:accent3>
          <a:srgbClr val="DEEADD"/>
        </a:accent3>
        <a:accent4>
          <a:srgbClr val="2A5682"/>
        </a:accent4>
        <a:accent5>
          <a:srgbClr val="C3DDC8"/>
        </a:accent5>
        <a:accent6>
          <a:srgbClr val="40B2D6"/>
        </a:accent6>
        <a:hlink>
          <a:srgbClr val="B2E7F2"/>
        </a:hlink>
        <a:folHlink>
          <a:srgbClr val="CCFFCC"/>
        </a:folHlink>
      </a:clrScheme>
      <a:clrMap bg1="lt1" tx1="dk1" bg2="lt2" tx2="dk2" accent1="accent1" accent2="accent2" accent3="accent3" accent4="accent4" accent5="accent5" accent6="accent6" hlink="hlink" folHlink="folHlink"/>
    </a:extraClrScheme>
    <a:extraClrScheme>
      <a:clrScheme name="Шаблон оформления 'Геометрический' 5">
        <a:dk1>
          <a:srgbClr val="01A6D9"/>
        </a:dk1>
        <a:lt1>
          <a:srgbClr val="FFFFFF"/>
        </a:lt1>
        <a:dk2>
          <a:srgbClr val="00486C"/>
        </a:dk2>
        <a:lt2>
          <a:srgbClr val="333333"/>
        </a:lt2>
        <a:accent1>
          <a:srgbClr val="DDDDDD"/>
        </a:accent1>
        <a:accent2>
          <a:srgbClr val="808080"/>
        </a:accent2>
        <a:accent3>
          <a:srgbClr val="FFFFFF"/>
        </a:accent3>
        <a:accent4>
          <a:srgbClr val="018DB9"/>
        </a:accent4>
        <a:accent5>
          <a:srgbClr val="EBEBEB"/>
        </a:accent5>
        <a:accent6>
          <a:srgbClr val="737373"/>
        </a:accent6>
        <a:hlink>
          <a:srgbClr val="4D4D4D"/>
        </a:hlink>
        <a:folHlink>
          <a:srgbClr val="339966"/>
        </a:folHlink>
      </a:clrScheme>
      <a:clrMap bg1="lt1" tx1="dk1" bg2="lt2" tx2="dk2" accent1="accent1" accent2="accent2" accent3="accent3" accent4="accent4" accent5="accent5" accent6="accent6" hlink="hlink" folHlink="folHlink"/>
    </a:extraClrScheme>
    <a:extraClrScheme>
      <a:clrScheme name="Шаблон оформления 'Геометрический' 6">
        <a:dk1>
          <a:srgbClr val="000000"/>
        </a:dk1>
        <a:lt1>
          <a:srgbClr val="FFFFFF"/>
        </a:lt1>
        <a:dk2>
          <a:srgbClr val="000000"/>
        </a:dk2>
        <a:lt2>
          <a:srgbClr val="808080"/>
        </a:lt2>
        <a:accent1>
          <a:srgbClr val="BBE0E3"/>
        </a:accent1>
        <a:accent2>
          <a:srgbClr val="175C87"/>
        </a:accent2>
        <a:accent3>
          <a:srgbClr val="FFFFFF"/>
        </a:accent3>
        <a:accent4>
          <a:srgbClr val="000000"/>
        </a:accent4>
        <a:accent5>
          <a:srgbClr val="DAEDEF"/>
        </a:accent5>
        <a:accent6>
          <a:srgbClr val="14537A"/>
        </a:accent6>
        <a:hlink>
          <a:srgbClr val="009999"/>
        </a:hlink>
        <a:folHlink>
          <a:srgbClr val="669900"/>
        </a:folHlink>
      </a:clrScheme>
      <a:clrMap bg1="lt1" tx1="dk1" bg2="lt2" tx2="dk2" accent1="accent1" accent2="accent2" accent3="accent3" accent4="accent4" accent5="accent5" accent6="accent6" hlink="hlink" folHlink="folHlink"/>
    </a:extraClrScheme>
    <a:extraClrScheme>
      <a:clrScheme name="Шаблон оформления 'Геометрический' 7">
        <a:dk1>
          <a:srgbClr val="000000"/>
        </a:dk1>
        <a:lt1>
          <a:srgbClr val="FFFFFF"/>
        </a:lt1>
        <a:dk2>
          <a:srgbClr val="003D5C"/>
        </a:dk2>
        <a:lt2>
          <a:srgbClr val="969696"/>
        </a:lt2>
        <a:accent1>
          <a:srgbClr val="ABCB9D"/>
        </a:accent1>
        <a:accent2>
          <a:srgbClr val="FF9966"/>
        </a:accent2>
        <a:accent3>
          <a:srgbClr val="FFFFFF"/>
        </a:accent3>
        <a:accent4>
          <a:srgbClr val="000000"/>
        </a:accent4>
        <a:accent5>
          <a:srgbClr val="D2E2CC"/>
        </a:accent5>
        <a:accent6>
          <a:srgbClr val="E78A5C"/>
        </a:accent6>
        <a:hlink>
          <a:srgbClr val="0099CC"/>
        </a:hlink>
        <a:folHlink>
          <a:srgbClr val="996600"/>
        </a:folHlink>
      </a:clrScheme>
      <a:clrMap bg1="lt1" tx1="dk1" bg2="lt2" tx2="dk2" accent1="accent1" accent2="accent2" accent3="accent3" accent4="accent4" accent5="accent5" accent6="accent6" hlink="hlink" folHlink="folHlink"/>
    </a:extraClrScheme>
    <a:extraClrScheme>
      <a:clrScheme name="Шаблон оформления 'Геометрический' 8">
        <a:dk1>
          <a:srgbClr val="000000"/>
        </a:dk1>
        <a:lt1>
          <a:srgbClr val="FFFFFF"/>
        </a:lt1>
        <a:dk2>
          <a:srgbClr val="000000"/>
        </a:dk2>
        <a:lt2>
          <a:srgbClr val="808080"/>
        </a:lt2>
        <a:accent1>
          <a:srgbClr val="0099CC"/>
        </a:accent1>
        <a:accent2>
          <a:srgbClr val="8EC8A0"/>
        </a:accent2>
        <a:accent3>
          <a:srgbClr val="FFFFFF"/>
        </a:accent3>
        <a:accent4>
          <a:srgbClr val="000000"/>
        </a:accent4>
        <a:accent5>
          <a:srgbClr val="AACAE2"/>
        </a:accent5>
        <a:accent6>
          <a:srgbClr val="80B591"/>
        </a:accent6>
        <a:hlink>
          <a:srgbClr val="00428A"/>
        </a:hlink>
        <a:folHlink>
          <a:srgbClr val="DAF0DC"/>
        </a:folHlink>
      </a:clrScheme>
      <a:clrMap bg1="lt1" tx1="dk1" bg2="lt2" tx2="dk2" accent1="accent1" accent2="accent2" accent3="accent3" accent4="accent4" accent5="accent5" accent6="accent6" hlink="hlink" folHlink="folHlink"/>
    </a:extraClrScheme>
    <a:extraClrScheme>
      <a:clrScheme name="Шаблон оформления 'Геометрический' 9">
        <a:dk1>
          <a:srgbClr val="336600"/>
        </a:dk1>
        <a:lt1>
          <a:srgbClr val="B3DBE9"/>
        </a:lt1>
        <a:dk2>
          <a:srgbClr val="DDDDDD"/>
        </a:dk2>
        <a:lt2>
          <a:srgbClr val="003366"/>
        </a:lt2>
        <a:accent1>
          <a:srgbClr val="11A5D9"/>
        </a:accent1>
        <a:accent2>
          <a:srgbClr val="52B34B"/>
        </a:accent2>
        <a:accent3>
          <a:srgbClr val="D6EAF2"/>
        </a:accent3>
        <a:accent4>
          <a:srgbClr val="2A5600"/>
        </a:accent4>
        <a:accent5>
          <a:srgbClr val="AACFE9"/>
        </a:accent5>
        <a:accent6>
          <a:srgbClr val="49A243"/>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Шаблон оформления 'Геометрический' 10">
        <a:dk1>
          <a:srgbClr val="336699"/>
        </a:dk1>
        <a:lt1>
          <a:srgbClr val="5F5F5F"/>
        </a:lt1>
        <a:dk2>
          <a:srgbClr val="000000"/>
        </a:dk2>
        <a:lt2>
          <a:srgbClr val="273D4D"/>
        </a:lt2>
        <a:accent1>
          <a:srgbClr val="0099CC"/>
        </a:accent1>
        <a:accent2>
          <a:srgbClr val="468A4B"/>
        </a:accent2>
        <a:accent3>
          <a:srgbClr val="AAAAAA"/>
        </a:accent3>
        <a:accent4>
          <a:srgbClr val="505050"/>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Шаблон оформления 'Геометрический' 11">
        <a:dk1>
          <a:srgbClr val="003399"/>
        </a:dk1>
        <a:lt1>
          <a:srgbClr val="A5D5EF"/>
        </a:lt1>
        <a:dk2>
          <a:srgbClr val="003399"/>
        </a:dk2>
        <a:lt2>
          <a:srgbClr val="3E3E5C"/>
        </a:lt2>
        <a:accent1>
          <a:srgbClr val="78AA95"/>
        </a:accent1>
        <a:accent2>
          <a:srgbClr val="1E8FE4"/>
        </a:accent2>
        <a:accent3>
          <a:srgbClr val="CFE7F6"/>
        </a:accent3>
        <a:accent4>
          <a:srgbClr val="002A82"/>
        </a:accent4>
        <a:accent5>
          <a:srgbClr val="BED2C8"/>
        </a:accent5>
        <a:accent6>
          <a:srgbClr val="1A81CF"/>
        </a:accent6>
        <a:hlink>
          <a:srgbClr val="CCECFF"/>
        </a:hlink>
        <a:folHlink>
          <a:srgbClr val="D2FAD2"/>
        </a:folHlink>
      </a:clrScheme>
      <a:clrMap bg1="lt1" tx1="dk1" bg2="lt2" tx2="dk2" accent1="accent1" accent2="accent2" accent3="accent3" accent4="accent4" accent5="accent5" accent6="accent6" hlink="hlink" folHlink="folHlink"/>
    </a:extraClrScheme>
    <a:extraClrScheme>
      <a:clrScheme name="Шаблон оформления 'Геометрический' 12">
        <a:dk1>
          <a:srgbClr val="003300"/>
        </a:dk1>
        <a:lt1>
          <a:srgbClr val="D8E4D8"/>
        </a:lt1>
        <a:dk2>
          <a:srgbClr val="272D2C"/>
        </a:dk2>
        <a:lt2>
          <a:srgbClr val="777777"/>
        </a:lt2>
        <a:accent1>
          <a:srgbClr val="909082"/>
        </a:accent1>
        <a:accent2>
          <a:srgbClr val="55A9D3"/>
        </a:accent2>
        <a:accent3>
          <a:srgbClr val="E9EFE9"/>
        </a:accent3>
        <a:accent4>
          <a:srgbClr val="002A00"/>
        </a:accent4>
        <a:accent5>
          <a:srgbClr val="C6C6C1"/>
        </a:accent5>
        <a:accent6>
          <a:srgbClr val="4C99BF"/>
        </a:accent6>
        <a:hlink>
          <a:srgbClr val="FFCC66"/>
        </a:hlink>
        <a:folHlink>
          <a:srgbClr val="CCFF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Геометрический</Template>
  <TotalTime>238</TotalTime>
  <Words>1328</Words>
  <PresentationFormat>Экран (4:3)</PresentationFormat>
  <Paragraphs>161</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Шаблон оформления 'Геометрический'</vt:lpstr>
      <vt:lpstr>«Семь чудес света» -  величайшее культурное наследие человечества»</vt:lpstr>
      <vt:lpstr>Цель: </vt:lpstr>
      <vt:lpstr>опорные знания:</vt:lpstr>
      <vt:lpstr>Чудеса на свете бывают?</vt:lpstr>
      <vt:lpstr>Задание: </vt:lpstr>
      <vt:lpstr>СЕМЬ ЧУДЕС СВЕТА </vt:lpstr>
      <vt:lpstr>Семь мудрецов </vt:lpstr>
      <vt:lpstr>Слайд 8</vt:lpstr>
      <vt:lpstr>Древний Египет, какое чудо там может быть?</vt:lpstr>
      <vt:lpstr>Перенесемся в древний Вавилон</vt:lpstr>
      <vt:lpstr>Теперь вспомним о  Древнегреческом боге…</vt:lpstr>
      <vt:lpstr>Знаменитый храм…</vt:lpstr>
      <vt:lpstr>Древний мавзолей…</vt:lpstr>
      <vt:lpstr>Монументальность и величие  в статуи…</vt:lpstr>
      <vt:lpstr>Путеводный свет…</vt:lpstr>
      <vt:lpstr>Ответить на ??? </vt:lpstr>
      <vt:lpstr>Современный список семи чудес света:</vt:lpstr>
      <vt:lpstr>Статуя Иисуса Христа в Бразилии</vt:lpstr>
      <vt:lpstr>Колизей в древнем Риме, Италия</vt:lpstr>
      <vt:lpstr>Великая Китайская Стена</vt:lpstr>
      <vt:lpstr>Мавзолей Тадж-Махал в Индии</vt:lpstr>
      <vt:lpstr>Город Петра в Иордании</vt:lpstr>
      <vt:lpstr>Город Чичен-Ица на полуострове Юкатан</vt:lpstr>
      <vt:lpstr>городом древней Америки Мачу-Пикчу </vt:lpstr>
      <vt:lpstr>Работа в тетради – заполнение таблицы: «Семь чудес Древнего мира»</vt:lpstr>
      <vt:lpstr>Таблица: «Семь чудес Древнего Мира»</vt:lpstr>
      <vt:lpstr>Таблица: «Семь чудес Древнего Мира»</vt:lpstr>
      <vt:lpstr>Слайд 28</vt:lpstr>
      <vt:lpstr>Слайд 29</vt:lpstr>
      <vt:lpstr>Слайд 30</vt:lpstr>
      <vt:lpstr>Каждое из новых чудес по-своему прекрасно и неповторимо. Но человечество не останавливается на достигнутом. Люди по-прежнему пытаются превзойти себя, создавая новые и новые удивительные вещи.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Татьяна</dc:creator>
  <cp:lastModifiedBy>Татьяна</cp:lastModifiedBy>
  <cp:revision>30</cp:revision>
  <dcterms:created xsi:type="dcterms:W3CDTF">2014-02-05T03:31:23Z</dcterms:created>
  <dcterms:modified xsi:type="dcterms:W3CDTF">2014-02-05T07:41:13Z</dcterms:modified>
</cp:coreProperties>
</file>