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4048" r:id="rId4"/>
    <p:sldMasterId id="2147484244" r:id="rId5"/>
    <p:sldMasterId id="2147484268" r:id="rId6"/>
    <p:sldMasterId id="2147489585" r:id="rId7"/>
  </p:sldMasterIdLst>
  <p:notesMasterIdLst>
    <p:notesMasterId r:id="rId39"/>
  </p:notesMasterIdLst>
  <p:sldIdLst>
    <p:sldId id="389" r:id="rId8"/>
    <p:sldId id="334" r:id="rId9"/>
    <p:sldId id="259" r:id="rId10"/>
    <p:sldId id="326" r:id="rId11"/>
    <p:sldId id="410" r:id="rId12"/>
    <p:sldId id="263" r:id="rId13"/>
    <p:sldId id="404" r:id="rId14"/>
    <p:sldId id="278" r:id="rId15"/>
    <p:sldId id="327" r:id="rId16"/>
    <p:sldId id="363" r:id="rId17"/>
    <p:sldId id="364" r:id="rId18"/>
    <p:sldId id="302" r:id="rId19"/>
    <p:sldId id="300" r:id="rId20"/>
    <p:sldId id="349" r:id="rId21"/>
    <p:sldId id="383" r:id="rId22"/>
    <p:sldId id="377" r:id="rId23"/>
    <p:sldId id="347" r:id="rId24"/>
    <p:sldId id="298" r:id="rId25"/>
    <p:sldId id="394" r:id="rId26"/>
    <p:sldId id="381" r:id="rId27"/>
    <p:sldId id="346" r:id="rId28"/>
    <p:sldId id="371" r:id="rId29"/>
    <p:sldId id="408" r:id="rId30"/>
    <p:sldId id="341" r:id="rId31"/>
    <p:sldId id="380" r:id="rId32"/>
    <p:sldId id="397" r:id="rId33"/>
    <p:sldId id="399" r:id="rId34"/>
    <p:sldId id="402" r:id="rId35"/>
    <p:sldId id="400" r:id="rId36"/>
    <p:sldId id="395" r:id="rId37"/>
    <p:sldId id="387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  <a:srgbClr val="0066FF"/>
    <a:srgbClr val="6600FF"/>
    <a:srgbClr val="00FF00"/>
    <a:srgbClr val="FF9900"/>
    <a:srgbClr val="0000FF"/>
    <a:srgbClr val="FF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88" autoAdjust="0"/>
  </p:normalViewPr>
  <p:slideViewPr>
    <p:cSldViewPr>
      <p:cViewPr>
        <p:scale>
          <a:sx n="48" d="100"/>
          <a:sy n="48" d="100"/>
        </p:scale>
        <p:origin x="-99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26FD6AF-673D-4F37-A547-6F51608C88B1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23EEBEA-3AD2-4E99-881D-ACDDCF54E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F8E195-023A-4D8E-9C7C-CCB1F1903D66}" type="slidenum">
              <a:rPr lang="ru-RU" altLang="ru-RU" smtClean="0">
                <a:solidFill>
                  <a:srgbClr val="000000"/>
                </a:solidFill>
                <a:latin typeface="Tahoma" pitchFamily="34" charset="0"/>
              </a:rPr>
              <a:pPr/>
              <a:t>3</a:t>
            </a:fld>
            <a:endParaRPr lang="ru-RU" altLang="ru-RU" smtClean="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A1DA5E-C64A-4C0D-ADB1-A7909B34BE6C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8EAF87-308A-46C2-BBB4-8ED1E1E5CB1C}" type="slidenum">
              <a:rPr lang="ru-RU" altLang="ru-RU" smtClean="0">
                <a:solidFill>
                  <a:srgbClr val="000000"/>
                </a:solidFill>
              </a:rPr>
              <a:pPr/>
              <a:t>22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Церковь </a:t>
            </a:r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A279AA-4C4D-4E79-83D0-87EA69718DBC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Евангелию, Иисус Христос дал эту молитву своим ученикам в ответ на просьбу научить их молиться. (</a:t>
            </a:r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Молитву читает учитель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dirty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C5506C-B1E2-4FD9-94CC-AC4ECCF31873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i="1" smtClean="0"/>
              <a:t>(Притчу читают по ролям три заранее подготовленных ученика).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 Рыбак перевозил на лодке одного человека. Пассажир торопил рыбака: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—Быстрее, опаздываю на работу!</a:t>
            </a:r>
            <a:br>
              <a:rPr lang="ru-RU" altLang="ru-RU" smtClean="0"/>
            </a:br>
            <a:r>
              <a:rPr lang="ru-RU" altLang="ru-RU" smtClean="0"/>
              <a:t>И тут он увидел, что на одном весле написано «молись», а на другом — «трудись».</a:t>
            </a:r>
            <a:br>
              <a:rPr lang="ru-RU" altLang="ru-RU" smtClean="0"/>
            </a:br>
            <a:r>
              <a:rPr lang="ru-RU" altLang="ru-RU" smtClean="0"/>
              <a:t>— Зачем это? — спросил он.</a:t>
            </a:r>
            <a:br>
              <a:rPr lang="ru-RU" altLang="ru-RU" smtClean="0"/>
            </a:br>
            <a:r>
              <a:rPr lang="ru-RU" altLang="ru-RU" smtClean="0"/>
              <a:t>— Для памяти, — ответил рыбак. — Чтобы не забыть, что надо молиться и трудиться.</a:t>
            </a:r>
            <a:br>
              <a:rPr lang="ru-RU" altLang="ru-RU" smtClean="0"/>
            </a:br>
            <a:r>
              <a:rPr lang="ru-RU" altLang="ru-RU" smtClean="0"/>
              <a:t>— Ну, трудиться, понятно, всем надо, а молиться не обязательно. </a:t>
            </a:r>
            <a:br>
              <a:rPr lang="ru-RU" altLang="ru-RU" smtClean="0"/>
            </a:br>
            <a:r>
              <a:rPr lang="ru-RU" altLang="ru-RU" smtClean="0"/>
              <a:t>— Не обязательно? — переспросил рыбак и вытащил из воды весло с надписью «молись», а сам стал грести одним веслом. Лодка закружилась на месте.</a:t>
            </a:r>
            <a:br>
              <a:rPr lang="ru-RU" altLang="ru-RU" smtClean="0"/>
            </a:br>
            <a:r>
              <a:rPr lang="ru-RU" altLang="ru-RU" smtClean="0"/>
              <a:t>- Вот видишь, какой труд без молитвы. На одном месте кружимся и никакого движения вперед. Чтобы успешно плыть по бурному житейскому морю, надо крепко держать в руках оба весла.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056B76-44AE-4EB8-9C65-81B91E255A2C}" type="slidenum">
              <a:rPr lang="ru-RU" altLang="ru-RU" smtClean="0">
                <a:solidFill>
                  <a:srgbClr val="000000"/>
                </a:solidFill>
              </a:rPr>
              <a:pPr/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Молитва противоположна магии. </a:t>
            </a:r>
            <a:r>
              <a:rPr lang="ru-RU" altLang="ru-RU" smtClean="0">
                <a:solidFill>
                  <a:srgbClr val="000000"/>
                </a:solidFill>
              </a:rPr>
              <a:t>Во всех мировых религиях этот путь считается недостойным и опасным.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Если кто-то думает, что он знает некие заклинания и  формулы, которые навяжут его волю Богу, значит, он встал на путь магии или колдовства. С помощью заговоров и заклинаний верящий в магию человек пытается управлять не только миром, созданным Богом, но и Самим Богом. А тот, кто ставит себя выше всех, рано или поздно падает с этой высоты.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20E1D1-826D-42D8-BDE7-85B549B0FAD1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87AE2A-1A3D-4BB5-9AA3-ECBB82684AA1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B273E7-433C-4F7B-8BB4-555DD1F75B85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Кроме того, Церковь спасает нас от вечной погибели, подобно тому, как Ноев ковчег спас от потопа людей не отступивших от Бога.</a:t>
            </a:r>
          </a:p>
          <a:p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9475D-A6B0-4E67-A111-9345CCA4E747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43988E-A568-4175-A874-83AA3287FA79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8C5728-540D-41F0-9A95-17D353B8AC1D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01457-16AC-45BB-A310-C9D4BAD89780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9F936-11AD-4686-AC78-C503C6655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8DAE4-A473-4DB5-B552-33925031C994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5D64-71F9-4EDC-81E5-4A6464121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C06D-021F-4C18-9D48-990C64349E6B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BE689-190C-4B7B-B6E9-5976181C0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B50C8A8-F0CA-422B-B4B1-D8A5FC6EF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CD0DB47-9993-4904-8C30-2379D73D0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BFEB937-71A0-43A8-A7EE-9F17D734F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45B033E-583A-4EB3-8F0C-665C1B32A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63C85E2-E86D-4E86-BE98-0568AA5D1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25E7A7F-7183-4694-A2E7-46F9DBE1A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3DC68DF-4B48-44EB-821A-751AC6693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4D2182A-FC52-4A05-B7CD-143FD7E2E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80FC1-1225-4980-8CFF-F91149A7DFB4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108D1-51F7-4F88-BB97-3375FB2C5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E6577DD-EB09-4A0B-BAC4-C98571F2F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374C440-4E07-44C0-8A9C-5A62CB99F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8AAE87A-CC18-4A5C-86DB-A6FAFFB88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D3F7365-CE66-4297-AD06-56F8FD458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19B602D-4F92-4679-B4BD-C155C6B52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8F719A0-C093-41CF-87A0-CB56823B9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C5787A-9DC3-48D2-9602-3F395DBA3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597CCD7-8DCE-4843-8909-316B2BF84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724B841-4D5F-42E7-B14A-4500A831F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E80C7FD-08D4-470F-B0D8-80D9021BE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79549-79CF-4302-AAE8-685179A7E4A3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36C8-2A6D-4644-9B1C-F48EDD5CF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B8EF1BE-1FF7-4B6B-831A-D322EAD0B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311F4DB-E656-4F1C-958B-C7440AF49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E6F47E-62CC-416C-9FB3-B3C941F316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227EF12-493E-47CF-9B82-39C5F689B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32C0568-4D16-4706-8D32-C64DC7C63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BA9204E-CDE4-4D80-8A08-25E41E312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F97287F-D785-46C5-A460-0C541FB2E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4DE2353-B83C-43F6-A53E-0BBD7AC9B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ACB5E38-E250-47F3-8125-9E359AAC9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615B641-696C-4D77-A10D-50A95C283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EB192-64BA-4D0B-8543-5762C5800779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EB06-50BD-443D-90DC-A2FB2EE44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B7FF4D6-6C17-476D-B64C-08F1A101C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BF9A8EB-8593-40DD-B136-CAE41BF6E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24BEE47-2602-4750-B592-D5F25222F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B554F9-11B3-41A4-8F22-B870B645A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0D24310-DFEB-412D-87B3-1A3D8271E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6522579-4A08-4FAE-A106-34A638807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517C4E8-287D-461B-A24A-94A9565E4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9B8DC-A77B-4013-B7C9-00F31D7AD8C1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CBA1E-EE23-4492-9FCC-D166F3042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7587-1AA4-4F28-A182-BBC48FB1B6AB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2E94-DAC6-46D1-905B-C2B8EEA10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4F41-03F8-4ADB-80C4-67744CDC8138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2DA4B-C840-41B7-9E44-A7981A3B0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179A9-DADA-4A33-A5D7-55B372FBE9E7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BE6D-6445-4CDD-B2C0-D9F1AD85F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6DDC1-1D53-40EC-8D3E-31B6345868E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D1D09-D372-45C9-B491-02E976D76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68F99-2775-4CE9-9DC3-18E0763D7038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D898-8C96-4C50-AC68-9C6FDCEAB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3B27-7905-457E-9E41-FE08A3039BF9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BE655-DC32-426C-81B5-8595E6F46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D476F-9BFA-4EBC-B8EE-EADC049F148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708F-E613-4856-8A8A-1A1EDAE75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20B8-D8B1-44AB-9C3D-346A25CABC2B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DAB2D-0407-4C9D-A23E-86BE71DD1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D25A-318C-4D1E-BAD1-2AD9EEC06091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E924E-C53B-4FF5-B307-B690290DA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F289A-A9A4-4F07-83B3-E0550EB8B408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A16B-0F8C-4EF1-A321-E6B36C4D9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5C5B6-8993-44AA-AC50-77FBCB368042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BC682-AAB4-41BC-815C-9B44DC00D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D5B40C-8DAE-4793-8ABA-C50E84831EE7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E37C1FA-83C5-48BA-A9D1-AF8202BEC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EFBA1C7-9100-495A-81AC-188A5ED47388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7057890-A6E1-4D86-96C9-C9DEC0137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A1CD-8BA2-4F58-A5D0-BC4EF8DDCA5C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951A-F2D7-4EAF-AEE8-46698D421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DD9FDFF-A269-4830-B577-62BD45CB83D9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2985970-D21F-4ADC-A6EA-C10B5FB4C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920422A-51AB-4761-ABD5-284BD3B38B5F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61E6FFD-EE27-47AD-B5EB-7D47638E2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593BD76-FEBC-4E62-955C-A25967ED93D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3ED4379-61D8-42DD-A18F-8125CCB55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2E59DBE-7F2C-4CCB-8A5C-935EA8F91810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D4EA238-F23F-426D-AA11-8AA2C4D9A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64E29E1-7B4D-4DDF-A986-DB14B2D2B660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08DAF2C-2CCC-4528-B0AA-589B9FFA2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5539DEA-D3B9-4E6B-B24E-8E4E8049DA60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D27BDC1-2BDC-4A75-AC92-0B040F2CA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9C68299-62C1-4CC6-8B97-E5B6DCF7AF59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B7C432F-0E30-4AE7-B81B-2F402E209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837557A-6D58-40FE-B914-AFE5EE068704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E3DC2AB-0C48-4907-BBD6-8C7FCD6F1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E0E478E-05D7-40B0-BDE1-10CA1026847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9F554F0-8905-4B43-A5AE-BB524D3C3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8B76-5E8A-4997-BD93-199CF72BF01E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B6DD6-8FF4-41D8-9362-4765356C4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38BAE-1BEA-4BF3-B30B-59FD7F495894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E6D6B-3CBD-4C35-8A15-C0874DC3A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4570-176C-4C75-BCC0-DEED04D6A6B4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8236E-B26F-475B-BDAF-68535D760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578E-DCF9-4F40-A79D-AD2990278018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E5EAC-C35F-44D6-AE59-6DA4D5FB2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6C-2FCF-40CA-B301-72A8EF9F2DA3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DFB79-8A6F-4175-811A-9FA5BAFA5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833A-3956-4BFD-BFA0-74F7B9C7D20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22D4-2EFA-43C3-83F8-8E01DC8BD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B5970-E0FC-45AB-BCDD-03667203214F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8D44-2262-4C6F-88BF-33F880C9A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92C25-BCD5-4EE0-8CD8-C6B92FC32F05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E95B-C81B-4EEE-BCF1-36B70C1AED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2AA5A-689A-40D5-8651-193BC376752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3CAF7-9CD6-423A-B028-3C5599435A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733AB-C0F3-43E3-A3ED-E49DF01805E2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DC84F-8001-4873-AD73-35547E58C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E0744-CA71-47D2-AC88-401FD079DD19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4C299-D645-457D-B6EE-C96E51D52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4D40-E5A1-4981-8EC1-F33FF759E1F4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7D19-FD0C-49E1-9B15-585B0E3C0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1118-143B-4937-892A-24921CAE6DEF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85D44-F0F7-4D09-AE2C-1269789B5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6E231-904C-4804-BAB9-3D87FAF8E9BB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90D12-A20C-48F7-97B0-1941D25B6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467429-C8CF-46F2-A7BD-3FE8DB5BEE9C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B9A79C-CAAA-46E7-B722-0D989ABA2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62" r:id="rId1"/>
    <p:sldLayoutId id="2147490063" r:id="rId2"/>
    <p:sldLayoutId id="2147490064" r:id="rId3"/>
    <p:sldLayoutId id="2147490065" r:id="rId4"/>
    <p:sldLayoutId id="2147490066" r:id="rId5"/>
    <p:sldLayoutId id="2147490067" r:id="rId6"/>
    <p:sldLayoutId id="2147490068" r:id="rId7"/>
    <p:sldLayoutId id="2147490069" r:id="rId8"/>
    <p:sldLayoutId id="2147490070" r:id="rId9"/>
    <p:sldLayoutId id="2147490071" r:id="rId10"/>
    <p:sldLayoutId id="214749007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2D1A3B0-7606-4CE0-B46F-204504A2A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84" r:id="rId1"/>
    <p:sldLayoutId id="2147490085" r:id="rId2"/>
    <p:sldLayoutId id="2147490086" r:id="rId3"/>
    <p:sldLayoutId id="2147490087" r:id="rId4"/>
    <p:sldLayoutId id="2147490088" r:id="rId5"/>
    <p:sldLayoutId id="2147490089" r:id="rId6"/>
    <p:sldLayoutId id="2147490090" r:id="rId7"/>
    <p:sldLayoutId id="2147490091" r:id="rId8"/>
    <p:sldLayoutId id="2147490092" r:id="rId9"/>
    <p:sldLayoutId id="2147490093" r:id="rId10"/>
    <p:sldLayoutId id="2147490094" r:id="rId11"/>
    <p:sldLayoutId id="2147490095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E872F2-A2F2-4D7B-8967-A2D6C08ED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96" r:id="rId1"/>
    <p:sldLayoutId id="2147490097" r:id="rId2"/>
    <p:sldLayoutId id="2147490098" r:id="rId3"/>
    <p:sldLayoutId id="2147490099" r:id="rId4"/>
    <p:sldLayoutId id="2147490100" r:id="rId5"/>
    <p:sldLayoutId id="2147490101" r:id="rId6"/>
    <p:sldLayoutId id="2147490102" r:id="rId7"/>
    <p:sldLayoutId id="2147490103" r:id="rId8"/>
    <p:sldLayoutId id="2147490104" r:id="rId9"/>
    <p:sldLayoutId id="2147490105" r:id="rId10"/>
    <p:sldLayoutId id="2147490106" r:id="rId11"/>
    <p:sldLayoutId id="2147490107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612D95-1960-4896-A715-A24665A16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108" r:id="rId1"/>
    <p:sldLayoutId id="2147490109" r:id="rId2"/>
    <p:sldLayoutId id="2147490110" r:id="rId3"/>
    <p:sldLayoutId id="2147490111" r:id="rId4"/>
    <p:sldLayoutId id="2147490112" r:id="rId5"/>
    <p:sldLayoutId id="2147490113" r:id="rId6"/>
    <p:sldLayoutId id="2147490114" r:id="rId7"/>
    <p:sldLayoutId id="2147490115" r:id="rId8"/>
    <p:sldLayoutId id="2147490116" r:id="rId9"/>
    <p:sldLayoutId id="2147490117" r:id="rId10"/>
    <p:sldLayoutId id="2147490118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B884FF-746B-4DD6-9810-F8A3F2FE02AA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1C9CFC-B70B-46C9-A6C4-AC7670B09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119" r:id="rId1"/>
    <p:sldLayoutId id="2147490120" r:id="rId2"/>
    <p:sldLayoutId id="2147490121" r:id="rId3"/>
    <p:sldLayoutId id="2147490122" r:id="rId4"/>
    <p:sldLayoutId id="2147490123" r:id="rId5"/>
    <p:sldLayoutId id="2147490124" r:id="rId6"/>
    <p:sldLayoutId id="2147490125" r:id="rId7"/>
    <p:sldLayoutId id="2147490126" r:id="rId8"/>
    <p:sldLayoutId id="2147490127" r:id="rId9"/>
    <p:sldLayoutId id="2147490128" r:id="rId10"/>
    <p:sldLayoutId id="2147490129" r:id="rId11"/>
  </p:sldLayoutIdLst>
  <p:transition spd="slow">
    <p:plu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34AC91F-ABEE-48F1-AEEC-EB0500DB3848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DBB6072-71D9-471E-A421-CCB324D6A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130" r:id="rId1"/>
    <p:sldLayoutId id="2147490131" r:id="rId2"/>
    <p:sldLayoutId id="2147490132" r:id="rId3"/>
    <p:sldLayoutId id="2147490133" r:id="rId4"/>
    <p:sldLayoutId id="2147490134" r:id="rId5"/>
    <p:sldLayoutId id="2147490135" r:id="rId6"/>
    <p:sldLayoutId id="2147490136" r:id="rId7"/>
    <p:sldLayoutId id="2147490137" r:id="rId8"/>
    <p:sldLayoutId id="2147490138" r:id="rId9"/>
    <p:sldLayoutId id="2147490139" r:id="rId10"/>
    <p:sldLayoutId id="214749014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38FF15-5BFA-4374-B4ED-804541B0AE29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0B670F-6207-41D6-90E7-984351DB2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73" r:id="rId1"/>
    <p:sldLayoutId id="2147490074" r:id="rId2"/>
    <p:sldLayoutId id="2147490075" r:id="rId3"/>
    <p:sldLayoutId id="2147490076" r:id="rId4"/>
    <p:sldLayoutId id="2147490077" r:id="rId5"/>
    <p:sldLayoutId id="2147490078" r:id="rId6"/>
    <p:sldLayoutId id="2147490079" r:id="rId7"/>
    <p:sldLayoutId id="2147490080" r:id="rId8"/>
    <p:sldLayoutId id="2147490081" r:id="rId9"/>
    <p:sldLayoutId id="2147490082" r:id="rId10"/>
    <p:sldLayoutId id="2147490083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C:\Users\&#1054;&#1083;&#1077;&#1095;&#1082;&#1072;\Desktop\&#1053;&#1086;&#1074;&#1072;&#1103;%20&#1087;&#1072;&#1087;&#1082;&#1072;%20&#1052;&#1059;&#1047;&#1067;&#1050;&#1040;\&#1057;&#1077;&#1084;&#1077;&#1081;&#1085;&#1099;&#1081;%20&#1072;&#1085;&#1089;&#1072;&#1084;&#1073;&#1083;&#1100;%20&#1050;&#1080;&#1088;&#1085;&#1077;&#1074;%20%20-%20&#1042;&#1089;&#1077;&#1074;&#1099;&#1096;&#1085;&#1080;&#1081;%20&#1062;&#1072;&#1088;&#1100;%20-%20vk.comthriftbox%20-%20&#1058;&#1080;&#1093;&#1072;&#1103;%20&#1085;&#1086;&#1095;&#1100;,%20&#1076;&#1080;&#1074;&#1085;&#1072;&#1103;%20&#1085;&#1086;&#1095;&#1100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&#1054;&#1083;&#1077;&#1095;&#1082;&#1072;\Desktop\&#1056;&#1045;&#1051;&#1048;&#1043;&#1048;&#1071;\&#1053;&#1086;&#1074;&#1072;&#1103;%20&#1087;&#1072;&#1087;&#1082;&#1072;%20(2)\kolokola-soglasie_-_kolokolnyy_zvon_troitse-sergievoy_lavry_(zaycev.net).mp3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52388" y="0"/>
            <a:ext cx="9196388" cy="6858000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615950" y="765175"/>
            <a:ext cx="8459788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Православная молитва.</a:t>
            </a:r>
            <a:br>
              <a:rPr lang="ru-RU" sz="5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5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Храмы. Монастыри.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25000">
              <a:srgbClr val="85C2FF"/>
            </a:gs>
            <a:gs pos="63000">
              <a:srgbClr val="C4D6EB"/>
            </a:gs>
            <a:gs pos="100000">
              <a:srgbClr val="FF999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0113"/>
          </a:xfrm>
        </p:spPr>
        <p:txBody>
          <a:bodyPr/>
          <a:lstStyle/>
          <a:p>
            <a:pPr>
              <a:defRPr/>
            </a:pP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 форме креста</a:t>
            </a: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endParaRPr lang="ru-RU" alt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79" name="Текст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16413" cy="4114800"/>
          </a:xfrm>
        </p:spPr>
        <p:txBody>
          <a:bodyPr/>
          <a:lstStyle/>
          <a:p>
            <a:pPr>
              <a:defRPr/>
            </a:pP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форма храма указывает, что в </a:t>
            </a: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основании 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Церкви лежит Крест Христов, через который верующие получили вечное спасение.</a:t>
            </a:r>
            <a:endParaRPr lang="ru-RU" sz="3000" dirty="0"/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038225"/>
            <a:ext cx="3960813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люс 1"/>
          <p:cNvSpPr/>
          <p:nvPr/>
        </p:nvSpPr>
        <p:spPr>
          <a:xfrm>
            <a:off x="7380288" y="138113"/>
            <a:ext cx="914400" cy="1800225"/>
          </a:xfrm>
          <a:prstGeom prst="mathPlus">
            <a:avLst/>
          </a:prstGeom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4859338" y="0"/>
            <a:ext cx="4284662" cy="6021388"/>
          </a:xfrm>
        </p:spPr>
        <p:txBody>
          <a:bodyPr/>
          <a:lstStyle/>
          <a:p>
            <a:pPr>
              <a:defRPr/>
            </a:pPr>
            <a:r>
              <a:rPr lang="ru-RU" alt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 форме круга 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 </a:t>
            </a:r>
            <a:r>
              <a:rPr lang="ru-RU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круг</a:t>
            </a:r>
            <a:r>
              <a:rPr lang="ru-RU" altLang="ru-RU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не имеет начала и конца, так и Церковь Христова будет существовать вечно. 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60350"/>
            <a:ext cx="451802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4859338" y="1844675"/>
            <a:ext cx="4284662" cy="4392613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15875" y="215900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ru-RU" altLang="ru-RU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 форме восьмиконечной звезды</a:t>
            </a:r>
            <a:r>
              <a:rPr lang="ru-RU" altLang="ru-RU" sz="2800" i="1" dirty="0" smtClean="0">
                <a:solidFill>
                  <a:srgbClr val="FFC000"/>
                </a:solidFill>
              </a:rPr>
              <a:t/>
            </a:r>
            <a:br>
              <a:rPr lang="ru-RU" altLang="ru-RU" sz="2800" i="1" dirty="0" smtClean="0">
                <a:solidFill>
                  <a:srgbClr val="FFC000"/>
                </a:solidFill>
              </a:rPr>
            </a:br>
            <a:endParaRPr lang="ru-RU" altLang="ru-RU" sz="2800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Объект 3"/>
          <p:cNvSpPr>
            <a:spLocks noGrp="1"/>
          </p:cNvSpPr>
          <p:nvPr>
            <p:ph sz="half" idx="1"/>
          </p:nvPr>
        </p:nvSpPr>
        <p:spPr>
          <a:xfrm>
            <a:off x="457200" y="2924175"/>
            <a:ext cx="3394075" cy="3201988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93188" name="Объект 4"/>
          <p:cNvSpPr>
            <a:spLocks noGrp="1"/>
          </p:cNvSpPr>
          <p:nvPr>
            <p:ph sz="half" idx="2"/>
          </p:nvPr>
        </p:nvSpPr>
        <p:spPr>
          <a:xfrm>
            <a:off x="4427538" y="1989138"/>
            <a:ext cx="4470400" cy="4540250"/>
          </a:xfrm>
        </p:spPr>
        <p:txBody>
          <a:bodyPr/>
          <a:lstStyle/>
          <a:p>
            <a:pPr>
              <a:defRPr/>
            </a:pPr>
            <a:r>
              <a:rPr lang="ru-RU" altLang="ru-RU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Такой храм напоминает </a:t>
            </a:r>
            <a:r>
              <a:rPr lang="ru-RU" altLang="ru-RU" sz="3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вифлеемскую</a:t>
            </a:r>
            <a:r>
              <a:rPr lang="ru-RU" alt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звезду </a:t>
            </a:r>
            <a:r>
              <a:rPr lang="ru-RU" altLang="ru-RU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символизирует Церковь как путеводную звезду, освещающую людям путь к вечной жизни.</a:t>
            </a:r>
            <a:endParaRPr lang="ru-RU" altLang="ru-RU" sz="3000" dirty="0" smtClean="0"/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836613"/>
            <a:ext cx="43211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8-конечная звезда 2"/>
          <p:cNvSpPr/>
          <p:nvPr/>
        </p:nvSpPr>
        <p:spPr>
          <a:xfrm>
            <a:off x="7812088" y="981075"/>
            <a:ext cx="504825" cy="431800"/>
          </a:xfrm>
          <a:prstGeom prst="star8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>
                <a:lumMod val="6000"/>
                <a:lumOff val="94000"/>
                <a:alpha val="5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8350"/>
          </a:xfrm>
        </p:spPr>
        <p:txBody>
          <a:bodyPr/>
          <a:lstStyle/>
          <a:p>
            <a:pPr>
              <a:defRPr/>
            </a:pPr>
            <a:r>
              <a:rPr lang="ru-RU" alt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 форме корабля </a:t>
            </a:r>
            <a:r>
              <a:rPr lang="ru-RU" alt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alt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ковчега</a:t>
            </a:r>
            <a:r>
              <a:rPr lang="ru-RU" alt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03350" y="2098675"/>
            <a:ext cx="6481763" cy="442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40" name="TextBox 2"/>
          <p:cNvSpPr txBox="1">
            <a:spLocks noChangeArrowheads="1"/>
          </p:cNvSpPr>
          <p:nvPr/>
        </p:nvSpPr>
        <p:spPr bwMode="auto">
          <a:xfrm>
            <a:off x="0" y="620713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- житейское море, а церковь - </a:t>
            </a:r>
            <a:r>
              <a:rPr lang="ru-RU" alt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корабль</a:t>
            </a:r>
            <a:r>
              <a:rPr lang="ru-RU" alt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котором можно переплыть это море и достигнуть тихой пристани — Царства Небесного.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807075" y="3098800"/>
            <a:ext cx="3348038" cy="3763963"/>
          </a:xfrm>
          <a:noFill/>
        </p:spPr>
      </p:pic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altLang="ru-RU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ru-RU" alt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alt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alt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altLang="ru-RU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alt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купола можно определить, кому посвящен храм</a:t>
            </a:r>
            <a:r>
              <a:rPr lang="ru-RU" altLang="ru-RU" sz="2800" dirty="0">
                <a:solidFill>
                  <a:prstClr val="black"/>
                </a:solidFill>
              </a:rPr>
              <a:t/>
            </a:r>
            <a:br>
              <a:rPr lang="ru-RU" altLang="ru-RU" sz="2800" dirty="0">
                <a:solidFill>
                  <a:prstClr val="black"/>
                </a:solidFill>
              </a:rPr>
            </a:br>
            <a:endParaRPr lang="ru-RU" altLang="ru-RU" dirty="0" smtClean="0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5" cstate="email"/>
          <a:srcRect l="-1264" t="-1465"/>
          <a:stretch>
            <a:fillRect/>
          </a:stretch>
        </p:blipFill>
        <p:spPr bwMode="auto">
          <a:xfrm>
            <a:off x="2693988" y="1046163"/>
            <a:ext cx="3695700" cy="3348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6" cstate="email"/>
          <a:srcRect b="-9062"/>
          <a:stretch>
            <a:fillRect/>
          </a:stretch>
        </p:blipFill>
        <p:spPr bwMode="auto">
          <a:xfrm>
            <a:off x="0" y="3213100"/>
            <a:ext cx="5446713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08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36513" y="0"/>
            <a:ext cx="9180513" cy="6942138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-77788" y="4919663"/>
            <a:ext cx="9144001" cy="16319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Русская земля всегда славилась красотой своих  храмов</a:t>
            </a:r>
            <a:endParaRPr lang="ru-RU" altLang="ru-RU" sz="50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0901" name="Прямоугольник 4"/>
          <p:cNvSpPr>
            <a:spLocks noChangeArrowheads="1"/>
          </p:cNvSpPr>
          <p:nvPr/>
        </p:nvSpPr>
        <p:spPr bwMode="auto">
          <a:xfrm>
            <a:off x="0" y="44084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Преображенская церковь в Кижах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968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18487" cy="1417638"/>
          </a:xfrm>
        </p:spPr>
        <p:txBody>
          <a:bodyPr/>
          <a:lstStyle/>
          <a:p>
            <a:pPr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Святителя Николая Чудотворца в Хамовниках (Москва)</a:t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7463"/>
            <a:ext cx="91979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>
              <a:defRPr/>
            </a:pP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Успенский собор во Владимире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Храм Василия Блаженного в Москве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email"/>
          <a:srcRect l="17265" r="-17265"/>
          <a:stretch>
            <a:fillRect/>
          </a:stretch>
        </p:blipFill>
        <p:spPr bwMode="auto">
          <a:xfrm>
            <a:off x="0" y="0"/>
            <a:ext cx="6300788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7588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19700" y="333375"/>
            <a:ext cx="3924300" cy="6524625"/>
          </a:xfrm>
          <a:pattFill prst="dotGri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altLang="ru-RU" smtClean="0"/>
              <a:t>Что такое молитва.</a:t>
            </a:r>
          </a:p>
          <a:p>
            <a:pPr>
              <a:spcAft>
                <a:spcPts val="1000"/>
              </a:spcAft>
            </a:pPr>
            <a:r>
              <a:rPr lang="ru-RU" altLang="ru-RU" smtClean="0"/>
              <a:t>Какие бывают молитвы.</a:t>
            </a:r>
          </a:p>
          <a:p>
            <a:pPr>
              <a:spcAft>
                <a:spcPts val="1000"/>
              </a:spcAft>
            </a:pPr>
            <a:r>
              <a:rPr lang="ru-RU" altLang="ru-RU" smtClean="0"/>
              <a:t>Чем молитва отличается от магического заклинания.</a:t>
            </a:r>
          </a:p>
          <a:p>
            <a:pPr>
              <a:spcAft>
                <a:spcPts val="1000"/>
              </a:spcAft>
            </a:pPr>
            <a:r>
              <a:rPr lang="ru-RU" altLang="ru-RU" smtClean="0"/>
              <a:t>Какая главная молитва у христиан</a:t>
            </a:r>
          </a:p>
        </p:txBody>
      </p:sp>
      <p:pic>
        <p:nvPicPr>
          <p:cNvPr id="2" name="Семейный ансамбль Кирнев  - Всевышний Царь - vk.comthriftbox - Тихая ночь, дивная ноч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1275" y="2060575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 loop="1">
        <p:snd r:embed="rId3" name="troparkrestu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4913" y="1243013"/>
            <a:ext cx="6734175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ИКОНОСТАС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- стена из икон, отделяет алтарь от главного помещения  храма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3171825" y="6197600"/>
            <a:ext cx="2800350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Царские врата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609975" cy="836613"/>
          </a:xfrm>
        </p:spPr>
        <p:txBody>
          <a:bodyPr/>
          <a:lstStyle/>
          <a:p>
            <a:pPr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Алтарь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  <a:blipFill>
            <a:blip r:embed="rId3" cstate="email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ct val="30000"/>
              </a:spcBef>
              <a:buFont typeface="Arial" charset="0"/>
              <a:buNone/>
              <a:defRPr/>
            </a:pPr>
            <a:r>
              <a:rPr lang="ru-RU" altLang="ru-RU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Алтарь</a:t>
            </a:r>
          </a:p>
          <a:p>
            <a:pPr>
              <a:spcBef>
                <a:spcPct val="30000"/>
              </a:spcBef>
              <a:defRPr/>
            </a:pPr>
            <a:r>
              <a:rPr lang="ru-RU" altLang="ru-RU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Алтарь 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основная святыня </a:t>
            </a: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храма, символически 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изображает «селение Божие</a:t>
            </a: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>
              <a:spcBef>
                <a:spcPct val="30000"/>
              </a:spcBef>
              <a:defRPr/>
            </a:pP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Алтарь 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 на восточной стороне храма. </a:t>
            </a:r>
            <a:endParaRPr lang="ru-RU" altLang="ru-RU" sz="3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30000"/>
              </a:spcBef>
              <a:defRPr/>
            </a:pP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Слово 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«алтарь» </a:t>
            </a: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(лат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</a:t>
            </a:r>
            <a:r>
              <a:rPr lang="en-US" altLang="ru-RU" sz="3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</a:t>
            </a:r>
            <a:r>
              <a:rPr lang="en-US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3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</a:t>
            </a:r>
            <a:r>
              <a:rPr lang="en-US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означает </a:t>
            </a:r>
            <a:r>
              <a:rPr lang="ru-RU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«высокий </a:t>
            </a:r>
            <a:r>
              <a:rPr lang="ru-RU" altLang="ru-RU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жертвенник». 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44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0"/>
            <a:ext cx="4611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chemeClr val="accent3">
                <a:lumMod val="75000"/>
              </a:schemeClr>
            </a:gs>
            <a:gs pos="61000">
              <a:schemeClr val="accent3">
                <a:lumMod val="20000"/>
                <a:lumOff val="80000"/>
              </a:schemeClr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2124075" y="-73025"/>
            <a:ext cx="5003800" cy="981075"/>
          </a:xfrm>
        </p:spPr>
        <p:txBody>
          <a:bodyPr/>
          <a:lstStyle/>
          <a:p>
            <a:pPr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Престол </a:t>
            </a: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2707" name="Объект 2"/>
          <p:cNvSpPr>
            <a:spLocks noGrp="1"/>
          </p:cNvSpPr>
          <p:nvPr>
            <p:ph idx="1"/>
          </p:nvPr>
        </p:nvSpPr>
        <p:spPr>
          <a:xfrm>
            <a:off x="1403350" y="981075"/>
            <a:ext cx="6481763" cy="5876925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важное место в алтаре - </a:t>
            </a:r>
            <a:r>
              <a:rPr lang="ru-RU" alt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престол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стол, украшенный полотном и  парчой. 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престол </a:t>
            </a: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кладется частица 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святых </a:t>
            </a: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мощей.</a:t>
            </a:r>
          </a:p>
          <a:p>
            <a:pPr>
              <a:spcAft>
                <a:spcPts val="1200"/>
              </a:spcAft>
              <a:defRPr/>
            </a:pPr>
            <a:r>
              <a:rPr lang="ru-RU" alt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совершается </a:t>
            </a:r>
            <a:r>
              <a:rPr lang="ru-RU" alt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Евхаристия</a:t>
            </a:r>
            <a:r>
              <a:rPr lang="ru-RU" alt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главное христианское таинство.</a:t>
            </a:r>
          </a:p>
          <a:p>
            <a:pPr>
              <a:spcAft>
                <a:spcPts val="1200"/>
              </a:spcAft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Считается, что на престоле невидимо присутствует сам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Христос</a:t>
            </a: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 rotWithShape="1">
          <a:blip r:embed="rId3" cstate="email"/>
          <a:srcRect b="-37293"/>
          <a:stretch/>
        </p:blipFill>
        <p:spPr bwMode="auto">
          <a:xfrm>
            <a:off x="1476375" y="860425"/>
            <a:ext cx="6264275" cy="799306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38" y="-9525"/>
            <a:ext cx="9144001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Интерьер храма Спаса-на Крови</a:t>
            </a:r>
            <a:br>
              <a:rPr lang="ru-RU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в Санкт-Петербурге </a:t>
            </a:r>
            <a:br>
              <a:rPr lang="ru-RU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endParaRPr lang="ru-RU" sz="3600" dirty="0">
              <a:solidFill>
                <a:srgbClr val="0066FF"/>
              </a:solidFill>
            </a:endParaRPr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981075"/>
            <a:ext cx="82089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>
              <a:defRPr/>
            </a:pPr>
            <a:r>
              <a:rPr lang="ru-RU" altLang="ru-RU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Роспись купола храма Христа Спасителя</a:t>
            </a:r>
          </a:p>
        </p:txBody>
      </p:sp>
      <p:sp>
        <p:nvSpPr>
          <p:cNvPr id="90115" name="TextBox 4"/>
          <p:cNvSpPr txBox="1">
            <a:spLocks noChangeArrowheads="1"/>
          </p:cNvSpPr>
          <p:nvPr/>
        </p:nvSpPr>
        <p:spPr bwMode="auto">
          <a:xfrm>
            <a:off x="3736975" y="4568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1">
              <a:solidFill>
                <a:srgbClr val="FFFFFF"/>
              </a:solidFill>
            </a:endParaRPr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188" y="692150"/>
            <a:ext cx="7920037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Роспись стен Храма Василия Блаженного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Arial Narrow" panose="020B0606020202030204" pitchFamily="34" charset="0"/>
              </a:rPr>
              <a:t>Монастырь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</a:t>
            </a:r>
            <a:r>
              <a:rPr lang="ru-RU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греческого </a:t>
            </a:r>
            <a:r>
              <a:rPr lang="ru-RU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monasthrion</a:t>
            </a:r>
            <a:r>
              <a:rPr lang="ru-RU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«келья отшельника».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" name="Объект 2"/>
          <p:cNvSpPr>
            <a:spLocks noGrp="1"/>
          </p:cNvSpPr>
          <p:nvPr>
            <p:ph idx="1"/>
          </p:nvPr>
        </p:nvSpPr>
        <p:spPr>
          <a:xfrm>
            <a:off x="323850" y="1268413"/>
            <a:ext cx="8569325" cy="5329237"/>
          </a:xfrm>
          <a:solidFill>
            <a:schemeClr val="bg1"/>
          </a:solidFill>
        </p:spPr>
        <p:txBody>
          <a:bodyPr/>
          <a:lstStyle/>
          <a:p>
            <a:pPr algn="just">
              <a:defRPr/>
            </a:pPr>
            <a:r>
              <a:rPr lang="ru-RU" alt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</a:t>
            </a:r>
            <a:r>
              <a:rPr lang="ru-RU" alt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Монастырь</a:t>
            </a:r>
            <a:r>
              <a:rPr lang="ru-RU" alt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</a:t>
            </a:r>
            <a:r>
              <a:rPr lang="ru-RU" altLang="ru-RU" sz="3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община</a:t>
            </a:r>
            <a:r>
              <a:rPr lang="ru-RU" alt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монахов, подчиняющихся единому уставу, проживающих на одной территории и посвятивших себя служению Богу.</a:t>
            </a:r>
          </a:p>
          <a:p>
            <a:pPr>
              <a:defRPr/>
            </a:pPr>
            <a:endParaRPr lang="ru-RU" altLang="ru-RU" dirty="0" smtClean="0"/>
          </a:p>
          <a:p>
            <a:pPr algn="just">
              <a:defRPr/>
            </a:pPr>
            <a:r>
              <a:rPr lang="ru-RU" alt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alt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Монастырь</a:t>
            </a:r>
            <a:r>
              <a:rPr lang="ru-RU" alt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также </a:t>
            </a:r>
            <a:r>
              <a:rPr lang="ru-RU" altLang="ru-RU" sz="3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</a:t>
            </a:r>
            <a:r>
              <a:rPr lang="ru-RU" alt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богослужебных, хозяйственных и жилых строений, используемых монашеской общиной.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67175" cy="1700213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Монахи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(от греч. </a:t>
            </a:r>
            <a:r>
              <a:rPr lang="en-US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monos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один)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7" name="TextBox 2"/>
          <p:cNvSpPr txBox="1">
            <a:spLocks noChangeArrowheads="1"/>
          </p:cNvSpPr>
          <p:nvPr/>
        </p:nvSpPr>
        <p:spPr bwMode="auto">
          <a:xfrm>
            <a:off x="5230813" y="3317875"/>
            <a:ext cx="3913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9588" y="3841750"/>
            <a:ext cx="4573587" cy="28622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Монахи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монахини отказываются от мирской жизни.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Они посвящают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себя молитве, труду и благочестию.</a:t>
            </a:r>
          </a:p>
        </p:txBody>
      </p:sp>
      <p:sp>
        <p:nvSpPr>
          <p:cNvPr id="93189" name="Объект 3"/>
          <p:cNvSpPr>
            <a:spLocks noGrp="1"/>
          </p:cNvSpPr>
          <p:nvPr>
            <p:ph idx="1"/>
          </p:nvPr>
        </p:nvSpPr>
        <p:spPr>
          <a:xfrm>
            <a:off x="250825" y="2565400"/>
            <a:ext cx="3975100" cy="3538538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93190" name="Picture 8"/>
          <p:cNvPicPr>
            <a:picLocks noChangeAspect="1" noChangeArrowheads="1"/>
          </p:cNvPicPr>
          <p:nvPr/>
        </p:nvPicPr>
        <p:blipFill>
          <a:blip r:embed="rId3" cstate="email"/>
          <a:srcRect r="-19071"/>
          <a:stretch>
            <a:fillRect/>
          </a:stretch>
        </p:blipFill>
        <p:spPr bwMode="auto">
          <a:xfrm>
            <a:off x="4319588" y="260350"/>
            <a:ext cx="54292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2193925"/>
            <a:ext cx="2952750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Монашеская келья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42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r="-12502"/>
          <a:stretch>
            <a:fillRect/>
          </a:stretch>
        </p:blipFill>
        <p:spPr>
          <a:xfrm>
            <a:off x="963613" y="982663"/>
            <a:ext cx="8215312" cy="5326062"/>
          </a:xfr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3" y="-171450"/>
            <a:ext cx="9120187" cy="1052513"/>
          </a:xfrm>
        </p:spPr>
        <p:txBody>
          <a:bodyPr/>
          <a:lstStyle/>
          <a:p>
            <a:pPr>
              <a:defRPr/>
            </a:pPr>
            <a:r>
              <a:rPr lang="ru-RU" sz="3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Ферапонтов монастырь под Вологдой</a:t>
            </a:r>
            <a:endParaRPr lang="ru-RU" sz="3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620713"/>
            <a:ext cx="84963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0" y="96838"/>
            <a:ext cx="4343400" cy="2584450"/>
          </a:xfrm>
        </p:spPr>
        <p:txBody>
          <a:bodyPr/>
          <a:lstStyle/>
          <a:p>
            <a:r>
              <a:rPr lang="ru-RU" altLang="ru-RU" sz="3200" b="1" smtClean="0"/>
              <a:t/>
            </a:r>
            <a:br>
              <a:rPr lang="ru-RU" altLang="ru-RU" sz="3200" b="1" smtClean="0"/>
            </a:br>
            <a:r>
              <a:rPr lang="ru-RU" altLang="ru-RU" sz="3200" b="1" smtClean="0"/>
              <a:t/>
            </a:r>
            <a:br>
              <a:rPr lang="ru-RU" altLang="ru-RU" sz="3200" b="1" smtClean="0"/>
            </a:br>
            <a:endParaRPr lang="ru-RU" altLang="ru-RU" sz="3200" b="1" smtClean="0"/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625" y="1230313"/>
            <a:ext cx="363537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23850" y="2246313"/>
            <a:ext cx="489585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Наши предки говорили: </a:t>
            </a:r>
            <a:r>
              <a:rPr lang="ru-RU" sz="3200" dirty="0">
                <a:cs typeface="Arial" pitchFamily="34" charset="0"/>
              </a:rPr>
              <a:t/>
            </a:r>
            <a:br>
              <a:rPr lang="ru-RU" sz="3200" dirty="0">
                <a:cs typeface="Arial" pitchFamily="34" charset="0"/>
              </a:rPr>
            </a:br>
            <a:r>
              <a:rPr lang="ru-RU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«Свет в храме – от свечи, </a:t>
            </a:r>
          </a:p>
          <a:p>
            <a:pPr>
              <a:defRPr/>
            </a:pPr>
            <a:r>
              <a:rPr lang="ru-RU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 в душе – от молитвы».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84150"/>
            <a:ext cx="91440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Молитва </a:t>
            </a:r>
            <a:r>
              <a:rPr lang="ru-RU" alt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– </a:t>
            </a:r>
            <a:r>
              <a:rPr lang="ru-RU" alt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это обращение человека к Богу, святым словесно  или  мысленно. 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63" y="4149725"/>
            <a:ext cx="48387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молитвы: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просительная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благодарственная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хвалебная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покаянная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938338" y="188913"/>
            <a:ext cx="5867400" cy="6207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Колокольный звон</a:t>
            </a:r>
          </a:p>
        </p:txBody>
      </p:sp>
      <p:sp>
        <p:nvSpPr>
          <p:cNvPr id="257027" name="Объект 2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altLang="ru-RU" sz="34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altLang="ru-RU" sz="3400" b="1" dirty="0">
                <a:solidFill>
                  <a:prstClr val="black"/>
                </a:solidFill>
                <a:cs typeface="Arial" charset="0"/>
              </a:rPr>
              <a:t>Для верующего человека </a:t>
            </a:r>
            <a:r>
              <a:rPr lang="ru-RU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колокольный звон </a:t>
            </a:r>
            <a:r>
              <a:rPr lang="ru-RU" altLang="ru-RU" sz="4000" b="1" dirty="0">
                <a:solidFill>
                  <a:prstClr val="black"/>
                </a:solidFill>
                <a:cs typeface="Arial" charset="0"/>
              </a:rPr>
              <a:t>-</a:t>
            </a:r>
            <a:r>
              <a:rPr lang="ru-RU" altLang="ru-RU" sz="3600" b="1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ru-RU" altLang="ru-RU" sz="3400" b="1" dirty="0">
                <a:solidFill>
                  <a:prstClr val="black"/>
                </a:solidFill>
                <a:cs typeface="Arial" charset="0"/>
              </a:rPr>
              <a:t>это музыка, ведущая диалог с его душой.</a:t>
            </a:r>
            <a:endParaRPr lang="ru-RU" sz="1000" b="1" dirty="0"/>
          </a:p>
          <a:p>
            <a:pPr marL="0" indent="0" algn="just" eaLnBrk="1" hangingPunct="1">
              <a:buFont typeface="Arial" charset="0"/>
              <a:buNone/>
              <a:defRPr/>
            </a:pPr>
            <a:endParaRPr lang="ru-RU" sz="1000" b="1" dirty="0" smtClean="0"/>
          </a:p>
          <a:p>
            <a:pPr marL="0" indent="0" algn="just" eaLnBrk="1" hangingPunct="1">
              <a:spcAft>
                <a:spcPts val="600"/>
              </a:spcAft>
              <a:buFont typeface="Arial" charset="0"/>
              <a:buNone/>
              <a:defRPr/>
            </a:pPr>
            <a:r>
              <a:rPr lang="ru-RU" sz="2600" b="1" dirty="0" smtClean="0"/>
              <a:t>     </a:t>
            </a:r>
            <a:r>
              <a:rPr lang="ru-RU" b="1" dirty="0" smtClean="0"/>
              <a:t>Колокольный звон не раз спасал православных людей во время эпидемий чумы.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b="1" dirty="0" smtClean="0"/>
              <a:t>     Одновременный звон московских, «сорока сороков», образуя невидимый небесный щит, способен отклонить траекторию межконтинентальной баллистической ракеты.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eaLnBrk="1" hangingPunct="1">
              <a:defRPr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sz="2400" dirty="0" smtClean="0"/>
          </a:p>
        </p:txBody>
      </p:sp>
      <p:sp>
        <p:nvSpPr>
          <p:cNvPr id="96260" name="Прямоугольник 1"/>
          <p:cNvSpPr>
            <a:spLocks noChangeArrowheads="1"/>
          </p:cNvSpPr>
          <p:nvPr/>
        </p:nvSpPr>
        <p:spPr bwMode="auto">
          <a:xfrm>
            <a:off x="4465638" y="4005263"/>
            <a:ext cx="4678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altLang="ru-RU">
              <a:solidFill>
                <a:srgbClr val="000000"/>
              </a:solidFill>
              <a:latin typeface="Tahoma" pitchFamily="34" charset="0"/>
            </a:endParaRPr>
          </a:p>
          <a:p>
            <a:pPr algn="just"/>
            <a:endParaRPr lang="ru-RU" altLang="ru-RU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" name="kolokola-soglasie_-_kolokolnyy_zvon_troitse-sergievoy_lavry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2088" y="18891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988" y="814388"/>
            <a:ext cx="9117012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988" y="715963"/>
            <a:ext cx="9117012" cy="243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Колокольни и звонницы </a:t>
            </a:r>
          </a:p>
          <a:p>
            <a:pPr algn="ctr">
              <a:defRPr/>
            </a:pPr>
            <a:r>
              <a:rPr lang="ru-RU" altLang="ru-RU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alt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сооружения для подвешивания колоколов </a:t>
            </a:r>
          </a:p>
          <a:p>
            <a:pPr algn="ctr">
              <a:defRPr/>
            </a:pPr>
            <a:r>
              <a:rPr lang="ru-RU" alt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при христианском храме 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81513" y="1341438"/>
            <a:ext cx="184150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alt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 задание: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613"/>
            <a:ext cx="9118600" cy="6021387"/>
          </a:xfrm>
          <a:pattFill prst="lgGrid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Читать стр</a:t>
            </a:r>
            <a:r>
              <a:rPr 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35-36 (учебник-тетрадь).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Письменная работа стр. 37                           (учебник-тетрадь)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i="1" u="sng" dirty="0" smtClean="0"/>
              <a:t>По желанию</a:t>
            </a:r>
            <a:r>
              <a:rPr lang="ru-RU" sz="3400" i="1" dirty="0"/>
              <a:t>: найти в </a:t>
            </a:r>
            <a:r>
              <a:rPr lang="ru-RU" sz="3400" i="1" dirty="0" smtClean="0"/>
              <a:t>интернете фотографии христианских                      храмов и монастырей</a:t>
            </a:r>
            <a:r>
              <a:rPr lang="ru-RU" sz="3400" i="1" dirty="0"/>
              <a:t> </a:t>
            </a:r>
            <a:r>
              <a:rPr lang="ru-RU" sz="3400" i="1" dirty="0" smtClean="0"/>
              <a:t>или                 нарисовать рисунок по теме урока.</a:t>
            </a:r>
            <a:endParaRPr lang="ru-RU" sz="3400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15125" y="1341438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3663" y="4365625"/>
            <a:ext cx="2371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00113" y="0"/>
            <a:ext cx="7272337" cy="1268413"/>
          </a:xfrm>
        </p:spPr>
        <p:txBody>
          <a:bodyPr/>
          <a:lstStyle/>
          <a:p>
            <a:pPr>
              <a:defRPr/>
            </a:pPr>
            <a:r>
              <a:rPr lang="ru-RU" sz="3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«Отче наш» - главная молитва в христианстве. </a:t>
            </a:r>
            <a:endParaRPr lang="ru-RU" sz="36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9388" y="1341438"/>
            <a:ext cx="8785225" cy="532765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txBody>
          <a:bodyPr/>
          <a:lstStyle/>
          <a:p>
            <a:pPr>
              <a:defRPr/>
            </a:pPr>
            <a:r>
              <a:rPr lang="ru-RU" alt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Отче наш, сущий на небесах! </a:t>
            </a:r>
          </a:p>
          <a:p>
            <a:pPr algn="just">
              <a:defRPr/>
            </a:pPr>
            <a:r>
              <a:rPr lang="ru-RU" alt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Да святится имя Твое; да </a:t>
            </a:r>
            <a:r>
              <a:rPr lang="ru-RU" altLang="ru-RU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приидет</a:t>
            </a:r>
            <a:r>
              <a:rPr lang="ru-RU" alt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Царствие Твое; да будет воля Твоя и на земле, как на небе; хлеб наш насущный дай нам на сей день; и прости нам долги наши, как и мы прощаем должникам нашим; и не введи нас в искушение, но избавь нас от лукавого. </a:t>
            </a:r>
          </a:p>
          <a:p>
            <a:pPr algn="just">
              <a:defRPr/>
            </a:pPr>
            <a:r>
              <a:rPr lang="ru-RU" alt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Ибо Твое есть Царство и сила и слава во веки. Аминь.</a:t>
            </a:r>
          </a:p>
        </p:txBody>
      </p:sp>
    </p:spTree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18487" cy="1052513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«Молитва и труд – два весла нашего корабля в житейском море» (притча)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6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1196975"/>
            <a:ext cx="8207375" cy="51847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902659.wav">
            <a:hlinkClick r:id="" action="ppaction://media"/>
          </p:cNvPr>
          <p:cNvPicPr>
            <a:picLocks noRot="1" noChangeAspect="1"/>
          </p:cNvPicPr>
          <p:nvPr>
            <a:wavAudioFile r:embed="rId1" name="MS900069593[1]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91275" y="2898775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800225"/>
          </a:xfrm>
        </p:spPr>
        <p:txBody>
          <a:bodyPr/>
          <a:lstStyle/>
          <a:p>
            <a:pPr>
              <a:defRPr/>
            </a:pPr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Молитва</a:t>
            </a: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магия</a:t>
            </a:r>
            <a:b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2420938"/>
            <a:ext cx="3816350" cy="40322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3600" b="1" dirty="0">
                <a:solidFill>
                  <a:prstClr val="black"/>
                </a:solidFill>
                <a:latin typeface="Calibri"/>
              </a:rPr>
              <a:t>Во всех мировых религиях </a:t>
            </a:r>
            <a:r>
              <a:rPr lang="ru-RU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магия</a:t>
            </a:r>
            <a:r>
              <a:rPr lang="ru-RU" sz="3600" b="1" dirty="0">
                <a:solidFill>
                  <a:prstClr val="black"/>
                </a:solidFill>
                <a:latin typeface="Calibri"/>
              </a:rPr>
              <a:t> считается недостойным и опасным делом.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16438" y="2420938"/>
            <a:ext cx="422433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268413"/>
            <a:ext cx="8964612" cy="47863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— это место, куда люди приходят молиться, то есть говорить  с Богом или со святыми, изображенными на иконах.</a:t>
            </a:r>
          </a:p>
          <a:p>
            <a:pPr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храме священники совершают богослужения.</a:t>
            </a:r>
          </a:p>
          <a:p>
            <a:pPr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храме должна стоять тишина. Там ведут себя скромно и уважительно к жилищу Бога.</a:t>
            </a:r>
          </a:p>
          <a:p>
            <a:pPr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Каждое посещение храма для христианина — это праздник.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6238" y="333375"/>
            <a:ext cx="3684587" cy="706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храм?</a:t>
            </a:r>
          </a:p>
        </p:txBody>
      </p:sp>
      <p:sp>
        <p:nvSpPr>
          <p:cNvPr id="72709" name="Объект 1"/>
          <p:cNvSpPr>
            <a:spLocks noGrp="1"/>
          </p:cNvSpPr>
          <p:nvPr>
            <p:ph idx="1"/>
          </p:nvPr>
        </p:nvSpPr>
        <p:spPr>
          <a:xfrm>
            <a:off x="5076825" y="1600200"/>
            <a:ext cx="3609975" cy="13970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altLang="ru-RU" smtClean="0"/>
          </a:p>
          <a:p>
            <a:pPr marL="0" indent="0">
              <a:buFont typeface="Arial" charset="0"/>
              <a:buNone/>
            </a:pPr>
            <a:endParaRPr lang="ru-RU" altLang="ru-RU" smtClean="0"/>
          </a:p>
          <a:p>
            <a:pPr marL="0" indent="0">
              <a:buFont typeface="Arial" charset="0"/>
              <a:buNone/>
            </a:pPr>
            <a:endParaRPr lang="ru-RU" altLang="ru-RU" smtClean="0"/>
          </a:p>
          <a:p>
            <a:pPr marL="0" indent="0">
              <a:buFont typeface="Arial" charset="0"/>
              <a:buNone/>
            </a:pPr>
            <a:endParaRPr lang="ru-RU" altLang="ru-RU" smtClean="0"/>
          </a:p>
          <a:p>
            <a:pPr marL="0" indent="0">
              <a:buFont typeface="Arial" charset="0"/>
              <a:buNone/>
            </a:pPr>
            <a:endParaRPr lang="ru-RU" altLang="ru-RU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25" y="-88900"/>
            <a:ext cx="4683125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8725" y="0"/>
            <a:ext cx="6645275" cy="46038"/>
          </a:xfrm>
        </p:spPr>
        <p:txBody>
          <a:bodyPr/>
          <a:lstStyle/>
          <a:p>
            <a:pPr>
              <a:defRPr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endParaRPr lang="ru-RU" altLang="ru-RU" dirty="0" smtClean="0"/>
          </a:p>
          <a:p>
            <a:pPr marL="0" indent="0">
              <a:buFont typeface="Arial" charset="0"/>
              <a:buNone/>
              <a:defRPr/>
            </a:pPr>
            <a:endParaRPr lang="ru-RU" altLang="ru-RU" dirty="0" smtClean="0"/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4572000" y="188913"/>
            <a:ext cx="4679950" cy="805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altLang="ru-RU" sz="3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символизирует  Небесный Град, </a:t>
            </a:r>
            <a:r>
              <a:rPr lang="ru-RU" altLang="ru-RU" sz="3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 Божие</a:t>
            </a:r>
            <a:r>
              <a:rPr lang="ru-RU" altLang="ru-RU" sz="3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3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строится так, чтобы лица молящихся были обращены на </a:t>
            </a:r>
            <a:r>
              <a:rPr lang="ru-RU" altLang="ru-RU" sz="3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восток.</a:t>
            </a:r>
          </a:p>
          <a:p>
            <a:pPr>
              <a:defRPr/>
            </a:pPr>
            <a:r>
              <a:rPr lang="ru-RU" altLang="ru-RU" sz="3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Каждая деталь храма имеет </a:t>
            </a:r>
            <a:br>
              <a:rPr lang="ru-RU" altLang="ru-RU" sz="3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символический </a:t>
            </a:r>
            <a:r>
              <a:rPr lang="ru-RU" altLang="ru-RU" sz="3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смысл.</a:t>
            </a:r>
          </a:p>
          <a:p>
            <a:pPr>
              <a:defRPr/>
            </a:pPr>
            <a:endParaRPr lang="ru-RU" altLang="ru-RU" sz="3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altLang="ru-RU" sz="3400" dirty="0" smtClean="0">
              <a:solidFill>
                <a:srgbClr val="0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ru-RU" altLang="ru-RU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41888"/>
            <a:ext cx="9144000" cy="191611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 купол с крестом символизирует</a:t>
            </a:r>
            <a:r>
              <a:rPr lang="ru-RU" sz="33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небесный свод </a:t>
            </a:r>
            <a:r>
              <a:rPr lang="ru-RU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ru-RU" sz="33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пламя горящей свечи</a:t>
            </a:r>
            <a:r>
              <a:rPr lang="ru-RU" sz="33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которое связывает небо и землю.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2988" y="254000"/>
            <a:ext cx="3656012" cy="3935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 cstate="email"/>
          <a:srcRect r="-12146"/>
          <a:stretch>
            <a:fillRect/>
          </a:stretch>
        </p:blipFill>
        <p:spPr bwMode="auto">
          <a:xfrm>
            <a:off x="506413" y="692150"/>
            <a:ext cx="4325937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762</Words>
  <Application>Microsoft Office PowerPoint</Application>
  <PresentationFormat>Экран (4:3)</PresentationFormat>
  <Paragraphs>110</Paragraphs>
  <Slides>31</Slides>
  <Notes>12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Calibri</vt:lpstr>
      <vt:lpstr>Arial</vt:lpstr>
      <vt:lpstr>Tahoma</vt:lpstr>
      <vt:lpstr>Monotype Corsiva</vt:lpstr>
      <vt:lpstr>Arial Narrow</vt:lpstr>
      <vt:lpstr>Тема Office</vt:lpstr>
      <vt:lpstr>3_Тема Office</vt:lpstr>
      <vt:lpstr>2_Тема Office</vt:lpstr>
      <vt:lpstr>4_Тема Office</vt:lpstr>
      <vt:lpstr>5_Тема Office</vt:lpstr>
      <vt:lpstr>7_Тема Office</vt:lpstr>
      <vt:lpstr>1_Тема Office</vt:lpstr>
      <vt:lpstr>Слайд 1</vt:lpstr>
      <vt:lpstr>Слайд 2</vt:lpstr>
      <vt:lpstr>  </vt:lpstr>
      <vt:lpstr>«Отче наш» - главная молитва в христианстве. </vt:lpstr>
      <vt:lpstr>«Молитва и труд – два весла нашего корабля в житейском море» (притча)</vt:lpstr>
      <vt:lpstr>Молитва и магия </vt:lpstr>
      <vt:lpstr>Слайд 7</vt:lpstr>
      <vt:lpstr>Слайд 8</vt:lpstr>
      <vt:lpstr>Слайд 9</vt:lpstr>
      <vt:lpstr>  Храм в форме креста </vt:lpstr>
      <vt:lpstr>Храм в форме круга    Как круг не имеет начала и конца, так и Церковь Христова будет существовать вечно. </vt:lpstr>
      <vt:lpstr>Храм в форме восьмиконечной звезды </vt:lpstr>
      <vt:lpstr>Храм в форме корабля (ковчега)</vt:lpstr>
      <vt:lpstr>По цвету купола можно определить, кому посвящен храм </vt:lpstr>
      <vt:lpstr>Слайд 15</vt:lpstr>
      <vt:lpstr>Преображенская церковь в Кижах</vt:lpstr>
      <vt:lpstr> Храм Святителя Николая Чудотворца в Хамовниках (Москва) </vt:lpstr>
      <vt:lpstr>Успенский собор во Владимире</vt:lpstr>
      <vt:lpstr>Храм Василия Блаженного в Москве </vt:lpstr>
      <vt:lpstr>Слайд 20</vt:lpstr>
      <vt:lpstr>Алтарь</vt:lpstr>
      <vt:lpstr>Престол  </vt:lpstr>
      <vt:lpstr>Интерьер храма Спаса-на Крови  в Санкт-Петербурге  </vt:lpstr>
      <vt:lpstr>Роспись купола храма Христа Спасителя</vt:lpstr>
      <vt:lpstr>Роспись стен Храма Василия Блаженного</vt:lpstr>
      <vt:lpstr>Монастырь - от греческого monasthrion – «келья отшельника». </vt:lpstr>
      <vt:lpstr>Монахи  (от греч. monos - один)</vt:lpstr>
      <vt:lpstr>Монашеская келья</vt:lpstr>
      <vt:lpstr>Ферапонтов монастырь под Вологдой</vt:lpstr>
      <vt:lpstr>Колокольный звон</vt:lpstr>
      <vt:lpstr>Домашнее  задание: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Олечка</dc:creator>
  <cp:lastModifiedBy>re</cp:lastModifiedBy>
  <cp:revision>219</cp:revision>
  <dcterms:created xsi:type="dcterms:W3CDTF">2013-12-08T15:13:13Z</dcterms:created>
  <dcterms:modified xsi:type="dcterms:W3CDTF">2014-04-13T15:10:07Z</dcterms:modified>
</cp:coreProperties>
</file>