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3300"/>
    <a:srgbClr val="FFCC66"/>
    <a:srgbClr val="003399"/>
    <a:srgbClr val="FF6600"/>
    <a:srgbClr val="0066FF"/>
    <a:srgbClr val="CCECFF"/>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9" autoAdjust="0"/>
    <p:restoredTop sz="94660"/>
  </p:normalViewPr>
  <p:slideViewPr>
    <p:cSldViewPr>
      <p:cViewPr varScale="1">
        <p:scale>
          <a:sx n="42" d="100"/>
          <a:sy n="42" d="100"/>
        </p:scale>
        <p:origin x="-11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B814A97-9E3C-40C7-9261-22782EEEB6C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D37EC76-9C3F-40B2-81A3-3DFD84B1E1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EDCCA98-7AF6-4E18-8C0C-B1FCBEDFA3D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102553-29E5-4B49-A38E-0BEEAB920BE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119D7A7-B0C0-4699-ADAC-FFD354ECF70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A56F0AD-7CC8-476F-A06C-CD25925E1CE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7274AAB-959D-4073-9C37-91756FA6A35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A0F5D09-99D7-4250-A3F9-AF07069422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46EE1B3-1CB0-4DAE-B353-8A90FF38D19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50B01AD-CE48-4100-AB43-97C84D4F347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EBA32F-0682-4307-AF1A-0E7CD4E9521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EEA044B-C9C1-424E-8091-A476995A8C1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57400" y="1143000"/>
            <a:ext cx="5181600" cy="1241425"/>
          </a:xfrm>
        </p:spPr>
        <p:txBody>
          <a:bodyPr/>
          <a:lstStyle/>
          <a:p>
            <a:pPr eaLnBrk="1" hangingPunct="1">
              <a:defRPr/>
            </a:pPr>
            <a:r>
              <a:rPr lang="ru-RU" sz="6600" b="1" i="1" u="sng" smtClean="0">
                <a:solidFill>
                  <a:srgbClr val="FF0000"/>
                </a:solidFill>
                <a:effectLst>
                  <a:outerShdw blurRad="38100" dist="38100" dir="2700000" algn="tl">
                    <a:srgbClr val="C0C0C0"/>
                  </a:outerShdw>
                </a:effectLst>
              </a:rPr>
              <a:t>Клещи</a:t>
            </a:r>
          </a:p>
        </p:txBody>
      </p:sp>
      <p:pic>
        <p:nvPicPr>
          <p:cNvPr id="2051" name="Picture 5"/>
          <p:cNvPicPr>
            <a:picLocks noChangeAspect="1" noChangeArrowheads="1"/>
          </p:cNvPicPr>
          <p:nvPr/>
        </p:nvPicPr>
        <p:blipFill>
          <a:blip r:embed="rId3" cstate="email"/>
          <a:srcRect/>
          <a:stretch>
            <a:fillRect/>
          </a:stretch>
        </p:blipFill>
        <p:spPr bwMode="auto">
          <a:xfrm>
            <a:off x="838200" y="3200400"/>
            <a:ext cx="3962400" cy="2425700"/>
          </a:xfrm>
          <a:prstGeom prst="rect">
            <a:avLst/>
          </a:prstGeom>
          <a:noFill/>
          <a:ln w="76200">
            <a:solidFill>
              <a:schemeClr val="tx1"/>
            </a:solidFill>
            <a:miter lim="800000"/>
            <a:headEnd/>
            <a:tailEnd/>
          </a:ln>
          <a:effectLst/>
        </p:spPr>
      </p:pic>
      <p:sp>
        <p:nvSpPr>
          <p:cNvPr id="2052" name="Rectangle 9"/>
          <p:cNvSpPr>
            <a:spLocks noGrp="1" noChangeArrowheads="1"/>
          </p:cNvSpPr>
          <p:nvPr>
            <p:ph type="subTitle" idx="1"/>
          </p:nvPr>
        </p:nvSpPr>
        <p:spPr>
          <a:xfrm>
            <a:off x="5486400" y="4800600"/>
            <a:ext cx="3048000" cy="1676400"/>
          </a:xfrm>
        </p:spPr>
        <p:txBody>
          <a:bodyPr/>
          <a:lstStyle/>
          <a:p>
            <a:pPr eaLnBrk="1" hangingPunct="1">
              <a:lnSpc>
                <a:spcPct val="90000"/>
              </a:lnSpc>
            </a:pPr>
            <a:r>
              <a:rPr lang="ru-RU" sz="1800" smtClean="0">
                <a:solidFill>
                  <a:srgbClr val="FF3300"/>
                </a:solidFill>
                <a:latin typeface="Algerian" pitchFamily="82" charset="0"/>
              </a:rPr>
              <a:t>Работу выполнила ученица</a:t>
            </a:r>
          </a:p>
          <a:p>
            <a:pPr eaLnBrk="1" hangingPunct="1">
              <a:lnSpc>
                <a:spcPct val="90000"/>
              </a:lnSpc>
            </a:pPr>
            <a:r>
              <a:rPr lang="ru-RU" sz="1800" smtClean="0">
                <a:solidFill>
                  <a:srgbClr val="FF3300"/>
                </a:solidFill>
                <a:latin typeface="Algerian" pitchFamily="82" charset="0"/>
              </a:rPr>
              <a:t>7Б класса Кузнецова Арина</a:t>
            </a:r>
          </a:p>
          <a:p>
            <a:pPr eaLnBrk="1" hangingPunct="1">
              <a:lnSpc>
                <a:spcPct val="90000"/>
              </a:lnSpc>
            </a:pPr>
            <a:r>
              <a:rPr lang="ru-RU" sz="1800" smtClean="0">
                <a:solidFill>
                  <a:srgbClr val="FF3300"/>
                </a:solidFill>
                <a:latin typeface="Algerian" pitchFamily="82" charset="0"/>
              </a:rPr>
              <a:t>РСОШ им. В.С.Воронина</a:t>
            </a:r>
          </a:p>
          <a:p>
            <a:pPr eaLnBrk="1" hangingPunct="1">
              <a:lnSpc>
                <a:spcPct val="90000"/>
              </a:lnSpc>
            </a:pPr>
            <a:endParaRPr lang="ru-RU" sz="1800" smtClean="0">
              <a:solidFill>
                <a:srgbClr val="FF3300"/>
              </a:solidFill>
              <a:latin typeface="Algerian" pitchFamily="82" charset="0"/>
            </a:endParaRPr>
          </a:p>
          <a:p>
            <a:pPr eaLnBrk="1" hangingPunct="1">
              <a:lnSpc>
                <a:spcPct val="90000"/>
              </a:lnSpc>
            </a:pPr>
            <a:endParaRPr lang="ru-RU" sz="1800" smtClean="0">
              <a:solidFill>
                <a:srgbClr val="FF3300"/>
              </a:solidFill>
            </a:endParaRPr>
          </a:p>
          <a:p>
            <a:pPr eaLnBrk="1" hangingPunct="1">
              <a:lnSpc>
                <a:spcPct val="90000"/>
              </a:lnSpc>
            </a:pPr>
            <a:endParaRPr lang="ru-RU"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0"/>
            <a:ext cx="8229600" cy="3352800"/>
          </a:xfrm>
        </p:spPr>
        <p:txBody>
          <a:bodyPr/>
          <a:lstStyle/>
          <a:p>
            <a:pPr eaLnBrk="1" hangingPunct="1">
              <a:lnSpc>
                <a:spcPct val="80000"/>
              </a:lnSpc>
              <a:buFontTx/>
              <a:buNone/>
            </a:pPr>
            <a:r>
              <a:rPr lang="ru-RU" sz="1400" smtClean="0">
                <a:solidFill>
                  <a:srgbClr val="993300"/>
                </a:solidFill>
              </a:rPr>
              <a:t>       </a:t>
            </a:r>
            <a:r>
              <a:rPr lang="ru-RU" sz="1800" i="1" smtClean="0">
                <a:solidFill>
                  <a:srgbClr val="993300"/>
                </a:solidFill>
              </a:rPr>
              <a:t>Вероятно, каждому человеку, гулявшему по лесу, приходилось встречаться с клещами. Обычно клещей, крошечных паучков, обнаруживаешь уже дома. Они  прыгают с деревьев и кустов на млекопитающих, в том числе и на людей, впиваются хоботком в кожу и пьют кровь. Напившиеся крови, они раздуваются до величины горошины и только тогда падают на землю. Всего насчитывается свыше 25 тысяч видов клещей. Среди них нет ни одного полезного: они вредят людям, другие — животным (куриный, крысиный и даже змеиный клещи), третьи портят пищевые продукты (винный, сырный, луковичный и др.) и губят сельскохозяйственные посадки (красный плодовый клещ, грушевый, смородинный и пр.). Бывают клещи сухопутные и водные (их известно более 2000 видов). </a:t>
            </a:r>
          </a:p>
        </p:txBody>
      </p:sp>
      <p:pic>
        <p:nvPicPr>
          <p:cNvPr id="3075" name="Picture 4"/>
          <p:cNvPicPr>
            <a:picLocks noChangeAspect="1" noChangeArrowheads="1"/>
          </p:cNvPicPr>
          <p:nvPr/>
        </p:nvPicPr>
        <p:blipFill>
          <a:blip r:embed="rId2" cstate="email"/>
          <a:srcRect/>
          <a:stretch>
            <a:fillRect/>
          </a:stretch>
        </p:blipFill>
        <p:spPr bwMode="auto">
          <a:xfrm>
            <a:off x="1981200" y="3048000"/>
            <a:ext cx="5257800" cy="3478213"/>
          </a:xfrm>
          <a:prstGeom prst="rect">
            <a:avLst/>
          </a:prstGeom>
          <a:noFill/>
          <a:ln w="76200" cmpd="tri">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defRPr/>
            </a:pPr>
            <a:r>
              <a:rPr lang="ru-RU" b="1" i="1" u="sng" smtClean="0">
                <a:solidFill>
                  <a:srgbClr val="008000"/>
                </a:solidFill>
                <a:effectLst>
                  <a:outerShdw blurRad="38100" dist="38100" dir="2700000" algn="tl">
                    <a:srgbClr val="000000"/>
                  </a:outerShdw>
                </a:effectLst>
              </a:rPr>
              <a:t>Величина</a:t>
            </a:r>
          </a:p>
        </p:txBody>
      </p:sp>
      <p:sp>
        <p:nvSpPr>
          <p:cNvPr id="4099" name="Rectangle 3"/>
          <p:cNvSpPr>
            <a:spLocks noGrp="1" noChangeArrowheads="1"/>
          </p:cNvSpPr>
          <p:nvPr>
            <p:ph type="body" idx="1"/>
          </p:nvPr>
        </p:nvSpPr>
        <p:spPr>
          <a:xfrm>
            <a:off x="457200" y="1143000"/>
            <a:ext cx="8229600" cy="4525963"/>
          </a:xfrm>
        </p:spPr>
        <p:txBody>
          <a:bodyPr/>
          <a:lstStyle/>
          <a:p>
            <a:pPr eaLnBrk="1" hangingPunct="1">
              <a:buFontTx/>
              <a:buNone/>
            </a:pPr>
            <a:r>
              <a:rPr lang="ru-RU" smtClean="0">
                <a:solidFill>
                  <a:srgbClr val="006600"/>
                </a:solidFill>
              </a:rPr>
              <a:t>     </a:t>
            </a:r>
            <a:r>
              <a:rPr lang="ru-RU" i="1" smtClean="0">
                <a:solidFill>
                  <a:srgbClr val="006600"/>
                </a:solidFill>
              </a:rPr>
              <a:t>Длина тела самца 2,5 мм, самки — до 4 мм; когда они напиваются крови, длина их тела увеличивается до 1,1 см.</a:t>
            </a:r>
          </a:p>
        </p:txBody>
      </p:sp>
      <p:pic>
        <p:nvPicPr>
          <p:cNvPr id="4100" name="Picture 4"/>
          <p:cNvPicPr>
            <a:picLocks noChangeAspect="1" noChangeArrowheads="1"/>
          </p:cNvPicPr>
          <p:nvPr/>
        </p:nvPicPr>
        <p:blipFill>
          <a:blip r:embed="rId2" cstate="email"/>
          <a:srcRect/>
          <a:stretch>
            <a:fillRect/>
          </a:stretch>
        </p:blipFill>
        <p:spPr bwMode="auto">
          <a:xfrm>
            <a:off x="1676400" y="3048000"/>
            <a:ext cx="5410200" cy="3606800"/>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ru-RU" b="1" i="1" u="sng" smtClean="0">
                <a:solidFill>
                  <a:srgbClr val="FF66CC"/>
                </a:solidFill>
                <a:effectLst>
                  <a:outerShdw blurRad="38100" dist="38100" dir="2700000" algn="tl">
                    <a:srgbClr val="000000"/>
                  </a:outerShdw>
                </a:effectLst>
              </a:rPr>
              <a:t>Питание</a:t>
            </a:r>
          </a:p>
        </p:txBody>
      </p:sp>
      <p:sp>
        <p:nvSpPr>
          <p:cNvPr id="5123" name="Rectangle 3"/>
          <p:cNvSpPr>
            <a:spLocks noGrp="1" noChangeArrowheads="1"/>
          </p:cNvSpPr>
          <p:nvPr>
            <p:ph type="body" idx="1"/>
          </p:nvPr>
        </p:nvSpPr>
        <p:spPr/>
        <p:txBody>
          <a:bodyPr/>
          <a:lstStyle/>
          <a:p>
            <a:pPr eaLnBrk="1" hangingPunct="1">
              <a:buFontTx/>
              <a:buNone/>
            </a:pPr>
            <a:r>
              <a:rPr lang="ru-RU" sz="2800" smtClean="0">
                <a:solidFill>
                  <a:srgbClr val="FF0066"/>
                </a:solidFill>
              </a:rPr>
              <a:t>    Они пьют кровь пресмыкающихся и млекопитающих (в том числе и человека)</a:t>
            </a:r>
          </a:p>
        </p:txBody>
      </p:sp>
      <p:pic>
        <p:nvPicPr>
          <p:cNvPr id="5124" name="Picture 4"/>
          <p:cNvPicPr>
            <a:picLocks noChangeAspect="1" noChangeArrowheads="1"/>
          </p:cNvPicPr>
          <p:nvPr/>
        </p:nvPicPr>
        <p:blipFill>
          <a:blip r:embed="rId2" cstate="email"/>
          <a:srcRect/>
          <a:stretch>
            <a:fillRect/>
          </a:stretch>
        </p:blipFill>
        <p:spPr bwMode="auto">
          <a:xfrm rot="-1159204">
            <a:off x="838200" y="2971800"/>
            <a:ext cx="1905000" cy="1428750"/>
          </a:xfrm>
          <a:prstGeom prst="rect">
            <a:avLst/>
          </a:prstGeom>
          <a:noFill/>
          <a:ln w="38100" cmpd="dbl">
            <a:solidFill>
              <a:schemeClr val="tx1"/>
            </a:solidFill>
            <a:miter lim="800000"/>
            <a:headEnd/>
            <a:tailEnd/>
          </a:ln>
          <a:effectLst/>
        </p:spPr>
      </p:pic>
      <p:pic>
        <p:nvPicPr>
          <p:cNvPr id="5125" name="Picture 5"/>
          <p:cNvPicPr>
            <a:picLocks noChangeAspect="1" noChangeArrowheads="1"/>
          </p:cNvPicPr>
          <p:nvPr/>
        </p:nvPicPr>
        <p:blipFill>
          <a:blip r:embed="rId3" cstate="email"/>
          <a:srcRect/>
          <a:stretch>
            <a:fillRect/>
          </a:stretch>
        </p:blipFill>
        <p:spPr bwMode="auto">
          <a:xfrm rot="-895280">
            <a:off x="3657600" y="2895600"/>
            <a:ext cx="4038600" cy="3359150"/>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ru-RU" b="1" i="1" u="sng" smtClean="0">
                <a:solidFill>
                  <a:srgbClr val="0000FF"/>
                </a:solidFill>
                <a:effectLst>
                  <a:outerShdw blurRad="38100" dist="38100" dir="2700000" algn="tl">
                    <a:srgbClr val="000000"/>
                  </a:outerShdw>
                </a:effectLst>
              </a:rPr>
              <a:t>Размножение</a:t>
            </a:r>
          </a:p>
        </p:txBody>
      </p:sp>
      <p:sp>
        <p:nvSpPr>
          <p:cNvPr id="6147" name="Rectangle 3"/>
          <p:cNvSpPr>
            <a:spLocks noGrp="1" noChangeArrowheads="1"/>
          </p:cNvSpPr>
          <p:nvPr>
            <p:ph type="body" idx="1"/>
          </p:nvPr>
        </p:nvSpPr>
        <p:spPr/>
        <p:txBody>
          <a:bodyPr/>
          <a:lstStyle/>
          <a:p>
            <a:pPr eaLnBrk="1" hangingPunct="1">
              <a:buFontTx/>
              <a:buNone/>
            </a:pPr>
            <a:r>
              <a:rPr lang="ru-RU" sz="2800" i="1" smtClean="0">
                <a:solidFill>
                  <a:srgbClr val="003399"/>
                </a:solidFill>
              </a:rPr>
              <a:t>      Самка откладывает 1000—3000 яиц на растения, невысоко от земли; личинки, подрастая, проходят стадию нимфы</a:t>
            </a:r>
          </a:p>
        </p:txBody>
      </p:sp>
      <p:pic>
        <p:nvPicPr>
          <p:cNvPr id="6148" name="Picture 4"/>
          <p:cNvPicPr>
            <a:picLocks noChangeAspect="1" noChangeArrowheads="1"/>
          </p:cNvPicPr>
          <p:nvPr/>
        </p:nvPicPr>
        <p:blipFill>
          <a:blip r:embed="rId2" cstate="email"/>
          <a:srcRect l="-4395"/>
          <a:stretch>
            <a:fillRect/>
          </a:stretch>
        </p:blipFill>
        <p:spPr bwMode="auto">
          <a:xfrm>
            <a:off x="152400" y="3733800"/>
            <a:ext cx="3622675" cy="2409825"/>
          </a:xfrm>
          <a:prstGeom prst="rect">
            <a:avLst/>
          </a:prstGeom>
          <a:noFill/>
          <a:ln w="12700">
            <a:solidFill>
              <a:schemeClr val="tx1"/>
            </a:solidFill>
            <a:miter lim="800000"/>
            <a:headEnd/>
            <a:tailEnd/>
          </a:ln>
          <a:effectLst/>
        </p:spPr>
      </p:pic>
      <p:pic>
        <p:nvPicPr>
          <p:cNvPr id="6149" name="Picture 5"/>
          <p:cNvPicPr>
            <a:picLocks noChangeAspect="1" noChangeArrowheads="1"/>
          </p:cNvPicPr>
          <p:nvPr/>
        </p:nvPicPr>
        <p:blipFill>
          <a:blip r:embed="rId3" cstate="email"/>
          <a:srcRect/>
          <a:stretch>
            <a:fillRect/>
          </a:stretch>
        </p:blipFill>
        <p:spPr bwMode="auto">
          <a:xfrm>
            <a:off x="4648200" y="3657600"/>
            <a:ext cx="3400425" cy="2619375"/>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b="1" i="1" u="sng" smtClean="0">
                <a:solidFill>
                  <a:srgbClr val="FF3300"/>
                </a:solidFill>
                <a:effectLst>
                  <a:outerShdw blurRad="38100" dist="38100" dir="2700000" algn="tl">
                    <a:srgbClr val="000000"/>
                  </a:outerShdw>
                </a:effectLst>
              </a:rPr>
              <a:t>Места обитания</a:t>
            </a:r>
          </a:p>
        </p:txBody>
      </p:sp>
      <p:sp>
        <p:nvSpPr>
          <p:cNvPr id="7171" name="Rectangle 3"/>
          <p:cNvSpPr>
            <a:spLocks noGrp="1" noChangeArrowheads="1"/>
          </p:cNvSpPr>
          <p:nvPr>
            <p:ph type="body" idx="1"/>
          </p:nvPr>
        </p:nvSpPr>
        <p:spPr/>
        <p:txBody>
          <a:bodyPr/>
          <a:lstStyle/>
          <a:p>
            <a:pPr eaLnBrk="1" hangingPunct="1">
              <a:buFontTx/>
              <a:buNone/>
            </a:pPr>
            <a:r>
              <a:rPr lang="ru-RU" smtClean="0"/>
              <a:t>	  </a:t>
            </a:r>
            <a:r>
              <a:rPr lang="ru-RU" i="1" smtClean="0">
                <a:solidFill>
                  <a:srgbClr val="FF6600"/>
                </a:solidFill>
              </a:rPr>
              <a:t>Прежде всего леса, но также парки; распространены по всему миру</a:t>
            </a:r>
          </a:p>
        </p:txBody>
      </p:sp>
      <p:pic>
        <p:nvPicPr>
          <p:cNvPr id="7172" name="Picture 4"/>
          <p:cNvPicPr>
            <a:picLocks noChangeAspect="1" noChangeArrowheads="1"/>
          </p:cNvPicPr>
          <p:nvPr/>
        </p:nvPicPr>
        <p:blipFill>
          <a:blip r:embed="rId2" cstate="email"/>
          <a:srcRect/>
          <a:stretch>
            <a:fillRect/>
          </a:stretch>
        </p:blipFill>
        <p:spPr bwMode="auto">
          <a:xfrm>
            <a:off x="2286000" y="3200400"/>
            <a:ext cx="4572000" cy="3033713"/>
          </a:xfrm>
          <a:prstGeom prst="rect">
            <a:avLst/>
          </a:prstGeom>
          <a:noFill/>
          <a:ln w="571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b="1" u="sng" smtClean="0">
                <a:solidFill>
                  <a:schemeClr val="bg1"/>
                </a:solidFill>
              </a:rPr>
              <a:t>Чесоточный клещ </a:t>
            </a:r>
          </a:p>
        </p:txBody>
      </p:sp>
      <p:sp>
        <p:nvSpPr>
          <p:cNvPr id="8195" name="Rectangle 3"/>
          <p:cNvSpPr>
            <a:spLocks noGrp="1" noChangeArrowheads="1"/>
          </p:cNvSpPr>
          <p:nvPr>
            <p:ph type="body" idx="1"/>
          </p:nvPr>
        </p:nvSpPr>
        <p:spPr/>
        <p:txBody>
          <a:bodyPr/>
          <a:lstStyle/>
          <a:p>
            <a:pPr eaLnBrk="1" hangingPunct="1">
              <a:buFontTx/>
              <a:buNone/>
            </a:pPr>
            <a:r>
              <a:rPr lang="ru-RU" sz="1800" smtClean="0">
                <a:solidFill>
                  <a:schemeClr val="bg1"/>
                </a:solidFill>
              </a:rPr>
              <a:t>       Клещ белого или желтовато-белого цвета, самец до 0,23 мм длины и 0,19 мм ширины, самка до 0,45 мм длины и 0,35 мм ширины; яйцо 0,14 мм. У самца присоски на 1, 2 и 4, у самки на 1 и 2 паре ног; на остальных щетинки. Роют ходы в коже хозяина, где и размножаются. Питаются кровью. </a:t>
            </a:r>
            <a:endParaRPr lang="ru-RU" smtClean="0">
              <a:solidFill>
                <a:schemeClr val="bg1"/>
              </a:solidFill>
            </a:endParaRPr>
          </a:p>
        </p:txBody>
      </p:sp>
      <p:pic>
        <p:nvPicPr>
          <p:cNvPr id="8196" name="Picture 4"/>
          <p:cNvPicPr>
            <a:picLocks noChangeAspect="1" noChangeArrowheads="1"/>
          </p:cNvPicPr>
          <p:nvPr/>
        </p:nvPicPr>
        <p:blipFill>
          <a:blip r:embed="rId2" cstate="email"/>
          <a:srcRect/>
          <a:stretch>
            <a:fillRect/>
          </a:stretch>
        </p:blipFill>
        <p:spPr bwMode="auto">
          <a:xfrm>
            <a:off x="2286000" y="3505200"/>
            <a:ext cx="3990975" cy="2752725"/>
          </a:xfrm>
          <a:prstGeom prst="rect">
            <a:avLst/>
          </a:prstGeom>
          <a:noFill/>
          <a:ln w="9525">
            <a:noFill/>
            <a:miter lim="800000"/>
            <a:headEnd/>
            <a:tailEnd/>
          </a:ln>
          <a:effectLst/>
        </p:spPr>
      </p:pic>
      <p:pic>
        <p:nvPicPr>
          <p:cNvPr id="8197" name="Picture 5"/>
          <p:cNvPicPr>
            <a:picLocks noChangeAspect="1" noChangeArrowheads="1"/>
          </p:cNvPicPr>
          <p:nvPr/>
        </p:nvPicPr>
        <p:blipFill>
          <a:blip r:embed="rId3" cstate="email"/>
          <a:srcRect/>
          <a:stretch>
            <a:fillRect/>
          </a:stretch>
        </p:blipFill>
        <p:spPr bwMode="auto">
          <a:xfrm>
            <a:off x="6400800" y="5011738"/>
            <a:ext cx="2743200" cy="1846262"/>
          </a:xfrm>
          <a:prstGeom prst="rect">
            <a:avLst/>
          </a:prstGeom>
          <a:noFill/>
          <a:ln w="9525">
            <a:noFill/>
            <a:miter lim="800000"/>
            <a:headEnd/>
            <a:tailEnd/>
          </a:ln>
          <a:effectLst/>
        </p:spPr>
      </p:pic>
      <p:pic>
        <p:nvPicPr>
          <p:cNvPr id="8198" name="Picture 6"/>
          <p:cNvPicPr>
            <a:picLocks noChangeAspect="1" noChangeArrowheads="1"/>
          </p:cNvPicPr>
          <p:nvPr/>
        </p:nvPicPr>
        <p:blipFill>
          <a:blip r:embed="rId4" cstate="email"/>
          <a:srcRect/>
          <a:stretch>
            <a:fillRect/>
          </a:stretch>
        </p:blipFill>
        <p:spPr bwMode="auto">
          <a:xfrm>
            <a:off x="0" y="5149850"/>
            <a:ext cx="2514600" cy="170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ru-RU" b="1" u="sng" smtClean="0">
                <a:solidFill>
                  <a:srgbClr val="0066FF"/>
                </a:solidFill>
                <a:effectLst>
                  <a:outerShdw blurRad="38100" dist="38100" dir="2700000" algn="tl">
                    <a:srgbClr val="000000"/>
                  </a:outerShdw>
                </a:effectLst>
              </a:rPr>
              <a:t>Пылевые клещи</a:t>
            </a:r>
          </a:p>
        </p:txBody>
      </p:sp>
      <p:sp>
        <p:nvSpPr>
          <p:cNvPr id="9219" name="Rectangle 3"/>
          <p:cNvSpPr>
            <a:spLocks noGrp="1" noChangeArrowheads="1"/>
          </p:cNvSpPr>
          <p:nvPr>
            <p:ph type="body" idx="1"/>
          </p:nvPr>
        </p:nvSpPr>
        <p:spPr>
          <a:xfrm>
            <a:off x="381000" y="1219200"/>
            <a:ext cx="8229600" cy="4754563"/>
          </a:xfrm>
        </p:spPr>
        <p:txBody>
          <a:bodyPr/>
          <a:lstStyle/>
          <a:p>
            <a:pPr eaLnBrk="1" hangingPunct="1">
              <a:buFontTx/>
              <a:buNone/>
            </a:pPr>
            <a:r>
              <a:rPr lang="ru-RU" smtClean="0"/>
              <a:t>    </a:t>
            </a:r>
            <a:r>
              <a:rPr lang="ru-RU" sz="1600" smtClean="0">
                <a:solidFill>
                  <a:srgbClr val="0066FF"/>
                </a:solidFill>
              </a:rPr>
              <a:t>Клещи́ домашней пыли, или пылевые клещи -  обитающие в жилищах людей, которые способны вызывать аллергическую реакцию у людей — клещевую сенсибилизацию.</a:t>
            </a:r>
          </a:p>
          <a:p>
            <a:pPr eaLnBrk="1" hangingPunct="1">
              <a:buFontTx/>
              <a:buNone/>
            </a:pPr>
            <a:r>
              <a:rPr lang="ru-RU" sz="1600" smtClean="0">
                <a:solidFill>
                  <a:srgbClr val="0066FF"/>
                </a:solidFill>
              </a:rPr>
              <a:t>     Размер клещей колеблется от 0,1 до 0,5 мм. Широко распространены по всему земному шару. Нормальный цикл их жизни составляет около 65—80 дней, самка за один раз откладывает примерно 60 яиц. Идеальной средой обитания является квартира с температурой 18—25 °C. Кроме того, они любят повышенную влажность[3].</a:t>
            </a:r>
          </a:p>
          <a:p>
            <a:pPr eaLnBrk="1" hangingPunct="1">
              <a:buFontTx/>
              <a:buNone/>
            </a:pPr>
            <a:r>
              <a:rPr lang="ru-RU" sz="1600" smtClean="0">
                <a:solidFill>
                  <a:srgbClr val="0066FF"/>
                </a:solidFill>
              </a:rPr>
              <a:t>     Клещи домашней пыли — одна из самых частых причин астмы. Эти паукообразные живут в матрасах и коврах и питаются омертвевшими частичками кожи, которые человек теряет ежедневно в количестве 1,5 г.</a:t>
            </a:r>
          </a:p>
        </p:txBody>
      </p:sp>
      <p:pic>
        <p:nvPicPr>
          <p:cNvPr id="9220" name="Picture 5"/>
          <p:cNvPicPr>
            <a:picLocks noChangeAspect="1" noChangeArrowheads="1"/>
          </p:cNvPicPr>
          <p:nvPr/>
        </p:nvPicPr>
        <p:blipFill>
          <a:blip r:embed="rId2" cstate="email"/>
          <a:srcRect/>
          <a:stretch>
            <a:fillRect/>
          </a:stretch>
        </p:blipFill>
        <p:spPr bwMode="auto">
          <a:xfrm>
            <a:off x="3124200" y="4495800"/>
            <a:ext cx="2524125" cy="1943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164</TotalTime>
  <Words>395</Words>
  <Application>Microsoft Office PowerPoint</Application>
  <PresentationFormat>Экран (4:3)</PresentationFormat>
  <Paragraphs>20</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Algerian</vt:lpstr>
      <vt:lpstr>Оформление по умолчанию</vt:lpstr>
      <vt:lpstr>Клещи</vt:lpstr>
      <vt:lpstr>Слайд 2</vt:lpstr>
      <vt:lpstr>Величина</vt:lpstr>
      <vt:lpstr>Питание</vt:lpstr>
      <vt:lpstr>Размножение</vt:lpstr>
      <vt:lpstr>Места обитания</vt:lpstr>
      <vt:lpstr>Чесоточный клещ </vt:lpstr>
      <vt:lpstr>Пылевые клещи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revaz</dc:creator>
  <cp:lastModifiedBy>re</cp:lastModifiedBy>
  <cp:revision>7</cp:revision>
  <cp:lastPrinted>1601-01-01T00:00:00Z</cp:lastPrinted>
  <dcterms:created xsi:type="dcterms:W3CDTF">1601-01-01T00:00:00Z</dcterms:created>
  <dcterms:modified xsi:type="dcterms:W3CDTF">2014-06-14T21:13:12Z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