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85" r:id="rId3"/>
    <p:sldId id="258" r:id="rId4"/>
    <p:sldId id="286" r:id="rId5"/>
    <p:sldId id="259" r:id="rId6"/>
    <p:sldId id="271" r:id="rId7"/>
    <p:sldId id="260" r:id="rId8"/>
    <p:sldId id="272" r:id="rId9"/>
    <p:sldId id="261" r:id="rId10"/>
    <p:sldId id="273" r:id="rId11"/>
    <p:sldId id="287" r:id="rId12"/>
    <p:sldId id="263" r:id="rId13"/>
    <p:sldId id="264" r:id="rId14"/>
    <p:sldId id="262" r:id="rId15"/>
    <p:sldId id="265" r:id="rId16"/>
    <p:sldId id="266" r:id="rId17"/>
    <p:sldId id="267" r:id="rId18"/>
    <p:sldId id="279" r:id="rId19"/>
    <p:sldId id="288" r:id="rId20"/>
    <p:sldId id="268" r:id="rId21"/>
    <p:sldId id="280" r:id="rId22"/>
    <p:sldId id="269" r:id="rId23"/>
    <p:sldId id="281" r:id="rId24"/>
    <p:sldId id="270" r:id="rId25"/>
    <p:sldId id="282" r:id="rId26"/>
    <p:sldId id="283" r:id="rId27"/>
    <p:sldId id="284" r:id="rId2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735" autoAdjust="0"/>
    <p:restoredTop sz="94660"/>
  </p:normalViewPr>
  <p:slideViewPr>
    <p:cSldViewPr>
      <p:cViewPr varScale="1">
        <p:scale>
          <a:sx n="69" d="100"/>
          <a:sy n="69" d="100"/>
        </p:scale>
        <p:origin x="-141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ый треугольник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grpSp>
        <p:nvGrpSpPr>
          <p:cNvPr id="2" name="Группа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Полилиния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Полилиния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Полилиния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Прямая соединительная линия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C8183FF7-104E-4BF8-B504-1F1BA62E2778}" type="datetimeFigureOut">
              <a:rPr lang="ru-RU" smtClean="0"/>
              <a:pPr/>
              <a:t>20.01.2014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8B81AB6B-A7D6-4CEA-8060-26A3358A960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8183FF7-104E-4BF8-B504-1F1BA62E2778}" type="datetimeFigureOut">
              <a:rPr lang="ru-RU" smtClean="0"/>
              <a:pPr/>
              <a:t>20.01.2014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B81AB6B-A7D6-4CEA-8060-26A3358A960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8183FF7-104E-4BF8-B504-1F1BA62E2778}" type="datetimeFigureOut">
              <a:rPr lang="ru-RU" smtClean="0"/>
              <a:pPr/>
              <a:t>20.01.2014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B81AB6B-A7D6-4CEA-8060-26A3358A960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8183FF7-104E-4BF8-B504-1F1BA62E2778}" type="datetimeFigureOut">
              <a:rPr lang="ru-RU" smtClean="0"/>
              <a:pPr/>
              <a:t>20.01.2014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B81AB6B-A7D6-4CEA-8060-26A3358A960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8183FF7-104E-4BF8-B504-1F1BA62E2778}" type="datetimeFigureOut">
              <a:rPr lang="ru-RU" smtClean="0"/>
              <a:pPr/>
              <a:t>20.01.2014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B81AB6B-A7D6-4CEA-8060-26A3358A960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Нашивка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Нашивка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8183FF7-104E-4BF8-B504-1F1BA62E2778}" type="datetimeFigureOut">
              <a:rPr lang="ru-RU" smtClean="0"/>
              <a:pPr/>
              <a:t>20.01.2014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B81AB6B-A7D6-4CEA-8060-26A3358A960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8183FF7-104E-4BF8-B504-1F1BA62E2778}" type="datetimeFigureOut">
              <a:rPr lang="ru-RU" smtClean="0"/>
              <a:pPr/>
              <a:t>20.01.2014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B81AB6B-A7D6-4CEA-8060-26A3358A960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8183FF7-104E-4BF8-B504-1F1BA62E2778}" type="datetimeFigureOut">
              <a:rPr lang="ru-RU" smtClean="0"/>
              <a:pPr/>
              <a:t>20.01.2014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B81AB6B-A7D6-4CEA-8060-26A3358A960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8183FF7-104E-4BF8-B504-1F1BA62E2778}" type="datetimeFigureOut">
              <a:rPr lang="ru-RU" smtClean="0"/>
              <a:pPr/>
              <a:t>20.01.2014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B81AB6B-A7D6-4CEA-8060-26A3358A960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C8183FF7-104E-4BF8-B504-1F1BA62E2778}" type="datetimeFigureOut">
              <a:rPr lang="ru-RU" smtClean="0"/>
              <a:pPr/>
              <a:t>20.01.2014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B81AB6B-A7D6-4CEA-8060-26A3358A960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C8183FF7-104E-4BF8-B504-1F1BA62E2778}" type="datetimeFigureOut">
              <a:rPr lang="ru-RU" smtClean="0"/>
              <a:pPr/>
              <a:t>20.01.2014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8B81AB6B-A7D6-4CEA-8060-26A3358A960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Прямоугольный треугольник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Нашивка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Нашивка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олилиния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Полилиния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Прямоугольный треугольник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C8183FF7-104E-4BF8-B504-1F1BA62E2778}" type="datetimeFigureOut">
              <a:rPr lang="ru-RU" smtClean="0"/>
              <a:pPr/>
              <a:t>20.01.2014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8B81AB6B-A7D6-4CEA-8060-26A3358A960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Урок </a:t>
            </a:r>
            <a:r>
              <a:rPr lang="ru-RU" dirty="0" smtClean="0"/>
              <a:t>– зачет</a:t>
            </a:r>
            <a:br>
              <a:rPr lang="ru-RU" dirty="0" smtClean="0"/>
            </a:br>
            <a:r>
              <a:rPr lang="ru-RU" dirty="0" smtClean="0"/>
              <a:t>в 9 классе 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 fontScale="92500" lnSpcReduction="20000"/>
          </a:bodyPr>
          <a:lstStyle/>
          <a:p>
            <a:r>
              <a:rPr lang="ru-RU" b="1" dirty="0" smtClean="0">
                <a:solidFill>
                  <a:srgbClr val="002060"/>
                </a:solidFill>
              </a:rPr>
              <a:t>«Начало </a:t>
            </a:r>
            <a:r>
              <a:rPr lang="ru-RU" b="1" dirty="0" smtClean="0">
                <a:solidFill>
                  <a:srgbClr val="002060"/>
                </a:solidFill>
              </a:rPr>
              <a:t>Великой Отечественной </a:t>
            </a:r>
            <a:r>
              <a:rPr lang="ru-RU" b="1" dirty="0" smtClean="0">
                <a:solidFill>
                  <a:srgbClr val="002060"/>
                </a:solidFill>
              </a:rPr>
              <a:t>войны»</a:t>
            </a:r>
          </a:p>
          <a:p>
            <a:r>
              <a:rPr lang="ru-RU" b="1" dirty="0" err="1" smtClean="0">
                <a:solidFill>
                  <a:srgbClr val="002060"/>
                </a:solidFill>
              </a:rPr>
              <a:t>Тамбиева</a:t>
            </a:r>
            <a:r>
              <a:rPr lang="ru-RU" b="1" dirty="0" smtClean="0">
                <a:solidFill>
                  <a:srgbClr val="002060"/>
                </a:solidFill>
              </a:rPr>
              <a:t> Лейла </a:t>
            </a:r>
            <a:r>
              <a:rPr lang="ru-RU" b="1" dirty="0" err="1" smtClean="0">
                <a:solidFill>
                  <a:srgbClr val="002060"/>
                </a:solidFill>
              </a:rPr>
              <a:t>Биляловна</a:t>
            </a:r>
            <a:endParaRPr lang="ru-RU" b="1" dirty="0" smtClean="0">
              <a:solidFill>
                <a:srgbClr val="002060"/>
              </a:solidFill>
            </a:endParaRPr>
          </a:p>
          <a:p>
            <a:r>
              <a:rPr lang="ru-RU" b="1" dirty="0" smtClean="0">
                <a:solidFill>
                  <a:srgbClr val="002060"/>
                </a:solidFill>
              </a:rPr>
              <a:t>Учитель истории МКОУ «ООШ №11с.Учкекен»</a:t>
            </a:r>
            <a:endParaRPr lang="ru-RU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1. Риббентроп и Молотов</a:t>
            </a:r>
          </a:p>
          <a:p>
            <a:endParaRPr lang="ru-RU" dirty="0"/>
          </a:p>
          <a:p>
            <a:r>
              <a:rPr lang="ru-RU" dirty="0" smtClean="0"/>
              <a:t>2. В.М.Молотов</a:t>
            </a:r>
          </a:p>
          <a:p>
            <a:endParaRPr lang="ru-RU" dirty="0"/>
          </a:p>
          <a:p>
            <a:r>
              <a:rPr lang="ru-RU" dirty="0" smtClean="0"/>
              <a:t>3. И.В.Сталин, В.М.Молотов, С.К.Тимошенко, С.М.Буденный, К.Е.Ворошилов, Б.М.Шапошников, Г.К.Жуков</a:t>
            </a:r>
          </a:p>
          <a:p>
            <a:pPr>
              <a:buNone/>
            </a:pPr>
            <a:endParaRPr lang="ru-RU" dirty="0" smtClean="0"/>
          </a:p>
          <a:p>
            <a:r>
              <a:rPr lang="ru-RU" dirty="0" smtClean="0"/>
              <a:t>4. И.В.Сталин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Ответы 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09728" indent="0">
              <a:buNone/>
            </a:pPr>
            <a:r>
              <a:rPr lang="ru-RU" sz="6000" b="1" dirty="0" smtClean="0">
                <a:solidFill>
                  <a:srgbClr val="FF0000"/>
                </a:solidFill>
              </a:rPr>
              <a:t>Картинная галерея</a:t>
            </a:r>
          </a:p>
          <a:p>
            <a:pPr marL="109728" indent="0">
              <a:buNone/>
            </a:pP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II</a:t>
            </a:r>
            <a:r>
              <a:rPr lang="ru-RU" dirty="0" smtClean="0"/>
              <a:t> этап</a:t>
            </a: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9952" y="2996952"/>
            <a:ext cx="3857625" cy="2724150"/>
          </a:xfrm>
          <a:prstGeom prst="rect">
            <a:avLst/>
          </a:prstGeom>
          <a:ln w="88900" cap="sq" cmpd="thickThin">
            <a:solidFill>
              <a:srgbClr val="00206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28973089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/>
          <p:cNvPicPr>
            <a:picLocks noGrp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1333500" y="1615281"/>
            <a:ext cx="6477000" cy="4257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II</a:t>
            </a:r>
            <a:r>
              <a:rPr lang="ru-RU" dirty="0" smtClean="0"/>
              <a:t> этап. Картинная галерея.</a:t>
            </a:r>
            <a:br>
              <a:rPr lang="ru-RU" dirty="0" smtClean="0"/>
            </a:br>
            <a:r>
              <a:rPr lang="ru-RU" dirty="0" smtClean="0"/>
              <a:t>1.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/>
          <p:cNvPicPr>
            <a:picLocks noGrp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2932522" y="1481138"/>
            <a:ext cx="3278956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Картинная галерея. 2.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/>
          <p:cNvPicPr>
            <a:picLocks noGrp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2780722" y="1481138"/>
            <a:ext cx="3582556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Картинная галерея. 3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/>
          <p:cNvPicPr>
            <a:picLocks noGrp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2681287" y="1677194"/>
            <a:ext cx="3781425" cy="413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Картинная галерея. 4 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/>
          <p:cNvPicPr>
            <a:picLocks noGrp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2628615" y="1481138"/>
            <a:ext cx="3886769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Картинная галерея. 5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/>
          <p:cNvPicPr>
            <a:picLocks noGrp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2996192" y="1481138"/>
            <a:ext cx="3151615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Картинная галерея. 6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1. Иосиф Виссарионович Сталин</a:t>
            </a:r>
          </a:p>
          <a:p>
            <a:endParaRPr lang="ru-RU" dirty="0" smtClean="0"/>
          </a:p>
          <a:p>
            <a:r>
              <a:rPr lang="ru-RU" dirty="0" smtClean="0"/>
              <a:t>2. Геннадий Константинович Жуков</a:t>
            </a:r>
          </a:p>
          <a:p>
            <a:endParaRPr lang="ru-RU" dirty="0" smtClean="0"/>
          </a:p>
          <a:p>
            <a:r>
              <a:rPr lang="ru-RU" dirty="0" smtClean="0"/>
              <a:t>3. Адольф Гитлер</a:t>
            </a:r>
          </a:p>
          <a:p>
            <a:endParaRPr lang="ru-RU" dirty="0" smtClean="0"/>
          </a:p>
          <a:p>
            <a:r>
              <a:rPr lang="ru-RU" dirty="0" smtClean="0"/>
              <a:t>4. Семён Константинович Тимошенко</a:t>
            </a:r>
          </a:p>
          <a:p>
            <a:endParaRPr lang="ru-RU" dirty="0" smtClean="0"/>
          </a:p>
          <a:p>
            <a:r>
              <a:rPr lang="ru-RU" dirty="0" smtClean="0"/>
              <a:t>5. Йозеф Геббельс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Ответы 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061369"/>
            <a:ext cx="4038600" cy="3365500"/>
          </a:xfrm>
        </p:spPr>
      </p:pic>
      <p:sp>
        <p:nvSpPr>
          <p:cNvPr id="3" name="Объект 2"/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r>
              <a:rPr lang="ru-RU" sz="4800" b="1" dirty="0" smtClean="0">
                <a:solidFill>
                  <a:srgbClr val="C00000"/>
                </a:solidFill>
              </a:rPr>
              <a:t>Словарная работа</a:t>
            </a:r>
          </a:p>
          <a:p>
            <a:r>
              <a:rPr lang="ru-RU" sz="4800" b="1" dirty="0" smtClean="0">
                <a:solidFill>
                  <a:srgbClr val="C00000"/>
                </a:solidFill>
              </a:rPr>
              <a:t>Военная стратегия</a:t>
            </a:r>
          </a:p>
          <a:p>
            <a:r>
              <a:rPr lang="ru-RU" sz="4800" b="1" dirty="0" smtClean="0">
                <a:solidFill>
                  <a:srgbClr val="C00000"/>
                </a:solidFill>
              </a:rPr>
              <a:t>Закончи фразу</a:t>
            </a:r>
          </a:p>
          <a:p>
            <a:endParaRPr lang="ru-RU" b="1" dirty="0" smtClean="0">
              <a:solidFill>
                <a:srgbClr val="C00000"/>
              </a:solidFill>
            </a:endParaRPr>
          </a:p>
          <a:p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III</a:t>
            </a:r>
            <a:r>
              <a:rPr lang="ru-RU" dirty="0" smtClean="0">
                <a:solidFill>
                  <a:srgbClr val="FF0000"/>
                </a:solidFill>
              </a:rPr>
              <a:t> этап </a:t>
            </a:r>
            <a:endParaRPr lang="ru-RU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5946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b="1" i="1" dirty="0" smtClean="0"/>
              <a:t>Тот самый длинный день в году </a:t>
            </a:r>
            <a:endParaRPr lang="ru-RU" dirty="0" smtClean="0"/>
          </a:p>
          <a:p>
            <a:r>
              <a:rPr lang="ru-RU" b="1" i="1" dirty="0" smtClean="0"/>
              <a:t> С его безоблачной погодой </a:t>
            </a:r>
            <a:endParaRPr lang="ru-RU" dirty="0" smtClean="0"/>
          </a:p>
          <a:p>
            <a:r>
              <a:rPr lang="ru-RU" b="1" i="1" dirty="0" smtClean="0"/>
              <a:t> Нам выдал общую беду </a:t>
            </a:r>
            <a:endParaRPr lang="ru-RU" dirty="0" smtClean="0"/>
          </a:p>
          <a:p>
            <a:r>
              <a:rPr lang="ru-RU" b="1" i="1" dirty="0" smtClean="0"/>
              <a:t> На всех, на все четыре года.</a:t>
            </a:r>
            <a:endParaRPr lang="ru-RU" dirty="0" smtClean="0"/>
          </a:p>
          <a:p>
            <a:r>
              <a:rPr lang="ru-RU" b="1" i="1" dirty="0" smtClean="0"/>
              <a:t>                              К.Симонов</a:t>
            </a:r>
            <a:endParaRPr lang="ru-RU" dirty="0" smtClean="0"/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Эпиграф к уроку. </a:t>
            </a: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ru-RU" dirty="0" smtClean="0">
                <a:solidFill>
                  <a:srgbClr val="002060"/>
                </a:solidFill>
              </a:rPr>
              <a:t>1. Отказ одной из сторон выполнять договор – </a:t>
            </a:r>
          </a:p>
          <a:p>
            <a:r>
              <a:rPr lang="ru-RU" dirty="0" smtClean="0">
                <a:solidFill>
                  <a:srgbClr val="002060"/>
                </a:solidFill>
              </a:rPr>
              <a:t>2. Растянутый вглубь порядок построения войск – </a:t>
            </a:r>
          </a:p>
          <a:p>
            <a:r>
              <a:rPr lang="ru-RU" dirty="0" smtClean="0">
                <a:solidFill>
                  <a:srgbClr val="002060"/>
                </a:solidFill>
              </a:rPr>
              <a:t>3. Упреждающий, нанесенный для предотвращения действий противника – </a:t>
            </a:r>
          </a:p>
          <a:p>
            <a:r>
              <a:rPr lang="ru-RU" dirty="0" smtClean="0">
                <a:solidFill>
                  <a:srgbClr val="002060"/>
                </a:solidFill>
              </a:rPr>
              <a:t>4. Возвеличивание роли одного человека, приписывание ему при жизни определяющего влияния на ход исторического развития – </a:t>
            </a:r>
          </a:p>
          <a:p>
            <a:r>
              <a:rPr lang="ru-RU" dirty="0" smtClean="0">
                <a:solidFill>
                  <a:srgbClr val="002060"/>
                </a:solidFill>
              </a:rPr>
              <a:t>5. Добровольное объединение государственных образований в единое союзное государство - 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III</a:t>
            </a:r>
            <a:r>
              <a:rPr lang="ru-RU" dirty="0" smtClean="0"/>
              <a:t> Словарная работа.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1. Денонсация </a:t>
            </a:r>
          </a:p>
          <a:p>
            <a:endParaRPr lang="ru-RU" dirty="0"/>
          </a:p>
          <a:p>
            <a:r>
              <a:rPr lang="ru-RU" dirty="0" smtClean="0"/>
              <a:t>2. Эшелонированный</a:t>
            </a:r>
          </a:p>
          <a:p>
            <a:endParaRPr lang="ru-RU" dirty="0"/>
          </a:p>
          <a:p>
            <a:r>
              <a:rPr lang="ru-RU" dirty="0" smtClean="0"/>
              <a:t>3. Превентивный</a:t>
            </a:r>
          </a:p>
          <a:p>
            <a:endParaRPr lang="ru-RU" dirty="0"/>
          </a:p>
          <a:p>
            <a:r>
              <a:rPr lang="ru-RU" dirty="0" smtClean="0"/>
              <a:t>4. Культ личности</a:t>
            </a:r>
          </a:p>
          <a:p>
            <a:endParaRPr lang="ru-RU" dirty="0"/>
          </a:p>
          <a:p>
            <a:r>
              <a:rPr lang="ru-RU" dirty="0" smtClean="0"/>
              <a:t>5. Федерация </a:t>
            </a: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Ответ 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ru-RU" dirty="0" smtClean="0"/>
              <a:t>1. </a:t>
            </a:r>
            <a:r>
              <a:rPr lang="ru-RU" dirty="0" smtClean="0">
                <a:solidFill>
                  <a:srgbClr val="002060"/>
                </a:solidFill>
              </a:rPr>
              <a:t>22 июнь 1941г.</a:t>
            </a:r>
          </a:p>
          <a:p>
            <a:r>
              <a:rPr lang="ru-RU" dirty="0" smtClean="0">
                <a:solidFill>
                  <a:srgbClr val="002060"/>
                </a:solidFill>
              </a:rPr>
              <a:t>2. 5 декабрь 1941г.</a:t>
            </a:r>
          </a:p>
          <a:p>
            <a:r>
              <a:rPr lang="ru-RU" dirty="0" smtClean="0">
                <a:solidFill>
                  <a:srgbClr val="002060"/>
                </a:solidFill>
              </a:rPr>
              <a:t>3. ноябрь1939г.  – март 1940г. </a:t>
            </a:r>
          </a:p>
          <a:p>
            <a:r>
              <a:rPr lang="ru-RU" dirty="0" smtClean="0">
                <a:solidFill>
                  <a:srgbClr val="002060"/>
                </a:solidFill>
              </a:rPr>
              <a:t>4.1 сентябрь 1939г.</a:t>
            </a:r>
          </a:p>
          <a:p>
            <a:r>
              <a:rPr lang="ru-RU" dirty="0" smtClean="0">
                <a:solidFill>
                  <a:srgbClr val="002060"/>
                </a:solidFill>
              </a:rPr>
              <a:t>5. Июнь 1940г.</a:t>
            </a:r>
          </a:p>
          <a:p>
            <a:endParaRPr lang="ru-RU" dirty="0" smtClean="0">
              <a:solidFill>
                <a:srgbClr val="002060"/>
              </a:solidFill>
            </a:endParaRPr>
          </a:p>
          <a:p>
            <a:r>
              <a:rPr lang="ru-RU" dirty="0" smtClean="0">
                <a:solidFill>
                  <a:srgbClr val="002060"/>
                </a:solidFill>
              </a:rPr>
              <a:t>А) советско-финляндская война.</a:t>
            </a:r>
          </a:p>
          <a:p>
            <a:r>
              <a:rPr lang="ru-RU" dirty="0" smtClean="0">
                <a:solidFill>
                  <a:srgbClr val="002060"/>
                </a:solidFill>
              </a:rPr>
              <a:t>Б) вхождение в состав СССР Латвии, Литвы, Эстонии.</a:t>
            </a:r>
          </a:p>
          <a:p>
            <a:r>
              <a:rPr lang="ru-RU" dirty="0" smtClean="0">
                <a:solidFill>
                  <a:srgbClr val="002060"/>
                </a:solidFill>
              </a:rPr>
              <a:t>В) начало Великой Отечественной войны.</a:t>
            </a:r>
          </a:p>
          <a:p>
            <a:r>
              <a:rPr lang="ru-RU" dirty="0" smtClean="0">
                <a:solidFill>
                  <a:srgbClr val="002060"/>
                </a:solidFill>
              </a:rPr>
              <a:t>Г) контрнаступление советских войск под Москвой.</a:t>
            </a:r>
          </a:p>
          <a:p>
            <a:r>
              <a:rPr lang="ru-RU" dirty="0" smtClean="0">
                <a:solidFill>
                  <a:srgbClr val="002060"/>
                </a:solidFill>
              </a:rPr>
              <a:t>Д) начало Второй мировой войны.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III</a:t>
            </a:r>
            <a:r>
              <a:rPr lang="ru-RU" dirty="0" smtClean="0"/>
              <a:t> этап. Военная стратегия</a:t>
            </a:r>
            <a:endParaRPr lang="ru-RU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1 – в;</a:t>
            </a:r>
          </a:p>
          <a:p>
            <a:r>
              <a:rPr lang="ru-RU" dirty="0" smtClean="0"/>
              <a:t>2 – г;</a:t>
            </a:r>
          </a:p>
          <a:p>
            <a:r>
              <a:rPr lang="ru-RU" dirty="0" smtClean="0"/>
              <a:t>3 – а;</a:t>
            </a:r>
          </a:p>
          <a:p>
            <a:r>
              <a:rPr lang="ru-RU" dirty="0" smtClean="0"/>
              <a:t>4 – </a:t>
            </a:r>
            <a:r>
              <a:rPr lang="ru-RU" dirty="0" err="1" smtClean="0"/>
              <a:t>д</a:t>
            </a:r>
            <a:r>
              <a:rPr lang="ru-RU" dirty="0" smtClean="0"/>
              <a:t>;</a:t>
            </a:r>
          </a:p>
          <a:p>
            <a:r>
              <a:rPr lang="ru-RU" dirty="0" smtClean="0"/>
              <a:t>5 – б;</a:t>
            </a: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Ответ </a:t>
            </a:r>
            <a:endParaRPr lang="ru-RU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dirty="0" smtClean="0">
                <a:solidFill>
                  <a:srgbClr val="002060"/>
                </a:solidFill>
              </a:rPr>
              <a:t>1. Именно с нападения Германии на территорию этого государства началась Вторая мировая война………</a:t>
            </a:r>
          </a:p>
          <a:p>
            <a:r>
              <a:rPr lang="ru-RU" dirty="0" smtClean="0">
                <a:solidFill>
                  <a:srgbClr val="002060"/>
                </a:solidFill>
              </a:rPr>
              <a:t>2. 8 сентября 1941г. немецким войскам удалось взять в блокаду………</a:t>
            </a:r>
          </a:p>
          <a:p>
            <a:r>
              <a:rPr lang="ru-RU" dirty="0" smtClean="0">
                <a:solidFill>
                  <a:srgbClr val="002060"/>
                </a:solidFill>
              </a:rPr>
              <a:t>3. Операция по захвату столицы СССР - Москвы носила кодовое название………………</a:t>
            </a:r>
          </a:p>
          <a:p>
            <a:r>
              <a:rPr lang="ru-RU" dirty="0" smtClean="0">
                <a:solidFill>
                  <a:srgbClr val="002060"/>
                </a:solidFill>
              </a:rPr>
              <a:t>4. Легендарный политрук Клочков произнес следующие слова………………… 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Закончи фразу.</a:t>
            </a:r>
            <a:endParaRPr lang="ru-RU"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1. Польша</a:t>
            </a:r>
          </a:p>
          <a:p>
            <a:endParaRPr lang="ru-RU" dirty="0"/>
          </a:p>
          <a:p>
            <a:r>
              <a:rPr lang="ru-RU" dirty="0" smtClean="0"/>
              <a:t>2. Ленинград</a:t>
            </a:r>
          </a:p>
          <a:p>
            <a:endParaRPr lang="ru-RU" dirty="0"/>
          </a:p>
          <a:p>
            <a:r>
              <a:rPr lang="ru-RU" dirty="0" smtClean="0"/>
              <a:t>3. «Тайфун»</a:t>
            </a:r>
          </a:p>
          <a:p>
            <a:endParaRPr lang="ru-RU" dirty="0" smtClean="0"/>
          </a:p>
          <a:p>
            <a:r>
              <a:rPr lang="ru-RU" dirty="0" smtClean="0"/>
              <a:t>4. «Велика Россия, а отступать некуда, позади - Москва» </a:t>
            </a:r>
          </a:p>
          <a:p>
            <a:pPr>
              <a:buNone/>
            </a:pPr>
            <a:endParaRPr lang="ru-RU" dirty="0"/>
          </a:p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Ответ </a:t>
            </a:r>
            <a:endParaRPr lang="ru-RU" dirty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30 – 32 баллов – оценка «5»</a:t>
            </a:r>
          </a:p>
          <a:p>
            <a:endParaRPr lang="ru-RU" dirty="0"/>
          </a:p>
          <a:p>
            <a:r>
              <a:rPr lang="ru-RU" dirty="0" smtClean="0"/>
              <a:t>26 – 29 баллов – оценка «4»</a:t>
            </a:r>
          </a:p>
          <a:p>
            <a:endParaRPr lang="ru-RU" dirty="0"/>
          </a:p>
          <a:p>
            <a:r>
              <a:rPr lang="ru-RU" dirty="0" smtClean="0"/>
              <a:t>18 – 25 баллов – оценка «3»</a:t>
            </a: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Итоги. Подсчет баллов.</a:t>
            </a:r>
            <a:endParaRPr lang="ru-RU" dirty="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 smtClean="0"/>
          </a:p>
          <a:p>
            <a:endParaRPr lang="ru-RU" dirty="0" smtClean="0"/>
          </a:p>
          <a:p>
            <a:r>
              <a:rPr lang="ru-RU" dirty="0" smtClean="0"/>
              <a:t>§ 31 прочитать, ответить на вопросы 1-3</a:t>
            </a:r>
          </a:p>
          <a:p>
            <a:r>
              <a:rPr lang="ru-RU" dirty="0" smtClean="0"/>
              <a:t>Выписать в тетради знаменательные даты в конце параграфа</a:t>
            </a: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Домашнее задание</a:t>
            </a:r>
            <a:endParaRPr lang="ru-RU" dirty="0"/>
          </a:p>
        </p:txBody>
      </p:sp>
      <p:sp>
        <p:nvSpPr>
          <p:cNvPr id="4" name="Улыбающееся лицо 3"/>
          <p:cNvSpPr/>
          <p:nvPr/>
        </p:nvSpPr>
        <p:spPr>
          <a:xfrm>
            <a:off x="7236296" y="188640"/>
            <a:ext cx="1224136" cy="1202432"/>
          </a:xfrm>
          <a:prstGeom prst="smileyFac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Содержимое 7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72723" y="0"/>
            <a:ext cx="4855661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</a:t>
            </a:r>
            <a:r>
              <a:rPr lang="ru-RU" dirty="0" smtClean="0"/>
              <a:t> этап. Разминка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1941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r>
              <a:rPr lang="ru-RU" dirty="0" smtClean="0"/>
              <a:t>1945</a:t>
            </a:r>
            <a:endParaRPr lang="ru-RU" dirty="0"/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quarter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2344" y="2286794"/>
            <a:ext cx="3009900" cy="2257425"/>
          </a:xfrm>
        </p:spPr>
      </p:pic>
      <p:sp>
        <p:nvSpPr>
          <p:cNvPr id="6" name="Объект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ru-RU" sz="5400" dirty="0" smtClean="0">
                <a:solidFill>
                  <a:srgbClr val="FF0000"/>
                </a:solidFill>
              </a:rPr>
              <a:t>Время</a:t>
            </a:r>
          </a:p>
          <a:p>
            <a:r>
              <a:rPr lang="ru-RU" sz="5400" dirty="0" smtClean="0">
                <a:solidFill>
                  <a:srgbClr val="FF0000"/>
                </a:solidFill>
              </a:rPr>
              <a:t>События</a:t>
            </a:r>
          </a:p>
          <a:p>
            <a:r>
              <a:rPr lang="ru-RU" sz="5400" dirty="0" smtClean="0">
                <a:solidFill>
                  <a:srgbClr val="FF0000"/>
                </a:solidFill>
              </a:rPr>
              <a:t>Люди</a:t>
            </a:r>
          </a:p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8926240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002060"/>
                </a:solidFill>
              </a:rPr>
              <a:t>1. Именно в этот год началась Вторая мировая война.</a:t>
            </a:r>
          </a:p>
          <a:p>
            <a:r>
              <a:rPr lang="ru-RU" dirty="0" smtClean="0">
                <a:solidFill>
                  <a:srgbClr val="002060"/>
                </a:solidFill>
              </a:rPr>
              <a:t>2. Именно в этот год был подписан советско-германский пакт о ненападении.</a:t>
            </a:r>
          </a:p>
          <a:p>
            <a:r>
              <a:rPr lang="ru-RU" dirty="0" smtClean="0">
                <a:solidFill>
                  <a:srgbClr val="002060"/>
                </a:solidFill>
              </a:rPr>
              <a:t>3. Именно в эти годы проходила советско-финляндская война.</a:t>
            </a:r>
          </a:p>
          <a:p>
            <a:r>
              <a:rPr lang="ru-RU" dirty="0" smtClean="0">
                <a:solidFill>
                  <a:srgbClr val="002060"/>
                </a:solidFill>
              </a:rPr>
              <a:t>4. Именно в этот день началось генеральное наступление немцев на Москву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</a:t>
            </a:r>
            <a:r>
              <a:rPr lang="ru-RU" dirty="0" smtClean="0"/>
              <a:t> этап. Разминка (Время)  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1 сентября 1939г.</a:t>
            </a:r>
          </a:p>
          <a:p>
            <a:endParaRPr lang="ru-RU" dirty="0"/>
          </a:p>
          <a:p>
            <a:r>
              <a:rPr lang="ru-RU" dirty="0" smtClean="0"/>
              <a:t>2. август 1939г.</a:t>
            </a:r>
          </a:p>
          <a:p>
            <a:endParaRPr lang="ru-RU" dirty="0"/>
          </a:p>
          <a:p>
            <a:r>
              <a:rPr lang="ru-RU" dirty="0" smtClean="0"/>
              <a:t>3. ноябрь 1939г. – март 1940г.</a:t>
            </a:r>
          </a:p>
          <a:p>
            <a:endParaRPr lang="ru-RU" dirty="0"/>
          </a:p>
          <a:p>
            <a:r>
              <a:rPr lang="ru-RU" dirty="0" smtClean="0"/>
              <a:t>30 сентябрь 1941г.</a:t>
            </a: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Ответы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dirty="0" smtClean="0">
                <a:solidFill>
                  <a:srgbClr val="002060"/>
                </a:solidFill>
              </a:rPr>
              <a:t>1. 22 июня 1941г. произошло именно это событие</a:t>
            </a:r>
          </a:p>
          <a:p>
            <a:r>
              <a:rPr lang="ru-RU" dirty="0" smtClean="0">
                <a:solidFill>
                  <a:srgbClr val="002060"/>
                </a:solidFill>
              </a:rPr>
              <a:t>2. Именно эти государства были союзниками Германии в войне с СССР</a:t>
            </a:r>
          </a:p>
          <a:p>
            <a:r>
              <a:rPr lang="ru-RU" dirty="0" smtClean="0">
                <a:solidFill>
                  <a:srgbClr val="002060"/>
                </a:solidFill>
              </a:rPr>
              <a:t>3. Именно это событие – одно из самых героических и трагических страниц военной поры нашей страны</a:t>
            </a:r>
          </a:p>
          <a:p>
            <a:r>
              <a:rPr lang="ru-RU" dirty="0" smtClean="0">
                <a:solidFill>
                  <a:srgbClr val="002060"/>
                </a:solidFill>
              </a:rPr>
              <a:t>4. Именно благодаря этому смогли выдержать защитники блокадного Ленинграда в голодные 1941-42 гг. </a:t>
            </a:r>
          </a:p>
          <a:p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Разминка (События)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1. вероломное нападение на Советский Союз немецко-фашистских захватчиков</a:t>
            </a:r>
          </a:p>
          <a:p>
            <a:endParaRPr lang="ru-RU" dirty="0"/>
          </a:p>
          <a:p>
            <a:r>
              <a:rPr lang="ru-RU" dirty="0" smtClean="0"/>
              <a:t>2. Румыния, Италия, Венгрия, Финляндия, Словакия</a:t>
            </a:r>
          </a:p>
          <a:p>
            <a:endParaRPr lang="ru-RU" dirty="0" smtClean="0"/>
          </a:p>
          <a:p>
            <a:r>
              <a:rPr lang="ru-RU" dirty="0" smtClean="0"/>
              <a:t>3. блокада Ленинграда</a:t>
            </a:r>
          </a:p>
          <a:p>
            <a:endParaRPr lang="ru-RU" dirty="0"/>
          </a:p>
          <a:p>
            <a:r>
              <a:rPr lang="ru-RU" dirty="0" smtClean="0"/>
              <a:t>4. беспримерному мужеству и поставкам продовольствия по льду Ладожского озера</a:t>
            </a: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Ответы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dirty="0" smtClean="0"/>
              <a:t>1. Именно они подписали в 1939г. пакт о ненападении между СССР и Германией</a:t>
            </a:r>
          </a:p>
          <a:p>
            <a:r>
              <a:rPr lang="ru-RU" dirty="0" smtClean="0"/>
              <a:t>2. Именно этот человек выступил по радио 22 июня 1941 г. </a:t>
            </a:r>
            <a:r>
              <a:rPr lang="ru-RU" dirty="0"/>
              <a:t>с</a:t>
            </a:r>
            <a:r>
              <a:rPr lang="ru-RU" dirty="0" smtClean="0"/>
              <a:t> обращением к советскому народу</a:t>
            </a:r>
          </a:p>
          <a:p>
            <a:r>
              <a:rPr lang="ru-RU" dirty="0" smtClean="0"/>
              <a:t>3. Именно они входили в состав образованной 23 июня 1941г., Ставки Верховного главнокомандования</a:t>
            </a:r>
          </a:p>
          <a:p>
            <a:r>
              <a:rPr lang="ru-RU" dirty="0" smtClean="0"/>
              <a:t>4. Именно этот человек возглавил созданный 30 июня 1941 г. Государственный Комитет Обороны</a:t>
            </a: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Разминка (Люди)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ткрытая">
  <a:themeElements>
    <a:clrScheme name="Открытая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Открытая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Открытая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251</TotalTime>
  <Words>688</Words>
  <Application>Microsoft Office PowerPoint</Application>
  <PresentationFormat>Экран (4:3)</PresentationFormat>
  <Paragraphs>136</Paragraphs>
  <Slides>27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27</vt:i4>
      </vt:variant>
    </vt:vector>
  </HeadingPairs>
  <TitlesOfParts>
    <vt:vector size="28" baseType="lpstr">
      <vt:lpstr>Открытая</vt:lpstr>
      <vt:lpstr>Урок – зачет в 9 классе </vt:lpstr>
      <vt:lpstr>Эпиграф к уроку. </vt:lpstr>
      <vt:lpstr>Презентация PowerPoint</vt:lpstr>
      <vt:lpstr>I этап. Разминка</vt:lpstr>
      <vt:lpstr>I этап. Разминка (Время)  </vt:lpstr>
      <vt:lpstr>Ответы</vt:lpstr>
      <vt:lpstr>Разминка (События)</vt:lpstr>
      <vt:lpstr>Ответы</vt:lpstr>
      <vt:lpstr>Разминка (Люди)</vt:lpstr>
      <vt:lpstr>Ответы </vt:lpstr>
      <vt:lpstr>II этап</vt:lpstr>
      <vt:lpstr>II этап. Картинная галерея. 1.</vt:lpstr>
      <vt:lpstr>Картинная галерея. 2.</vt:lpstr>
      <vt:lpstr> Картинная галерея. 3</vt:lpstr>
      <vt:lpstr>Картинная галерея. 4 </vt:lpstr>
      <vt:lpstr>Картинная галерея. 5</vt:lpstr>
      <vt:lpstr>Картинная галерея. 6</vt:lpstr>
      <vt:lpstr>Ответы </vt:lpstr>
      <vt:lpstr>III этап </vt:lpstr>
      <vt:lpstr>III Словарная работа.</vt:lpstr>
      <vt:lpstr>Ответ </vt:lpstr>
      <vt:lpstr>III этап. Военная стратегия</vt:lpstr>
      <vt:lpstr>Ответ </vt:lpstr>
      <vt:lpstr>Закончи фразу.</vt:lpstr>
      <vt:lpstr>Ответ </vt:lpstr>
      <vt:lpstr>Итоги. Подсчет баллов.</vt:lpstr>
      <vt:lpstr>Домашнее задание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Урок - зачет</dc:title>
  <dc:creator>РАМАЗАН</dc:creator>
  <cp:lastModifiedBy>ЗОЯ</cp:lastModifiedBy>
  <cp:revision>26</cp:revision>
  <dcterms:created xsi:type="dcterms:W3CDTF">2012-12-10T16:49:45Z</dcterms:created>
  <dcterms:modified xsi:type="dcterms:W3CDTF">2014-01-20T10:52:59Z</dcterms:modified>
</cp:coreProperties>
</file>