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62" r:id="rId3"/>
    <p:sldId id="263" r:id="rId4"/>
    <p:sldId id="267" r:id="rId5"/>
    <p:sldId id="264" r:id="rId6"/>
    <p:sldId id="268" r:id="rId7"/>
    <p:sldId id="269" r:id="rId8"/>
    <p:sldId id="270" r:id="rId9"/>
    <p:sldId id="271" r:id="rId10"/>
    <p:sldId id="272" r:id="rId11"/>
    <p:sldId id="257" r:id="rId12"/>
    <p:sldId id="258" r:id="rId13"/>
    <p:sldId id="259" r:id="rId14"/>
    <p:sldId id="260" r:id="rId15"/>
    <p:sldId id="273" r:id="rId16"/>
    <p:sldId id="274" r:id="rId17"/>
    <p:sldId id="275" r:id="rId18"/>
    <p:sldId id="276" r:id="rId19"/>
    <p:sldId id="277" r:id="rId20"/>
    <p:sldId id="278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EA0B6-62E5-4E44-9800-1008DB691020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828E7-0977-4F63-A96C-A9E0F9A5535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3200" dirty="0" smtClean="0">
              <a:solidFill>
                <a:srgbClr val="C00000"/>
              </a:solidFill>
            </a:rPr>
            <a:t>        </a:t>
          </a:r>
          <a:r>
            <a:rPr lang="ru-RU" sz="2400" b="1" dirty="0" smtClean="0">
              <a:solidFill>
                <a:srgbClr val="C00000"/>
              </a:solidFill>
            </a:rPr>
            <a:t>Виды залегания горных пород</a:t>
          </a:r>
          <a:endParaRPr lang="ru-RU" sz="1200" b="1" dirty="0">
            <a:solidFill>
              <a:srgbClr val="C00000"/>
            </a:solidFill>
          </a:endParaRPr>
        </a:p>
      </dgm:t>
    </dgm:pt>
    <dgm:pt modelId="{24B6018C-D7D2-4FF6-878D-02F274DFA651}" type="parTrans" cxnId="{9A0E12E7-0426-497E-BA94-C2D4B0D24039}">
      <dgm:prSet/>
      <dgm:spPr/>
      <dgm:t>
        <a:bodyPr/>
        <a:lstStyle/>
        <a:p>
          <a:endParaRPr lang="ru-RU"/>
        </a:p>
      </dgm:t>
    </dgm:pt>
    <dgm:pt modelId="{272A92AD-FCAD-40BA-AFD4-8B8BC66D4A64}" type="sibTrans" cxnId="{9A0E12E7-0426-497E-BA94-C2D4B0D24039}">
      <dgm:prSet/>
      <dgm:spPr/>
      <dgm:t>
        <a:bodyPr/>
        <a:lstStyle/>
        <a:p>
          <a:endParaRPr lang="ru-RU"/>
        </a:p>
      </dgm:t>
    </dgm:pt>
    <dgm:pt modelId="{32B0967D-B868-4491-890E-669682145B7D}" type="pres">
      <dgm:prSet presAssocID="{C34EA0B6-62E5-4E44-9800-1008DB6910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8CC25-FDA7-4BCE-B0A4-01E7F6FE508A}" type="pres">
      <dgm:prSet presAssocID="{66E828E7-0977-4F63-A96C-A9E0F9A55352}" presName="composite" presStyleCnt="0"/>
      <dgm:spPr/>
    </dgm:pt>
    <dgm:pt modelId="{F275C4FD-7BB8-4785-AB6A-17F4C4059DF9}" type="pres">
      <dgm:prSet presAssocID="{66E828E7-0977-4F63-A96C-A9E0F9A55352}" presName="imgShp" presStyleLbl="fgImgPlace1" presStyleIdx="0" presStyleCnt="1" custLinFactNeighborX="-568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C2DDE4-CE34-4198-BDA3-8C30045A9BE9}" type="pres">
      <dgm:prSet presAssocID="{66E828E7-0977-4F63-A96C-A9E0F9A55352}" presName="txShp" presStyleLbl="node1" presStyleIdx="0" presStyleCnt="1" custScaleX="147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E12E7-0426-497E-BA94-C2D4B0D24039}" srcId="{C34EA0B6-62E5-4E44-9800-1008DB691020}" destId="{66E828E7-0977-4F63-A96C-A9E0F9A55352}" srcOrd="0" destOrd="0" parTransId="{24B6018C-D7D2-4FF6-878D-02F274DFA651}" sibTransId="{272A92AD-FCAD-40BA-AFD4-8B8BC66D4A64}"/>
    <dgm:cxn modelId="{78A6F5C9-91CE-49D8-B655-6A2C827425EA}" type="presOf" srcId="{C34EA0B6-62E5-4E44-9800-1008DB691020}" destId="{32B0967D-B868-4491-890E-669682145B7D}" srcOrd="0" destOrd="0" presId="urn:microsoft.com/office/officeart/2005/8/layout/vList3#3"/>
    <dgm:cxn modelId="{3A142F73-BAF8-4F0F-B421-EB64BEBBD363}" type="presOf" srcId="{66E828E7-0977-4F63-A96C-A9E0F9A55352}" destId="{8DC2DDE4-CE34-4198-BDA3-8C30045A9BE9}" srcOrd="0" destOrd="0" presId="urn:microsoft.com/office/officeart/2005/8/layout/vList3#3"/>
    <dgm:cxn modelId="{FA5B29E2-6C04-4E10-A0C6-300B28523751}" type="presParOf" srcId="{32B0967D-B868-4491-890E-669682145B7D}" destId="{A1F8CC25-FDA7-4BCE-B0A4-01E7F6FE508A}" srcOrd="0" destOrd="0" presId="urn:microsoft.com/office/officeart/2005/8/layout/vList3#3"/>
    <dgm:cxn modelId="{98C77DBF-5C80-4F97-BC58-3E932C9B1B18}" type="presParOf" srcId="{A1F8CC25-FDA7-4BCE-B0A4-01E7F6FE508A}" destId="{F275C4FD-7BB8-4785-AB6A-17F4C4059DF9}" srcOrd="0" destOrd="0" presId="urn:microsoft.com/office/officeart/2005/8/layout/vList3#3"/>
    <dgm:cxn modelId="{21304E48-E137-417C-8C41-282DEC5E6780}" type="presParOf" srcId="{A1F8CC25-FDA7-4BCE-B0A4-01E7F6FE508A}" destId="{8DC2DDE4-CE34-4198-BDA3-8C30045A9BE9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EA0B6-62E5-4E44-9800-1008DB691020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828E7-0977-4F63-A96C-A9E0F9A5535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5500" dirty="0" smtClean="0">
              <a:solidFill>
                <a:srgbClr val="C00000"/>
              </a:solidFill>
            </a:rPr>
            <a:t>           </a:t>
          </a:r>
          <a:r>
            <a:rPr lang="ru-RU" sz="2400" b="1" dirty="0" smtClean="0">
              <a:solidFill>
                <a:srgbClr val="C00000"/>
              </a:solidFill>
            </a:rPr>
            <a:t>Землетрясения</a:t>
          </a:r>
          <a:endParaRPr lang="ru-RU" sz="2400" b="1" dirty="0">
            <a:solidFill>
              <a:srgbClr val="C00000"/>
            </a:solidFill>
          </a:endParaRPr>
        </a:p>
      </dgm:t>
    </dgm:pt>
    <dgm:pt modelId="{24B6018C-D7D2-4FF6-878D-02F274DFA651}" type="parTrans" cxnId="{9A0E12E7-0426-497E-BA94-C2D4B0D24039}">
      <dgm:prSet/>
      <dgm:spPr/>
      <dgm:t>
        <a:bodyPr/>
        <a:lstStyle/>
        <a:p>
          <a:endParaRPr lang="ru-RU"/>
        </a:p>
      </dgm:t>
    </dgm:pt>
    <dgm:pt modelId="{272A92AD-FCAD-40BA-AFD4-8B8BC66D4A64}" type="sibTrans" cxnId="{9A0E12E7-0426-497E-BA94-C2D4B0D24039}">
      <dgm:prSet/>
      <dgm:spPr/>
      <dgm:t>
        <a:bodyPr/>
        <a:lstStyle/>
        <a:p>
          <a:endParaRPr lang="ru-RU"/>
        </a:p>
      </dgm:t>
    </dgm:pt>
    <dgm:pt modelId="{32B0967D-B868-4491-890E-669682145B7D}" type="pres">
      <dgm:prSet presAssocID="{C34EA0B6-62E5-4E44-9800-1008DB6910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8CC25-FDA7-4BCE-B0A4-01E7F6FE508A}" type="pres">
      <dgm:prSet presAssocID="{66E828E7-0977-4F63-A96C-A9E0F9A55352}" presName="composite" presStyleCnt="0"/>
      <dgm:spPr/>
    </dgm:pt>
    <dgm:pt modelId="{F275C4FD-7BB8-4785-AB6A-17F4C4059DF9}" type="pres">
      <dgm:prSet presAssocID="{66E828E7-0977-4F63-A96C-A9E0F9A55352}" presName="imgShp" presStyleLbl="fgImgPlace1" presStyleIdx="0" presStyleCnt="1" custLinFactNeighborX="-568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C2DDE4-CE34-4198-BDA3-8C30045A9BE9}" type="pres">
      <dgm:prSet presAssocID="{66E828E7-0977-4F63-A96C-A9E0F9A55352}" presName="txShp" presStyleLbl="node1" presStyleIdx="0" presStyleCnt="1" custScaleX="147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E12E7-0426-497E-BA94-C2D4B0D24039}" srcId="{C34EA0B6-62E5-4E44-9800-1008DB691020}" destId="{66E828E7-0977-4F63-A96C-A9E0F9A55352}" srcOrd="0" destOrd="0" parTransId="{24B6018C-D7D2-4FF6-878D-02F274DFA651}" sibTransId="{272A92AD-FCAD-40BA-AFD4-8B8BC66D4A64}"/>
    <dgm:cxn modelId="{DAB39CD3-84E5-4F0C-A01F-C28C75169799}" type="presOf" srcId="{C34EA0B6-62E5-4E44-9800-1008DB691020}" destId="{32B0967D-B868-4491-890E-669682145B7D}" srcOrd="0" destOrd="0" presId="urn:microsoft.com/office/officeart/2005/8/layout/vList3#4"/>
    <dgm:cxn modelId="{4227316B-AB34-4122-8DE2-4924FAC7FE65}" type="presOf" srcId="{66E828E7-0977-4F63-A96C-A9E0F9A55352}" destId="{8DC2DDE4-CE34-4198-BDA3-8C30045A9BE9}" srcOrd="0" destOrd="0" presId="urn:microsoft.com/office/officeart/2005/8/layout/vList3#4"/>
    <dgm:cxn modelId="{54121F90-0A56-4C7A-9118-D592A687CD10}" type="presParOf" srcId="{32B0967D-B868-4491-890E-669682145B7D}" destId="{A1F8CC25-FDA7-4BCE-B0A4-01E7F6FE508A}" srcOrd="0" destOrd="0" presId="urn:microsoft.com/office/officeart/2005/8/layout/vList3#4"/>
    <dgm:cxn modelId="{58F5DA8B-67B8-4378-8EAC-65EAB82002BC}" type="presParOf" srcId="{A1F8CC25-FDA7-4BCE-B0A4-01E7F6FE508A}" destId="{F275C4FD-7BB8-4785-AB6A-17F4C4059DF9}" srcOrd="0" destOrd="0" presId="urn:microsoft.com/office/officeart/2005/8/layout/vList3#4"/>
    <dgm:cxn modelId="{B2B9898A-B422-4CFF-8AA3-FF5851B46B2A}" type="presParOf" srcId="{A1F8CC25-FDA7-4BCE-B0A4-01E7F6FE508A}" destId="{8DC2DDE4-CE34-4198-BDA3-8C30045A9BE9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2DDE4-CE34-4198-BDA3-8C30045A9BE9}">
      <dsp:nvSpPr>
        <dsp:cNvPr id="0" name=""/>
        <dsp:cNvSpPr/>
      </dsp:nvSpPr>
      <dsp:spPr>
        <a:xfrm rot="10800000">
          <a:off x="71428" y="0"/>
          <a:ext cx="8429702" cy="1143008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4035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        </a:t>
          </a:r>
          <a:r>
            <a:rPr lang="ru-RU" sz="2400" b="1" kern="1200" dirty="0" smtClean="0">
              <a:solidFill>
                <a:srgbClr val="C00000"/>
              </a:solidFill>
            </a:rPr>
            <a:t>Виды залегания горных пород</a:t>
          </a:r>
          <a:endParaRPr lang="ru-RU" sz="1200" b="1" kern="1200" dirty="0">
            <a:solidFill>
              <a:srgbClr val="C00000"/>
            </a:solidFill>
          </a:endParaRPr>
        </a:p>
      </dsp:txBody>
      <dsp:txXfrm rot="10800000">
        <a:off x="357180" y="0"/>
        <a:ext cx="8143950" cy="1143008"/>
      </dsp:txXfrm>
    </dsp:sp>
    <dsp:sp modelId="{F275C4FD-7BB8-4785-AB6A-17F4C4059DF9}">
      <dsp:nvSpPr>
        <dsp:cNvPr id="0" name=""/>
        <dsp:cNvSpPr/>
      </dsp:nvSpPr>
      <dsp:spPr>
        <a:xfrm>
          <a:off x="214313" y="0"/>
          <a:ext cx="1143008" cy="1143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2DDE4-CE34-4198-BDA3-8C30045A9BE9}">
      <dsp:nvSpPr>
        <dsp:cNvPr id="0" name=""/>
        <dsp:cNvSpPr/>
      </dsp:nvSpPr>
      <dsp:spPr>
        <a:xfrm rot="10800000">
          <a:off x="71428" y="558"/>
          <a:ext cx="8429702" cy="1141891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3543" tIns="209550" rIns="39116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rgbClr val="C00000"/>
              </a:solidFill>
            </a:rPr>
            <a:t>           </a:t>
          </a:r>
          <a:r>
            <a:rPr lang="ru-RU" sz="2400" b="1" kern="1200" dirty="0" smtClean="0">
              <a:solidFill>
                <a:srgbClr val="C00000"/>
              </a:solidFill>
            </a:rPr>
            <a:t>Землетрясения</a:t>
          </a:r>
          <a:endParaRPr lang="ru-RU" sz="2400" b="1" kern="1200" dirty="0">
            <a:solidFill>
              <a:srgbClr val="C00000"/>
            </a:solidFill>
          </a:endParaRPr>
        </a:p>
      </dsp:txBody>
      <dsp:txXfrm rot="10800000">
        <a:off x="356901" y="558"/>
        <a:ext cx="8144229" cy="1141891"/>
      </dsp:txXfrm>
    </dsp:sp>
    <dsp:sp modelId="{F275C4FD-7BB8-4785-AB6A-17F4C4059DF9}">
      <dsp:nvSpPr>
        <dsp:cNvPr id="0" name=""/>
        <dsp:cNvSpPr/>
      </dsp:nvSpPr>
      <dsp:spPr>
        <a:xfrm>
          <a:off x="215506" y="558"/>
          <a:ext cx="1141891" cy="11418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BE466-EC20-451F-B9FF-CCA6AE1F790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621E0-B62A-4610-9A44-B10CB52BB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5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7D11CD-1905-4853-AC9E-AEC5E59ABCFF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08125-7295-4BFC-B26F-31BF6BF79125}" type="slidenum">
              <a:rPr lang="ru-RU"/>
              <a:pPr/>
              <a:t>14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2" Type="http://schemas.openxmlformats.org/officeDocument/2006/relationships/hyperlink" Target="http://www.capital.ro/zoom/112232/0-18809-capital0001kob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Какая горная порода оказывается «лишней»: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А) известняк, песок, гранит, глина;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Б) гранит, кварцит, базальт;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В) кварц, базальт, полевой шпат, слюда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84213" y="4076700"/>
            <a:ext cx="80645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Для обнаружения и регистрации сейсмических волн используются специальные приборы - сейсмографы. Ежедневно сейсмографы регистрируют на Земле более тысячи землетрясений.</a:t>
            </a:r>
          </a:p>
        </p:txBody>
      </p:sp>
      <p:pic>
        <p:nvPicPr>
          <p:cNvPr id="7171" name="Picture 5" descr="Image4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0713"/>
            <a:ext cx="57610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8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6700" b="1" dirty="0" smtClean="0"/>
              <a:t>Сейсмоскоп </a:t>
            </a:r>
            <a:r>
              <a:rPr lang="ru-RU" sz="6700" b="1" dirty="0" err="1" smtClean="0"/>
              <a:t>Чжан</a:t>
            </a:r>
            <a:r>
              <a:rPr lang="ru-RU" sz="6700" b="1" dirty="0" smtClean="0"/>
              <a:t> </a:t>
            </a:r>
            <a:r>
              <a:rPr lang="ru-RU" sz="6700" b="1" dirty="0" err="1" smtClean="0"/>
              <a:t>Хэна</a:t>
            </a:r>
            <a:r>
              <a:rPr lang="ru-RU" sz="67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614366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/>
              <a:t>12-бальная шкала для оценки силы землетрясения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/>
              <a:t> </a:t>
            </a:r>
            <a:r>
              <a:rPr lang="en-US" sz="7200" b="1" dirty="0" smtClean="0"/>
              <a:t>I</a:t>
            </a:r>
            <a:endParaRPr lang="ru-RU" sz="7200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/>
              <a:t>Отмечается только чувствительными </a:t>
            </a:r>
            <a:r>
              <a:rPr lang="ru-RU" sz="7200" b="1" dirty="0" err="1" smtClean="0"/>
              <a:t>сейсмоприборами</a:t>
            </a:r>
            <a:r>
              <a:rPr lang="ru-RU" sz="7200" b="1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 smtClean="0"/>
              <a:t>II</a:t>
            </a:r>
            <a:endParaRPr lang="ru-RU" sz="7200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/>
              <a:t>Ощущается отдельными людьми, находящимися в со­стоянии полного покоя, особенно в верхних этажах зда­ний. Предметы, подвешенные в верхних этажах на тон­ких шнурах, раскачиваются.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 smtClean="0"/>
              <a:t>III</a:t>
            </a:r>
            <a:endParaRPr lang="ru-RU" sz="7200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/>
              <a:t>Ощущается лишь небольшой частью населения. Слабая вибрация как от прошедшей поблизости грузовой авто­машины.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 smtClean="0"/>
              <a:t>IV</a:t>
            </a:r>
            <a:endParaRPr lang="ru-RU" sz="7200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/>
              <a:t>Ощущается многими из тех, кто находится в помещени­ях, и лишь немногими на открытом воздухе.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 smtClean="0"/>
              <a:t>V</a:t>
            </a:r>
            <a:endParaRPr lang="ru-RU" sz="7200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/>
              <a:t>Ощущается почти всеми. Общее сотрясение зданий, ко­лебание мебели, деревьев, раскачивание столбов и дру­гих высоких предметов, трещины в оконных стеклах и штукатурке.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 smtClean="0"/>
              <a:t>VI</a:t>
            </a:r>
            <a:endParaRPr lang="ru-RU" sz="7200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/>
              <a:t>Ощущается всеми. Смещается тяжелая мебель, в неко­торых местах осыпается штукатурка, падают картины со стен, книги с полок. Повреждения построек неопас­ного характера.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 smtClean="0"/>
              <a:t>VII</a:t>
            </a:r>
            <a:endParaRPr lang="ru-RU" sz="6400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/>
              <a:t>Мебель опрокидывается. В водоемах сильное волнение. </a:t>
            </a:r>
            <a:r>
              <a:rPr lang="ru-RU" sz="6400" b="1" dirty="0" err="1" smtClean="0"/>
              <a:t>Антисейсмичные</a:t>
            </a:r>
            <a:r>
              <a:rPr lang="ru-RU" sz="6400" b="1" dirty="0" smtClean="0"/>
              <a:t> и деревянные постройки остаются не­вредимыми. В каменных, хорошо выстроенных зданиях повреждения от легких до умеренных, в плохо выстро­енных — значительные.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 smtClean="0"/>
              <a:t>VIII</a:t>
            </a:r>
            <a:endParaRPr lang="ru-RU" sz="6400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/>
              <a:t>В зданиях, возведенных по специальным проектам, — легкие повреждения, в типовых зданиях — значитель­ные повреждения. Легкие трещины на крутых склонах. Часть деревьев ломается. Опрокидываются печные и фабричные трубы, колонны.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 smtClean="0"/>
              <a:t>IX</a:t>
            </a:r>
            <a:endParaRPr lang="ru-RU" sz="6400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/>
              <a:t>Большие повреждения и разрушения каменных зданий. Старые деревянные дома кривятся. Значительные тре­щины на земной поверхности. Разрывы трубопроводов.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 smtClean="0"/>
              <a:t>X</a:t>
            </a:r>
            <a:endParaRPr lang="ru-RU" sz="6400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/>
              <a:t>Каменные дома разрушаются с фундаментом. Деревян­ные — сильно повреждаются. Крупные трещины в поч­ве, значительные оползни и обвалы. Слабое искривле­ние железнодорожных и трамвайных рельсов. Вода вы­плескивается из водоемов.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 smtClean="0"/>
              <a:t>XI</a:t>
            </a:r>
            <a:endParaRPr lang="ru-RU" sz="6400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/>
              <a:t>Разрушаются все каменные здания и большинство дере­вянных. Рушатся мосты. Полные разрушения насыпей и плотин. Сильное искривление железнодорожных и трамвайных рельсов. Полное разрушение трубопрово­дов. Широкие трещины в земле.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 smtClean="0"/>
              <a:t>XII</a:t>
            </a:r>
            <a:endParaRPr lang="ru-RU" sz="6400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/>
              <a:t>Тотальные разрушения. Поверхность земли покрывает­ся значительными трещинами. Изменяется линия гори­зонта, отклоняется течение рек, образуются водопады, провалы в озерах.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21BA-9D23-4E53-A5FD-24C18FD15A9F}" type="slidenum">
              <a:rPr lang="ru-RU"/>
              <a:pPr/>
              <a:t>14</a:t>
            </a:fld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765175"/>
            <a:ext cx="69119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39750" y="0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folHlink"/>
                </a:solidFill>
                <a:latin typeface="Verdana" pitchFamily="34" charset="0"/>
                <a:cs typeface="Arial" charset="0"/>
              </a:rPr>
              <a:t>Карта землетрясений и вулканов</a:t>
            </a:r>
            <a:endParaRPr lang="ru-RU" sz="2400" dirty="0">
              <a:solidFill>
                <a:schemeClr val="folHlink"/>
              </a:solidFill>
              <a:cs typeface="Arial" charset="0"/>
            </a:endParaRPr>
          </a:p>
        </p:txBody>
      </p:sp>
      <p:pic>
        <p:nvPicPr>
          <p:cNvPr id="31750" name="Picture 6" descr="aautoru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620713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137525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smtClean="0"/>
              <a:t>Правила безопасного поведения при заблаговременном предупреждении о землетрясении</a:t>
            </a:r>
          </a:p>
        </p:txBody>
      </p:sp>
      <p:pic>
        <p:nvPicPr>
          <p:cNvPr id="28675" name="Picture 4" descr="Правила безопасного поведения при заблаговременном предупреждении о землетрясе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7620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179388" y="5803900"/>
            <a:ext cx="8569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/>
              <a:t>При оповещении о землетрясении, выслушав  сообщение, необходимо опустить на пол тяжёлые вещи, отключить газ и электричество, собрать вещи и выйти из здания на сборный эвакопункт.</a:t>
            </a:r>
          </a:p>
        </p:txBody>
      </p:sp>
    </p:spTree>
    <p:extLst>
      <p:ext uri="{BB962C8B-B14F-4D97-AF65-F5344CB8AC3E}">
        <p14:creationId xmlns:p14="http://schemas.microsoft.com/office/powerpoint/2010/main" val="11207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smtClean="0"/>
              <a:t>Что делать при землетрясении, если вы оказались на улице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827088" y="6092825"/>
            <a:ext cx="7993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Отойдите на открытое место, не бегайте, не кричите.</a:t>
            </a:r>
          </a:p>
        </p:txBody>
      </p:sp>
      <p:pic>
        <p:nvPicPr>
          <p:cNvPr id="29700" name="Picture 5" descr="Что делать при землетрясении, если вы оказались на улице (правило 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111250"/>
            <a:ext cx="58039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0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Что делать при землетрясении, если вы оказались на улице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95288" y="5805488"/>
            <a:ext cx="8497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Передвигайтесь, используя свободное пространство, удаленное от зданий, линий электропередач, водохранилищ, обходите памятники.</a:t>
            </a:r>
          </a:p>
        </p:txBody>
      </p:sp>
      <p:pic>
        <p:nvPicPr>
          <p:cNvPr id="30724" name="Picture 5" descr="Что делать при землетрясении, если вы оказались на улице (правило 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412875"/>
            <a:ext cx="58039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8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</a:rPr>
              <a:t>Что делать, если вы находитесь дома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250825" y="5734050"/>
            <a:ext cx="8569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/>
              <a:t>Если вы находитесь в здании при землетрясении: не выходите на балкон, не зажигайте огонь, откройте дверь и станьте в дверном проёме или укройтесь в безопасном месте.</a:t>
            </a:r>
          </a:p>
        </p:txBody>
      </p:sp>
      <p:pic>
        <p:nvPicPr>
          <p:cNvPr id="34820" name="Picture 5" descr="Действия при землетрясении, если вы находитесь до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62000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8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611188" y="5510213"/>
            <a:ext cx="82089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/>
              <a:t>Если вы находитесь в школе, с началом сейсмических толчков закройте голову руками, отвернитесь от окон и отойдите от них, укройтесь под партой или в безопасном месте.</a:t>
            </a:r>
          </a:p>
        </p:txBody>
      </p:sp>
      <p:pic>
        <p:nvPicPr>
          <p:cNvPr id="33795" name="Picture 6" descr="Действия при землетрясении, если вы находитесь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5538"/>
            <a:ext cx="7620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2463800" y="280988"/>
            <a:ext cx="4710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ЧТО делать, если вы находитесь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29067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75375"/>
            <a:ext cx="3442934" cy="410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>
            <a:stCxn id="2050" idx="3"/>
          </p:cNvCxnSpPr>
          <p:nvPr/>
        </p:nvCxnSpPr>
        <p:spPr>
          <a:xfrm flipV="1">
            <a:off x="4085844" y="3143248"/>
            <a:ext cx="1486288" cy="586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071934" y="3929066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071934" y="4143380"/>
            <a:ext cx="257176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</a:t>
            </a:r>
            <a:r>
              <a:rPr lang="ru-RU" sz="3600" b="1" dirty="0" smtClean="0"/>
              <a:t>1</a:t>
            </a:r>
          </a:p>
          <a:p>
            <a:r>
              <a:rPr lang="ru-RU" sz="3600" b="1" dirty="0" smtClean="0"/>
              <a:t>                   2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                         3</a:t>
            </a:r>
            <a:endParaRPr lang="ru-RU" sz="3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z="4000" smtClean="0"/>
              <a:t>Если вы оказались в завале:</a:t>
            </a:r>
          </a:p>
        </p:txBody>
      </p:sp>
      <p:pic>
        <p:nvPicPr>
          <p:cNvPr id="35843" name="Picture 4" descr="Действия, если вы оказались в завале и получили травму (действие 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2665413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Действия, если вы оказались в завале и получили травму (действие 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96975"/>
            <a:ext cx="27717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Действия, если вы оказались в завале и получили травму (действие 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26273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 descr="Действия, если вы оказались в завале и получили травму (действие 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463"/>
            <a:ext cx="255428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 descr="Действия, если вы оказались в завале и получили травму (действие 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73463"/>
            <a:ext cx="244792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663575" y="5753100"/>
            <a:ext cx="8229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Успокойтесь, окажите себе посильную помощь, повернитесь на живот и ослабьте давление на грудь, голосом и стуком привлекайте внимание спасателей </a:t>
            </a:r>
          </a:p>
        </p:txBody>
      </p:sp>
    </p:spTree>
    <p:extLst>
      <p:ext uri="{BB962C8B-B14F-4D97-AF65-F5344CB8AC3E}">
        <p14:creationId xmlns:p14="http://schemas.microsoft.com/office/powerpoint/2010/main" val="17516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море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1447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62100" y="358866"/>
            <a:ext cx="5295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6000" b="1" i="1" dirty="0"/>
              <a:t>       «Острова»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3352800" y="4191000"/>
            <a:ext cx="3124200" cy="1676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Бермудский</a:t>
            </a:r>
          </a:p>
          <a:p>
            <a:pPr algn="ctr"/>
            <a:r>
              <a:rPr lang="ru-RU"/>
              <a:t>треугольник</a:t>
            </a:r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7467600" y="685800"/>
            <a:ext cx="16764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о. Грусти</a:t>
            </a:r>
          </a:p>
        </p:txBody>
      </p:sp>
      <p:sp>
        <p:nvSpPr>
          <p:cNvPr id="25607" name="AutoShape 9"/>
          <p:cNvSpPr>
            <a:spLocks noChangeArrowheads="1"/>
          </p:cNvSpPr>
          <p:nvPr/>
        </p:nvSpPr>
        <p:spPr bwMode="auto">
          <a:xfrm>
            <a:off x="0" y="1066800"/>
            <a:ext cx="2667000" cy="12192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О. удовольствия</a:t>
            </a:r>
          </a:p>
        </p:txBody>
      </p:sp>
      <p:sp>
        <p:nvSpPr>
          <p:cNvPr id="25608" name="AutoShape 11"/>
          <p:cNvSpPr>
            <a:spLocks noChangeArrowheads="1"/>
          </p:cNvSpPr>
          <p:nvPr/>
        </p:nvSpPr>
        <p:spPr bwMode="auto">
          <a:xfrm>
            <a:off x="5715000" y="1752600"/>
            <a:ext cx="2286000" cy="12954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о.Тревоги</a:t>
            </a:r>
          </a:p>
        </p:txBody>
      </p:sp>
      <p:sp>
        <p:nvSpPr>
          <p:cNvPr id="25609" name="AutoShape 13"/>
          <p:cNvSpPr>
            <a:spLocks noChangeArrowheads="1"/>
          </p:cNvSpPr>
          <p:nvPr/>
        </p:nvSpPr>
        <p:spPr bwMode="auto">
          <a:xfrm>
            <a:off x="0" y="3429000"/>
            <a:ext cx="2514600" cy="19050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о.Просветления</a:t>
            </a:r>
          </a:p>
        </p:txBody>
      </p:sp>
      <p:sp>
        <p:nvSpPr>
          <p:cNvPr id="25610" name="AutoShape 15"/>
          <p:cNvSpPr>
            <a:spLocks noChangeArrowheads="1"/>
          </p:cNvSpPr>
          <p:nvPr/>
        </p:nvSpPr>
        <p:spPr bwMode="auto">
          <a:xfrm>
            <a:off x="0" y="6096000"/>
            <a:ext cx="3886200" cy="533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о. Воодушевления</a:t>
            </a:r>
          </a:p>
        </p:txBody>
      </p:sp>
      <p:sp>
        <p:nvSpPr>
          <p:cNvPr id="25611" name="AutoShape 17"/>
          <p:cNvSpPr>
            <a:spLocks noChangeArrowheads="1"/>
          </p:cNvSpPr>
          <p:nvPr/>
        </p:nvSpPr>
        <p:spPr bwMode="auto">
          <a:xfrm>
            <a:off x="6324600" y="3657600"/>
            <a:ext cx="2819400" cy="1143000"/>
          </a:xfrm>
          <a:prstGeom prst="flowChartManualIn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О.Неопределенности</a:t>
            </a:r>
          </a:p>
        </p:txBody>
      </p:sp>
      <p:sp>
        <p:nvSpPr>
          <p:cNvPr id="25612" name="AutoShape 19"/>
          <p:cNvSpPr>
            <a:spLocks noChangeArrowheads="1"/>
          </p:cNvSpPr>
          <p:nvPr/>
        </p:nvSpPr>
        <p:spPr bwMode="auto">
          <a:xfrm>
            <a:off x="6324600" y="5791200"/>
            <a:ext cx="2819400" cy="838200"/>
          </a:xfrm>
          <a:prstGeom prst="parallelogram">
            <a:avLst>
              <a:gd name="adj" fmla="val 840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о. Недоумения</a:t>
            </a:r>
          </a:p>
        </p:txBody>
      </p:sp>
      <p:sp>
        <p:nvSpPr>
          <p:cNvPr id="25613" name="AutoShape 21"/>
          <p:cNvSpPr>
            <a:spLocks noChangeArrowheads="1"/>
          </p:cNvSpPr>
          <p:nvPr/>
        </p:nvSpPr>
        <p:spPr bwMode="auto">
          <a:xfrm>
            <a:off x="1828800" y="2514600"/>
            <a:ext cx="1828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о.Радости</a:t>
            </a:r>
          </a:p>
        </p:txBody>
      </p:sp>
      <p:pic>
        <p:nvPicPr>
          <p:cNvPr id="25614" name="Picture 24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38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5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6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27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91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28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2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29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8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30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31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32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57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33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34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35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Picture 36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57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Picture 37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Picture 38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9" name="Picture 39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91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0" name="Picture 40" descr="BD146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1" name="Text Box 41"/>
          <p:cNvSpPr txBox="1">
            <a:spLocks noChangeArrowheads="1"/>
          </p:cNvSpPr>
          <p:nvPr/>
        </p:nvSpPr>
        <p:spPr bwMode="auto">
          <a:xfrm>
            <a:off x="8655050" y="6400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23</a:t>
            </a:r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714488"/>
            <a:ext cx="4686336" cy="461488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16"/>
            <a:ext cx="425600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0800000">
            <a:off x="2500298" y="3286124"/>
            <a:ext cx="228601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1857356" y="4071942"/>
            <a:ext cx="271464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1071538" y="4857760"/>
            <a:ext cx="350046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1000100" y="5500702"/>
            <a:ext cx="357190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857884" y="6000768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28596" y="5572140"/>
            <a:ext cx="128588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928794" y="2786058"/>
            <a:ext cx="128588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4282" y="4429132"/>
            <a:ext cx="128588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71472" y="3643314"/>
            <a:ext cx="128588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572000" y="5929330"/>
            <a:ext cx="128588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Безногова О.Н\ресурсы\др\ILLUSTRATION\19-10070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412776"/>
            <a:ext cx="2714644" cy="2071702"/>
          </a:xfrm>
          <a:prstGeom prst="rect">
            <a:avLst/>
          </a:prstGeom>
          <a:noFill/>
        </p:spPr>
      </p:pic>
      <p:pic>
        <p:nvPicPr>
          <p:cNvPr id="3" name="Picture 2" descr="D:\Безногова О.Н\ресурсы\др\ILLUSTRATION\19-10070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988840"/>
            <a:ext cx="2448272" cy="1495638"/>
          </a:xfrm>
          <a:prstGeom prst="rect">
            <a:avLst/>
          </a:prstGeom>
          <a:noFill/>
        </p:spPr>
      </p:pic>
      <p:pic>
        <p:nvPicPr>
          <p:cNvPr id="4" name="Picture 2" descr="D:\Безногова О.Н\ресурсы\др\ILLUSTRATION\19-100706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653136"/>
            <a:ext cx="3559709" cy="2071702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85720" y="0"/>
          <a:ext cx="857256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3501008"/>
            <a:ext cx="8534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результате движения земной коры, мягкие осадочные горные породы,  сминаются в складки, а твердые трескаются  с образованием разломов. По линиям разломов одни участки земной коры  поднимаются - образуются выступы - горсты, другие опускаются - возникают впадины – грабены.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00364" y="37147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1556792"/>
            <a:ext cx="1584176" cy="36933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Складчатое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5373216"/>
            <a:ext cx="1296144" cy="369332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Глыбовое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1700808"/>
            <a:ext cx="2736304" cy="36933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Складчато-глыбовое</a:t>
            </a:r>
            <a:endParaRPr lang="ru-RU" dirty="0"/>
          </a:p>
        </p:txBody>
      </p:sp>
      <p:pic>
        <p:nvPicPr>
          <p:cNvPr id="12" name="Picture 2" descr="D:\Безногова О.Н\ресурсы\др\ILLUSTRATION\19-100706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204864"/>
            <a:ext cx="2304256" cy="127961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1560" y="1916832"/>
            <a:ext cx="2088232" cy="36933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Горизонтальное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D780-4C0C-4A30-9598-5FC544B8AF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12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64399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" y="3428999"/>
            <a:ext cx="414766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4-tub-ru.yandex.net/i?id=114930341-1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52" y="414319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01" y="3428999"/>
            <a:ext cx="3656087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" y="414318"/>
            <a:ext cx="4219669" cy="263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8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4 из 350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71612"/>
            <a:ext cx="8572560" cy="4221975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85720" y="0"/>
          <a:ext cx="857256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20" y="1500174"/>
            <a:ext cx="85725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Землетрясение </a:t>
            </a:r>
            <a:r>
              <a:rPr lang="ru-RU" dirty="0" smtClean="0">
                <a:solidFill>
                  <a:schemeClr val="tx1"/>
                </a:solidFill>
              </a:rPr>
              <a:t>- одно из самых древних катастрофических явлений на Земле. Представляет собой подземные толчки и колебания земной поверхности.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D780-4C0C-4A30-9598-5FC544B8AFA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7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3275013" y="40481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80728"/>
            <a:ext cx="72961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23728" y="3068960"/>
            <a:ext cx="1285884" cy="584775"/>
          </a:xfrm>
          <a:prstGeom prst="rect">
            <a:avLst/>
          </a:prstGeom>
          <a:solidFill>
            <a:schemeClr val="accent6">
              <a:lumMod val="40000"/>
              <a:lumOff val="60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оча</a:t>
            </a:r>
            <a:r>
              <a:rPr lang="ru-RU" sz="3200" dirty="0" smtClean="0">
                <a:solidFill>
                  <a:srgbClr val="FF0000"/>
                </a:solidFill>
              </a:rPr>
              <a:t>г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844824"/>
            <a:ext cx="2071702" cy="523220"/>
          </a:xfrm>
          <a:prstGeom prst="rect">
            <a:avLst/>
          </a:prstGeom>
          <a:solidFill>
            <a:schemeClr val="accent6">
              <a:lumMod val="40000"/>
              <a:lumOff val="6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эпицентр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Картинка 31 из 350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2285992"/>
            <a:ext cx="2813586" cy="436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4032448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Участок земной поверхности над очагом землетрясений называется </a:t>
            </a:r>
            <a:r>
              <a:rPr lang="ru-RU" sz="2000" b="1" dirty="0">
                <a:solidFill>
                  <a:srgbClr val="FF0000"/>
                </a:solidFill>
              </a:rPr>
              <a:t>эпицентром</a:t>
            </a:r>
            <a:r>
              <a:rPr lang="ru-RU" sz="2000" dirty="0" smtClean="0">
                <a:solidFill>
                  <a:schemeClr val="tx1"/>
                </a:solidFill>
              </a:rPr>
              <a:t>. Это место наибольшего проявления землетрясений.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499992" y="260648"/>
            <a:ext cx="4032448" cy="14311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Место, </a:t>
            </a:r>
            <a:r>
              <a:rPr lang="ru-RU" sz="2000" dirty="0">
                <a:solidFill>
                  <a:schemeClr val="tx1"/>
                </a:solidFill>
              </a:rPr>
              <a:t>где </a:t>
            </a:r>
            <a:r>
              <a:rPr lang="ru-RU" sz="2000" dirty="0" smtClean="0">
                <a:solidFill>
                  <a:schemeClr val="tx1"/>
                </a:solidFill>
              </a:rPr>
              <a:t>происходит сдвиг горных пород, называют </a:t>
            </a:r>
            <a:r>
              <a:rPr lang="ru-RU" sz="2000" b="1" dirty="0" smtClean="0">
                <a:solidFill>
                  <a:srgbClr val="FF0000"/>
                </a:solidFill>
              </a:rPr>
              <a:t>очагом землетрясений.</a:t>
            </a:r>
          </a:p>
          <a:p>
            <a:pPr>
              <a:spcBef>
                <a:spcPct val="50000"/>
              </a:spcBef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D780-4C0C-4A30-9598-5FC544B8AFA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6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100" grpId="0" animBg="1"/>
      <p:bldP spid="4100" grpId="1" animBg="1"/>
      <p:bldP spid="4099" grpId="0" animBg="1"/>
      <p:bldP spid="409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Как называется наука изучающая землетрясения?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Какой прибор используют для изучения?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Как можно определить силу землетрясения?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589</Words>
  <Application>Microsoft Office PowerPoint</Application>
  <PresentationFormat>Экран (4:3)</PresentationFormat>
  <Paragraphs>89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Какая горная порода оказывается «лишней»: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Сейсмоскоп Чжан Хэна  </vt:lpstr>
      <vt:lpstr>Презентация PowerPoint</vt:lpstr>
      <vt:lpstr>Презентация PowerPoint</vt:lpstr>
      <vt:lpstr>Презентация PowerPoint</vt:lpstr>
      <vt:lpstr>Правила безопасного поведения при заблаговременном предупреждении о землетрясении</vt:lpstr>
      <vt:lpstr>Что делать при землетрясении, если вы оказались на улице</vt:lpstr>
      <vt:lpstr>Что делать при землетрясении, если вы оказались на улице</vt:lpstr>
      <vt:lpstr>Что делать, если вы находитесь дома</vt:lpstr>
      <vt:lpstr>Презентация PowerPoint</vt:lpstr>
      <vt:lpstr>Если вы оказались в завале: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сейсмограф </dc:title>
  <cp:lastModifiedBy>XP GAME 2008</cp:lastModifiedBy>
  <cp:revision>24</cp:revision>
  <dcterms:modified xsi:type="dcterms:W3CDTF">2013-12-16T07:28:46Z</dcterms:modified>
</cp:coreProperties>
</file>