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0" r:id="rId2"/>
    <p:sldId id="261" r:id="rId3"/>
    <p:sldId id="262" r:id="rId4"/>
    <p:sldId id="256" r:id="rId5"/>
    <p:sldId id="263" r:id="rId6"/>
    <p:sldId id="264" r:id="rId7"/>
    <p:sldId id="257" r:id="rId8"/>
    <p:sldId id="265" r:id="rId9"/>
    <p:sldId id="266" r:id="rId10"/>
    <p:sldId id="273" r:id="rId11"/>
    <p:sldId id="274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6600"/>
    <a:srgbClr val="607731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4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B3D374-C835-465E-9A44-7E5AB9649CBF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EA10DD-E9F9-413C-BF9A-01D5931DC0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EA10DD-E9F9-413C-BF9A-01D5931DC080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EA10DD-E9F9-413C-BF9A-01D5931DC080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552EDCB-9FA5-407B-A60F-F3980E0E595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_____Microsoft_Office_Excel_97-20034.xls"/><Relationship Id="rId5" Type="http://schemas.openxmlformats.org/officeDocument/2006/relationships/oleObject" Target="../embeddings/_____Microsoft_Office_Excel_97-20033.xls"/><Relationship Id="rId4" Type="http://schemas.openxmlformats.org/officeDocument/2006/relationships/oleObject" Target="../embeddings/_____Microsoft_Office_Excel_97-20032.xls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5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6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7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8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228600" y="228600"/>
            <a:ext cx="8610600" cy="6324600"/>
          </a:xfrm>
          <a:solidFill>
            <a:srgbClr val="C00000"/>
          </a:solidFill>
        </p:spPr>
        <p:txBody>
          <a:bodyPr>
            <a:normAutofit/>
          </a:bodyPr>
          <a:lstStyle/>
          <a:p>
            <a:r>
              <a:rPr lang="ru-RU" sz="73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Решение задач по теме: «Степенная функция»</a:t>
            </a:r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/>
            </a:r>
            <a:b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0"/>
          <p:cNvGrpSpPr/>
          <p:nvPr/>
        </p:nvGrpSpPr>
        <p:grpSpPr>
          <a:xfrm>
            <a:off x="609600" y="533400"/>
            <a:ext cx="1447800" cy="5181600"/>
            <a:chOff x="609600" y="533400"/>
            <a:chExt cx="1447800" cy="5181600"/>
          </a:xfrm>
        </p:grpSpPr>
        <p:sp>
          <p:nvSpPr>
            <p:cNvPr id="36" name="TextBox 35"/>
            <p:cNvSpPr txBox="1"/>
            <p:nvPr/>
          </p:nvSpPr>
          <p:spPr>
            <a:xfrm>
              <a:off x="1600200" y="3124200"/>
              <a:ext cx="457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err="1" smtClean="0">
                  <a:latin typeface="Times New Roman" pitchFamily="18" charset="0"/>
                  <a:cs typeface="Times New Roman" pitchFamily="18" charset="0"/>
                </a:rPr>
                <a:t>х</a:t>
              </a:r>
              <a:endParaRPr lang="ru-RU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" name="Группа 52"/>
            <p:cNvGrpSpPr/>
            <p:nvPr/>
          </p:nvGrpSpPr>
          <p:grpSpPr>
            <a:xfrm>
              <a:off x="609600" y="533400"/>
              <a:ext cx="1447800" cy="5181600"/>
              <a:chOff x="533400" y="533400"/>
              <a:chExt cx="1447800" cy="5181600"/>
            </a:xfrm>
          </p:grpSpPr>
          <p:sp>
            <p:nvSpPr>
              <p:cNvPr id="16" name="Дуга 15"/>
              <p:cNvSpPr/>
              <p:nvPr/>
            </p:nvSpPr>
            <p:spPr>
              <a:xfrm rot="5400000">
                <a:off x="-228600" y="1524000"/>
                <a:ext cx="2667000" cy="685800"/>
              </a:xfrm>
              <a:prstGeom prst="arc">
                <a:avLst>
                  <a:gd name="adj1" fmla="val 16200000"/>
                  <a:gd name="adj2" fmla="val 21499810"/>
                </a:avLst>
              </a:prstGeom>
              <a:ln w="28575">
                <a:solidFill>
                  <a:srgbClr val="0000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4" name="Группа 47"/>
              <p:cNvGrpSpPr/>
              <p:nvPr/>
            </p:nvGrpSpPr>
            <p:grpSpPr>
              <a:xfrm>
                <a:off x="533400" y="1752600"/>
                <a:ext cx="1447800" cy="3962400"/>
                <a:chOff x="1447800" y="1752600"/>
                <a:chExt cx="1447800" cy="3962400"/>
              </a:xfrm>
            </p:grpSpPr>
            <p:sp>
              <p:nvSpPr>
                <p:cNvPr id="17" name="Дуга 16"/>
                <p:cNvSpPr/>
                <p:nvPr/>
              </p:nvSpPr>
              <p:spPr>
                <a:xfrm rot="5400000">
                  <a:off x="838200" y="4114800"/>
                  <a:ext cx="2514600" cy="685800"/>
                </a:xfrm>
                <a:prstGeom prst="arc">
                  <a:avLst>
                    <a:gd name="adj1" fmla="val 5387923"/>
                    <a:gd name="adj2" fmla="val 10751826"/>
                  </a:avLst>
                </a:prstGeom>
                <a:ln w="28575">
                  <a:solidFill>
                    <a:srgbClr val="0000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grpSp>
              <p:nvGrpSpPr>
                <p:cNvPr id="6" name="Группа 37"/>
                <p:cNvGrpSpPr/>
                <p:nvPr/>
              </p:nvGrpSpPr>
              <p:grpSpPr>
                <a:xfrm>
                  <a:off x="1447800" y="1752600"/>
                  <a:ext cx="1447800" cy="2743200"/>
                  <a:chOff x="1447800" y="1752600"/>
                  <a:chExt cx="1447800" cy="2743200"/>
                </a:xfrm>
              </p:grpSpPr>
              <p:cxnSp>
                <p:nvCxnSpPr>
                  <p:cNvPr id="33" name="Прямая со стрелкой 32"/>
                  <p:cNvCxnSpPr/>
                  <p:nvPr/>
                </p:nvCxnSpPr>
                <p:spPr>
                  <a:xfrm>
                    <a:off x="1447800" y="3200400"/>
                    <a:ext cx="1447800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Прямая со стрелкой 33"/>
                  <p:cNvCxnSpPr/>
                  <p:nvPr/>
                </p:nvCxnSpPr>
                <p:spPr>
                  <a:xfrm rot="5400000" flipH="1" flipV="1">
                    <a:off x="724694" y="3162300"/>
                    <a:ext cx="2666206" cy="794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5" name="TextBox 34"/>
                  <p:cNvSpPr txBox="1"/>
                  <p:nvPr/>
                </p:nvSpPr>
                <p:spPr>
                  <a:xfrm>
                    <a:off x="1676400" y="1752600"/>
                    <a:ext cx="5334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ru-RU" sz="2400" dirty="0" smtClean="0">
                        <a:latin typeface="Times New Roman" pitchFamily="18" charset="0"/>
                        <a:cs typeface="Times New Roman" pitchFamily="18" charset="0"/>
                      </a:rPr>
                      <a:t>у</a:t>
                    </a:r>
                    <a:endParaRPr lang="ru-RU" sz="2400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7" name="TextBox 36"/>
                  <p:cNvSpPr txBox="1"/>
                  <p:nvPr/>
                </p:nvSpPr>
                <p:spPr>
                  <a:xfrm>
                    <a:off x="1981200" y="3124200"/>
                    <a:ext cx="457200" cy="38100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ru-RU" dirty="0" smtClean="0"/>
                      <a:t>0</a:t>
                    </a:r>
                    <a:endParaRPr lang="ru-RU" dirty="0"/>
                  </a:p>
                </p:txBody>
              </p:sp>
            </p:grpSp>
          </p:grpSp>
        </p:grpSp>
      </p:grpSp>
      <p:grpSp>
        <p:nvGrpSpPr>
          <p:cNvPr id="8" name="Группа 62"/>
          <p:cNvGrpSpPr/>
          <p:nvPr/>
        </p:nvGrpSpPr>
        <p:grpSpPr>
          <a:xfrm>
            <a:off x="2133600" y="1143000"/>
            <a:ext cx="3072381" cy="4146609"/>
            <a:chOff x="2133600" y="1066800"/>
            <a:chExt cx="3072381" cy="4146609"/>
          </a:xfrm>
        </p:grpSpPr>
        <p:grpSp>
          <p:nvGrpSpPr>
            <p:cNvPr id="9" name="Группа 42"/>
            <p:cNvGrpSpPr/>
            <p:nvPr/>
          </p:nvGrpSpPr>
          <p:grpSpPr>
            <a:xfrm>
              <a:off x="2895600" y="1824335"/>
              <a:ext cx="1828800" cy="2778680"/>
              <a:chOff x="3276600" y="1944926"/>
              <a:chExt cx="1828800" cy="2778680"/>
            </a:xfrm>
          </p:grpSpPr>
          <p:cxnSp>
            <p:nvCxnSpPr>
              <p:cNvPr id="27" name="Прямая со стрелкой 26"/>
              <p:cNvCxnSpPr/>
              <p:nvPr/>
            </p:nvCxnSpPr>
            <p:spPr>
              <a:xfrm>
                <a:off x="3276600" y="3276600"/>
                <a:ext cx="1524000" cy="158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 стрелкой 27"/>
              <p:cNvCxnSpPr/>
              <p:nvPr/>
            </p:nvCxnSpPr>
            <p:spPr>
              <a:xfrm rot="5400000" flipH="1" flipV="1">
                <a:off x="2705099" y="3390106"/>
                <a:ext cx="2666206" cy="794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TextBox 28"/>
              <p:cNvSpPr txBox="1"/>
              <p:nvPr/>
            </p:nvSpPr>
            <p:spPr>
              <a:xfrm>
                <a:off x="3657600" y="1944926"/>
                <a:ext cx="533400" cy="523220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latin typeface="Times New Roman" pitchFamily="18" charset="0"/>
                    <a:cs typeface="Times New Roman" pitchFamily="18" charset="0"/>
                  </a:rPr>
                  <a:t>у</a:t>
                </a:r>
                <a:endParaRPr lang="ru-RU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4648200" y="3200400"/>
                <a:ext cx="457200" cy="584775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3200" dirty="0" err="1" smtClean="0">
                    <a:latin typeface="Times New Roman" pitchFamily="18" charset="0"/>
                    <a:cs typeface="Times New Roman" pitchFamily="18" charset="0"/>
                  </a:rPr>
                  <a:t>х</a:t>
                </a:r>
                <a:endParaRPr lang="ru-RU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3810000" y="3244791"/>
                <a:ext cx="457200" cy="381000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0</a:t>
                </a:r>
                <a:endParaRPr lang="ru-RU" dirty="0"/>
              </a:p>
            </p:txBody>
          </p:sp>
        </p:grpSp>
        <p:sp>
          <p:nvSpPr>
            <p:cNvPr id="39" name="Дуга 38"/>
            <p:cNvSpPr/>
            <p:nvPr/>
          </p:nvSpPr>
          <p:spPr>
            <a:xfrm rot="11464389">
              <a:off x="3758181" y="1066800"/>
              <a:ext cx="1447800" cy="1981200"/>
            </a:xfrm>
            <a:prstGeom prst="arc">
              <a:avLst>
                <a:gd name="adj1" fmla="val 16200000"/>
                <a:gd name="adj2" fmla="val 20531832"/>
              </a:avLst>
            </a:prstGeom>
            <a:ln w="28575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Дуга 39"/>
            <p:cNvSpPr/>
            <p:nvPr/>
          </p:nvSpPr>
          <p:spPr>
            <a:xfrm>
              <a:off x="2133600" y="3232209"/>
              <a:ext cx="1447800" cy="1981200"/>
            </a:xfrm>
            <a:prstGeom prst="arc">
              <a:avLst>
                <a:gd name="adj1" fmla="val 16200000"/>
                <a:gd name="adj2" fmla="val 20531832"/>
              </a:avLst>
            </a:prstGeom>
            <a:ln w="28575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63"/>
          <p:cNvGrpSpPr/>
          <p:nvPr/>
        </p:nvGrpSpPr>
        <p:grpSpPr>
          <a:xfrm>
            <a:off x="5257800" y="1828800"/>
            <a:ext cx="1752600" cy="3352800"/>
            <a:chOff x="5257800" y="1828800"/>
            <a:chExt cx="1752600" cy="3352800"/>
          </a:xfrm>
        </p:grpSpPr>
        <p:grpSp>
          <p:nvGrpSpPr>
            <p:cNvPr id="11" name="Группа 24"/>
            <p:cNvGrpSpPr/>
            <p:nvPr/>
          </p:nvGrpSpPr>
          <p:grpSpPr>
            <a:xfrm>
              <a:off x="5257800" y="1828800"/>
              <a:ext cx="1752600" cy="2742406"/>
              <a:chOff x="1447800" y="1752600"/>
              <a:chExt cx="1752600" cy="2742406"/>
            </a:xfrm>
          </p:grpSpPr>
          <p:cxnSp>
            <p:nvCxnSpPr>
              <p:cNvPr id="5" name="Прямая со стрелкой 4"/>
              <p:cNvCxnSpPr/>
              <p:nvPr/>
            </p:nvCxnSpPr>
            <p:spPr>
              <a:xfrm>
                <a:off x="1447800" y="3200400"/>
                <a:ext cx="1447800" cy="158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Прямая со стрелкой 6"/>
              <p:cNvCxnSpPr/>
              <p:nvPr/>
            </p:nvCxnSpPr>
            <p:spPr>
              <a:xfrm rot="5400000" flipH="1" flipV="1">
                <a:off x="876300" y="3161506"/>
                <a:ext cx="2666206" cy="794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TextBox 21"/>
              <p:cNvSpPr txBox="1"/>
              <p:nvPr/>
            </p:nvSpPr>
            <p:spPr>
              <a:xfrm>
                <a:off x="1752600" y="1752600"/>
                <a:ext cx="533400" cy="523220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latin typeface="Times New Roman" pitchFamily="18" charset="0"/>
                    <a:cs typeface="Times New Roman" pitchFamily="18" charset="0"/>
                  </a:rPr>
                  <a:t>у</a:t>
                </a:r>
                <a:endParaRPr lang="ru-RU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2743200" y="3134380"/>
                <a:ext cx="457200" cy="523220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err="1" smtClean="0">
                    <a:latin typeface="Times New Roman" pitchFamily="18" charset="0"/>
                    <a:cs typeface="Times New Roman" pitchFamily="18" charset="0"/>
                  </a:rPr>
                  <a:t>х</a:t>
                </a:r>
                <a:endParaRPr lang="ru-RU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1905000" y="3124200"/>
                <a:ext cx="457200" cy="381000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0</a:t>
                </a:r>
                <a:endParaRPr lang="ru-RU" dirty="0"/>
              </a:p>
            </p:txBody>
          </p:sp>
        </p:grpSp>
        <p:grpSp>
          <p:nvGrpSpPr>
            <p:cNvPr id="12" name="Группа 58"/>
            <p:cNvGrpSpPr/>
            <p:nvPr/>
          </p:nvGrpSpPr>
          <p:grpSpPr>
            <a:xfrm>
              <a:off x="5257800" y="2667000"/>
              <a:ext cx="1371600" cy="2514600"/>
              <a:chOff x="5181600" y="2667000"/>
              <a:chExt cx="1371600" cy="2514600"/>
            </a:xfrm>
          </p:grpSpPr>
          <p:sp>
            <p:nvSpPr>
              <p:cNvPr id="26" name="Дуга 25"/>
              <p:cNvSpPr/>
              <p:nvPr/>
            </p:nvSpPr>
            <p:spPr>
              <a:xfrm>
                <a:off x="5562600" y="2667000"/>
                <a:ext cx="838200" cy="2514600"/>
              </a:xfrm>
              <a:prstGeom prst="arc">
                <a:avLst>
                  <a:gd name="adj1" fmla="val 11082420"/>
                  <a:gd name="adj2" fmla="val 21323778"/>
                </a:avLst>
              </a:prstGeom>
              <a:ln w="28575">
                <a:solidFill>
                  <a:srgbClr val="0000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5181600" y="3200400"/>
                <a:ext cx="457200" cy="369332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-2</a:t>
                </a:r>
                <a:endParaRPr lang="ru-RU" dirty="0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6324600" y="3200400"/>
                <a:ext cx="228600" cy="369332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2</a:t>
                </a:r>
                <a:endParaRPr lang="ru-RU" dirty="0"/>
              </a:p>
            </p:txBody>
          </p:sp>
        </p:grpSp>
      </p:grpSp>
      <p:grpSp>
        <p:nvGrpSpPr>
          <p:cNvPr id="13" name="Группа 54"/>
          <p:cNvGrpSpPr/>
          <p:nvPr/>
        </p:nvGrpSpPr>
        <p:grpSpPr>
          <a:xfrm>
            <a:off x="7086600" y="1219200"/>
            <a:ext cx="1905000" cy="3352800"/>
            <a:chOff x="7086600" y="1219200"/>
            <a:chExt cx="1905000" cy="3352800"/>
          </a:xfrm>
        </p:grpSpPr>
        <p:grpSp>
          <p:nvGrpSpPr>
            <p:cNvPr id="14" name="Группа 55"/>
            <p:cNvGrpSpPr/>
            <p:nvPr/>
          </p:nvGrpSpPr>
          <p:grpSpPr>
            <a:xfrm>
              <a:off x="7086600" y="1219200"/>
              <a:ext cx="1905000" cy="3352800"/>
              <a:chOff x="7086600" y="1219200"/>
              <a:chExt cx="1905000" cy="3352800"/>
            </a:xfrm>
          </p:grpSpPr>
          <p:sp>
            <p:nvSpPr>
              <p:cNvPr id="47" name="Дуга 46"/>
              <p:cNvSpPr/>
              <p:nvPr/>
            </p:nvSpPr>
            <p:spPr>
              <a:xfrm rot="10800000">
                <a:off x="7620000" y="1219200"/>
                <a:ext cx="838200" cy="2590800"/>
              </a:xfrm>
              <a:prstGeom prst="arc">
                <a:avLst>
                  <a:gd name="adj1" fmla="val 10633018"/>
                  <a:gd name="adj2" fmla="val 0"/>
                </a:avLst>
              </a:prstGeom>
              <a:ln w="28575">
                <a:solidFill>
                  <a:srgbClr val="0000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15" name="Группа 51"/>
              <p:cNvGrpSpPr/>
              <p:nvPr/>
            </p:nvGrpSpPr>
            <p:grpSpPr>
              <a:xfrm>
                <a:off x="7086600" y="1828800"/>
                <a:ext cx="1905000" cy="2743200"/>
                <a:chOff x="7086600" y="1828800"/>
                <a:chExt cx="1905000" cy="2743200"/>
              </a:xfrm>
            </p:grpSpPr>
            <p:grpSp>
              <p:nvGrpSpPr>
                <p:cNvPr id="18" name="Группа 31"/>
                <p:cNvGrpSpPr/>
                <p:nvPr/>
              </p:nvGrpSpPr>
              <p:grpSpPr>
                <a:xfrm>
                  <a:off x="7086600" y="1828800"/>
                  <a:ext cx="1905000" cy="2743200"/>
                  <a:chOff x="1447800" y="1752600"/>
                  <a:chExt cx="1905000" cy="2743200"/>
                </a:xfrm>
              </p:grpSpPr>
              <p:cxnSp>
                <p:nvCxnSpPr>
                  <p:cNvPr id="41" name="Прямая со стрелкой 40"/>
                  <p:cNvCxnSpPr/>
                  <p:nvPr/>
                </p:nvCxnSpPr>
                <p:spPr>
                  <a:xfrm>
                    <a:off x="1447800" y="3200400"/>
                    <a:ext cx="1676400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Прямая со стрелкой 41"/>
                  <p:cNvCxnSpPr/>
                  <p:nvPr/>
                </p:nvCxnSpPr>
                <p:spPr>
                  <a:xfrm rot="5400000" flipH="1" flipV="1">
                    <a:off x="724694" y="3162300"/>
                    <a:ext cx="2666206" cy="794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4" name="TextBox 43"/>
                  <p:cNvSpPr txBox="1"/>
                  <p:nvPr/>
                </p:nvSpPr>
                <p:spPr>
                  <a:xfrm>
                    <a:off x="1752600" y="1752600"/>
                    <a:ext cx="533400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ru-RU" sz="2800" dirty="0" smtClean="0">
                        <a:latin typeface="Times New Roman" pitchFamily="18" charset="0"/>
                        <a:cs typeface="Times New Roman" pitchFamily="18" charset="0"/>
                      </a:rPr>
                      <a:t>у</a:t>
                    </a:r>
                    <a:endParaRPr lang="ru-RU" sz="2800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45" name="TextBox 44"/>
                  <p:cNvSpPr txBox="1"/>
                  <p:nvPr/>
                </p:nvSpPr>
                <p:spPr>
                  <a:xfrm>
                    <a:off x="2895600" y="3124200"/>
                    <a:ext cx="457200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ru-RU" sz="2800" dirty="0" err="1" smtClean="0">
                        <a:latin typeface="Times New Roman" pitchFamily="18" charset="0"/>
                        <a:cs typeface="Times New Roman" pitchFamily="18" charset="0"/>
                      </a:rPr>
                      <a:t>х</a:t>
                    </a:r>
                    <a:endParaRPr lang="ru-RU" sz="2800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46" name="TextBox 45"/>
                  <p:cNvSpPr txBox="1"/>
                  <p:nvPr/>
                </p:nvSpPr>
                <p:spPr>
                  <a:xfrm>
                    <a:off x="1981200" y="3124200"/>
                    <a:ext cx="457200" cy="38100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ru-RU" dirty="0" smtClean="0"/>
                      <a:t>0</a:t>
                    </a:r>
                    <a:endParaRPr lang="ru-RU" dirty="0"/>
                  </a:p>
                </p:txBody>
              </p:sp>
            </p:grpSp>
            <p:cxnSp>
              <p:nvCxnSpPr>
                <p:cNvPr id="49" name="Прямая соединительная линия 48"/>
                <p:cNvCxnSpPr/>
                <p:nvPr/>
              </p:nvCxnSpPr>
              <p:spPr>
                <a:xfrm rot="16200000" flipH="1">
                  <a:off x="7887494" y="3313906"/>
                  <a:ext cx="228600" cy="1588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0" name="TextBox 49"/>
                <p:cNvSpPr txBox="1"/>
                <p:nvPr/>
              </p:nvSpPr>
              <p:spPr>
                <a:xfrm>
                  <a:off x="7924800" y="3212068"/>
                  <a:ext cx="1524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dirty="0" smtClean="0"/>
                    <a:t>1</a:t>
                  </a:r>
                  <a:endParaRPr lang="ru-RU" dirty="0"/>
                </a:p>
              </p:txBody>
            </p:sp>
          </p:grpSp>
        </p:grpSp>
        <p:sp>
          <p:nvSpPr>
            <p:cNvPr id="61" name="TextBox 60"/>
            <p:cNvSpPr txBox="1"/>
            <p:nvPr/>
          </p:nvSpPr>
          <p:spPr>
            <a:xfrm>
              <a:off x="8305800" y="3200400"/>
              <a:ext cx="381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 smtClean="0"/>
                <a:t>2</a:t>
              </a:r>
              <a:endParaRPr lang="ru-RU" sz="2000" dirty="0"/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685800" y="228600"/>
            <a:ext cx="754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Какая из функций четная, какая нечетная?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81000" y="-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81000" y="-60960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6" name="Группа 47"/>
          <p:cNvGrpSpPr/>
          <p:nvPr/>
        </p:nvGrpSpPr>
        <p:grpSpPr>
          <a:xfrm>
            <a:off x="1143000" y="0"/>
            <a:ext cx="2819400" cy="6085126"/>
            <a:chOff x="2057400" y="304800"/>
            <a:chExt cx="2819400" cy="6085126"/>
          </a:xfrm>
        </p:grpSpPr>
        <p:grpSp>
          <p:nvGrpSpPr>
            <p:cNvPr id="7" name="Группа 38"/>
            <p:cNvGrpSpPr/>
            <p:nvPr/>
          </p:nvGrpSpPr>
          <p:grpSpPr>
            <a:xfrm>
              <a:off x="2057400" y="304800"/>
              <a:ext cx="2819400" cy="6085126"/>
              <a:chOff x="2057400" y="304800"/>
              <a:chExt cx="2819400" cy="6085126"/>
            </a:xfrm>
          </p:grpSpPr>
          <p:sp>
            <p:nvSpPr>
              <p:cNvPr id="16" name="Дуга 15"/>
              <p:cNvSpPr/>
              <p:nvPr/>
            </p:nvSpPr>
            <p:spPr>
              <a:xfrm rot="5400000">
                <a:off x="476250" y="2190750"/>
                <a:ext cx="4991100" cy="1219200"/>
              </a:xfrm>
              <a:prstGeom prst="arc">
                <a:avLst>
                  <a:gd name="adj1" fmla="val 16200000"/>
                  <a:gd name="adj2" fmla="val 5093873"/>
                </a:avLst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8" name="Группа 52"/>
              <p:cNvGrpSpPr/>
              <p:nvPr/>
            </p:nvGrpSpPr>
            <p:grpSpPr>
              <a:xfrm>
                <a:off x="2057400" y="1905000"/>
                <a:ext cx="2819400" cy="4484926"/>
                <a:chOff x="228600" y="468868"/>
                <a:chExt cx="2819400" cy="4484926"/>
              </a:xfrm>
            </p:grpSpPr>
            <p:cxnSp>
              <p:nvCxnSpPr>
                <p:cNvPr id="5" name="Прямая со стрелкой 4"/>
                <p:cNvCxnSpPr/>
                <p:nvPr/>
              </p:nvCxnSpPr>
              <p:spPr>
                <a:xfrm rot="5400000" flipH="1" flipV="1">
                  <a:off x="-1066800" y="2743200"/>
                  <a:ext cx="4419600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Прямая со стрелкой 9"/>
                <p:cNvCxnSpPr/>
                <p:nvPr/>
              </p:nvCxnSpPr>
              <p:spPr>
                <a:xfrm>
                  <a:off x="228600" y="3886200"/>
                  <a:ext cx="2057400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Прямая соединительная линия 19"/>
                <p:cNvCxnSpPr/>
                <p:nvPr/>
              </p:nvCxnSpPr>
              <p:spPr>
                <a:xfrm>
                  <a:off x="228600" y="1981200"/>
                  <a:ext cx="1981200" cy="1588"/>
                </a:xfrm>
                <a:prstGeom prst="line">
                  <a:avLst/>
                </a:prstGeom>
                <a:ln>
                  <a:solidFill>
                    <a:srgbClr val="0000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1" name="TextBox 20"/>
                <p:cNvSpPr txBox="1"/>
                <p:nvPr/>
              </p:nvSpPr>
              <p:spPr>
                <a:xfrm>
                  <a:off x="914400" y="468868"/>
                  <a:ext cx="457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dirty="0" smtClean="0"/>
                    <a:t>у</a:t>
                  </a:r>
                  <a:endParaRPr lang="ru-RU" dirty="0"/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1905000" y="3810000"/>
                  <a:ext cx="9144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dirty="0" err="1" smtClean="0"/>
                    <a:t>х</a:t>
                  </a:r>
                  <a:endParaRPr lang="ru-RU" dirty="0"/>
                </a:p>
              </p:txBody>
            </p:sp>
            <p:sp>
              <p:nvSpPr>
                <p:cNvPr id="23" name="TextBox 22"/>
                <p:cNvSpPr txBox="1"/>
                <p:nvPr/>
              </p:nvSpPr>
              <p:spPr>
                <a:xfrm>
                  <a:off x="1066800" y="3886200"/>
                  <a:ext cx="5334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dirty="0" smtClean="0"/>
                    <a:t>0</a:t>
                  </a:r>
                  <a:endParaRPr lang="ru-RU" dirty="0"/>
                </a:p>
              </p:txBody>
            </p:sp>
            <p:sp>
              <p:nvSpPr>
                <p:cNvPr id="24" name="TextBox 23"/>
                <p:cNvSpPr txBox="1"/>
                <p:nvPr/>
              </p:nvSpPr>
              <p:spPr>
                <a:xfrm>
                  <a:off x="1066800" y="1916668"/>
                  <a:ext cx="5334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dirty="0" smtClean="0"/>
                    <a:t>а</a:t>
                  </a:r>
                  <a:endParaRPr lang="ru-RU" dirty="0"/>
                </a:p>
              </p:txBody>
            </p:sp>
            <p:sp>
              <p:nvSpPr>
                <p:cNvPr id="25" name="TextBox 24"/>
                <p:cNvSpPr txBox="1"/>
                <p:nvPr/>
              </p:nvSpPr>
              <p:spPr>
                <a:xfrm>
                  <a:off x="1905000" y="1916668"/>
                  <a:ext cx="1143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dirty="0" err="1" smtClean="0"/>
                    <a:t>у=а</a:t>
                  </a:r>
                  <a:endParaRPr lang="ru-RU" dirty="0"/>
                </a:p>
              </p:txBody>
            </p:sp>
            <p:pic>
              <p:nvPicPr>
                <p:cNvPr id="1025" name="Picture 1"/>
                <p:cNvPicPr>
                  <a:picLocks noChangeAspect="1" noChangeArrowheads="1"/>
                </p:cNvPicPr>
                <p:nvPr/>
              </p:nvPicPr>
              <p:blipFill>
                <a:blip r:embed="rId3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1828800" y="1219200"/>
                  <a:ext cx="952500" cy="455083"/>
                </a:xfrm>
                <a:prstGeom prst="rect">
                  <a:avLst/>
                </a:prstGeom>
                <a:noFill/>
              </p:spPr>
            </p:pic>
            <p:cxnSp>
              <p:nvCxnSpPr>
                <p:cNvPr id="29" name="Прямая соединительная линия 28"/>
                <p:cNvCxnSpPr/>
                <p:nvPr/>
              </p:nvCxnSpPr>
              <p:spPr>
                <a:xfrm rot="5400000" flipH="1" flipV="1">
                  <a:off x="609600" y="2209800"/>
                  <a:ext cx="1588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Прямая соединительная линия 40"/>
                <p:cNvCxnSpPr/>
                <p:nvPr/>
              </p:nvCxnSpPr>
              <p:spPr>
                <a:xfrm rot="5400000" flipH="1" flipV="1">
                  <a:off x="609600" y="2209800"/>
                  <a:ext cx="1588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Прямая соединительная линия 42"/>
                <p:cNvCxnSpPr/>
                <p:nvPr/>
              </p:nvCxnSpPr>
              <p:spPr>
                <a:xfrm>
                  <a:off x="533400" y="2209800"/>
                  <a:ext cx="76200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Прямая соединительная линия 44"/>
                <p:cNvCxnSpPr/>
                <p:nvPr/>
              </p:nvCxnSpPr>
              <p:spPr>
                <a:xfrm rot="5400000" flipH="1" flipV="1">
                  <a:off x="609600" y="2209800"/>
                  <a:ext cx="1588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Прямая соединительная линия 46"/>
                <p:cNvCxnSpPr/>
                <p:nvPr/>
              </p:nvCxnSpPr>
              <p:spPr>
                <a:xfrm rot="5400000">
                  <a:off x="798909" y="2933303"/>
                  <a:ext cx="1905794" cy="1588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Прямая соединительная линия 49"/>
                <p:cNvCxnSpPr/>
                <p:nvPr/>
              </p:nvCxnSpPr>
              <p:spPr>
                <a:xfrm rot="5400000">
                  <a:off x="-419100" y="2933700"/>
                  <a:ext cx="1905000" cy="1588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2" name="Прямоугольник 41"/>
            <p:cNvSpPr/>
            <p:nvPr/>
          </p:nvSpPr>
          <p:spPr>
            <a:xfrm>
              <a:off x="2209800" y="5269468"/>
              <a:ext cx="36260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 smtClean="0"/>
                <a:t>х</a:t>
              </a:r>
              <a:r>
                <a:rPr lang="ru-RU" baseline="-25000" dirty="0" smtClean="0"/>
                <a:t>1</a:t>
              </a:r>
              <a:endParaRPr lang="ru-RU" dirty="0"/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3429000" y="5269468"/>
              <a:ext cx="36260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 smtClean="0"/>
                <a:t>х</a:t>
              </a:r>
              <a:r>
                <a:rPr lang="ru-RU" baseline="-25000" dirty="0" smtClean="0"/>
                <a:t>2</a:t>
              </a:r>
              <a:endParaRPr lang="ru-RU" dirty="0"/>
            </a:p>
          </p:txBody>
        </p:sp>
      </p:grpSp>
      <p:grpSp>
        <p:nvGrpSpPr>
          <p:cNvPr id="9" name="Группа 48"/>
          <p:cNvGrpSpPr/>
          <p:nvPr/>
        </p:nvGrpSpPr>
        <p:grpSpPr>
          <a:xfrm>
            <a:off x="6019800" y="1371600"/>
            <a:ext cx="2362200" cy="5257800"/>
            <a:chOff x="6019800" y="304800"/>
            <a:chExt cx="2362200" cy="5257800"/>
          </a:xfrm>
        </p:grpSpPr>
        <p:grpSp>
          <p:nvGrpSpPr>
            <p:cNvPr id="11" name="Группа 39"/>
            <p:cNvGrpSpPr/>
            <p:nvPr/>
          </p:nvGrpSpPr>
          <p:grpSpPr>
            <a:xfrm>
              <a:off x="6019800" y="304800"/>
              <a:ext cx="2362200" cy="5257800"/>
              <a:chOff x="6019800" y="304800"/>
              <a:chExt cx="2362200" cy="5257800"/>
            </a:xfrm>
          </p:grpSpPr>
          <p:sp>
            <p:nvSpPr>
              <p:cNvPr id="26" name="Дуга 25"/>
              <p:cNvSpPr/>
              <p:nvPr/>
            </p:nvSpPr>
            <p:spPr>
              <a:xfrm rot="10800000">
                <a:off x="6705600" y="304800"/>
                <a:ext cx="762000" cy="2819400"/>
              </a:xfrm>
              <a:prstGeom prst="arc">
                <a:avLst>
                  <a:gd name="adj1" fmla="val 16021578"/>
                  <a:gd name="adj2" fmla="val 641094"/>
                </a:avLst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" name="Дуга 27"/>
              <p:cNvSpPr/>
              <p:nvPr/>
            </p:nvSpPr>
            <p:spPr>
              <a:xfrm>
                <a:off x="6629400" y="3124200"/>
                <a:ext cx="838200" cy="2438400"/>
              </a:xfrm>
              <a:prstGeom prst="arc">
                <a:avLst>
                  <a:gd name="adj1" fmla="val 16260652"/>
                  <a:gd name="adj2" fmla="val 0"/>
                </a:avLst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12" name="Группа 37"/>
              <p:cNvGrpSpPr/>
              <p:nvPr/>
            </p:nvGrpSpPr>
            <p:grpSpPr>
              <a:xfrm>
                <a:off x="6019800" y="762000"/>
                <a:ext cx="2362200" cy="4267200"/>
                <a:chOff x="6019800" y="685800"/>
                <a:chExt cx="2362200" cy="4343400"/>
              </a:xfrm>
            </p:grpSpPr>
            <p:cxnSp>
              <p:nvCxnSpPr>
                <p:cNvPr id="13" name="Прямая со стрелкой 12"/>
                <p:cNvCxnSpPr/>
                <p:nvPr/>
              </p:nvCxnSpPr>
              <p:spPr>
                <a:xfrm rot="5400000" flipH="1" flipV="1">
                  <a:off x="4915297" y="2857103"/>
                  <a:ext cx="4343400" cy="794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Прямая со стрелкой 13"/>
                <p:cNvCxnSpPr/>
                <p:nvPr/>
              </p:nvCxnSpPr>
              <p:spPr>
                <a:xfrm>
                  <a:off x="6172200" y="3122612"/>
                  <a:ext cx="2057400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1" name="TextBox 30"/>
                <p:cNvSpPr txBox="1"/>
                <p:nvPr/>
              </p:nvSpPr>
              <p:spPr>
                <a:xfrm>
                  <a:off x="6858000" y="685800"/>
                  <a:ext cx="457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dirty="0" smtClean="0"/>
                    <a:t>у</a:t>
                  </a:r>
                  <a:endParaRPr lang="ru-RU" dirty="0"/>
                </a:p>
              </p:txBody>
            </p:sp>
            <p:sp>
              <p:nvSpPr>
                <p:cNvPr id="32" name="TextBox 31"/>
                <p:cNvSpPr txBox="1"/>
                <p:nvPr/>
              </p:nvSpPr>
              <p:spPr>
                <a:xfrm>
                  <a:off x="6858000" y="3124200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dirty="0" smtClean="0"/>
                    <a:t>0</a:t>
                  </a:r>
                  <a:endParaRPr lang="ru-RU" dirty="0"/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>
                  <a:off x="8001000" y="3124200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dirty="0" err="1" smtClean="0"/>
                    <a:t>х</a:t>
                  </a:r>
                  <a:endParaRPr lang="ru-RU" dirty="0"/>
                </a:p>
              </p:txBody>
            </p:sp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>
                  <a:off x="6248400" y="1905000"/>
                  <a:ext cx="1524000" cy="1588"/>
                </a:xfrm>
                <a:prstGeom prst="line">
                  <a:avLst/>
                </a:prstGeom>
                <a:ln>
                  <a:solidFill>
                    <a:srgbClr val="0000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6" name="TextBox 35"/>
                <p:cNvSpPr txBox="1"/>
                <p:nvPr/>
              </p:nvSpPr>
              <p:spPr>
                <a:xfrm>
                  <a:off x="7010400" y="1828800"/>
                  <a:ext cx="228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dirty="0" smtClean="0"/>
                    <a:t>а</a:t>
                  </a:r>
                  <a:endParaRPr lang="ru-RU" dirty="0"/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6019800" y="1600200"/>
                  <a:ext cx="9144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dirty="0" err="1" smtClean="0"/>
                    <a:t>у=а</a:t>
                  </a:r>
                  <a:endParaRPr lang="ru-RU" dirty="0"/>
                </a:p>
              </p:txBody>
            </p:sp>
            <p:cxnSp>
              <p:nvCxnSpPr>
                <p:cNvPr id="55" name="Прямая соединительная линия 54"/>
                <p:cNvCxnSpPr/>
                <p:nvPr/>
              </p:nvCxnSpPr>
              <p:spPr>
                <a:xfrm rot="5400000">
                  <a:off x="6057106" y="2552700"/>
                  <a:ext cx="1296194" cy="79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3" name="Picture 1"/>
                <p:cNvPicPr>
                  <a:picLocks noChangeAspect="1" noChangeArrowheads="1"/>
                </p:cNvPicPr>
                <p:nvPr/>
              </p:nvPicPr>
              <p:blipFill>
                <a:blip r:embed="rId3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6324600" y="1143000"/>
                  <a:ext cx="800100" cy="382270"/>
                </a:xfrm>
                <a:prstGeom prst="rect">
                  <a:avLst/>
                </a:prstGeom>
                <a:noFill/>
              </p:spPr>
            </p:pic>
          </p:grpSp>
        </p:grpSp>
        <p:sp>
          <p:nvSpPr>
            <p:cNvPr id="46" name="Прямоугольник 45"/>
            <p:cNvSpPr/>
            <p:nvPr/>
          </p:nvSpPr>
          <p:spPr>
            <a:xfrm>
              <a:off x="6521048" y="3048000"/>
              <a:ext cx="33695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 smtClean="0"/>
                <a:t> </a:t>
              </a:r>
              <a:r>
                <a:rPr lang="ru-RU" dirty="0" err="1" smtClean="0"/>
                <a:t>х</a:t>
              </a:r>
              <a:endParaRPr lang="ru-RU" dirty="0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685800" y="304800"/>
            <a:ext cx="8077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Решение неравенств с помощью графика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250825" y="476250"/>
            <a:ext cx="8893175" cy="2752725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b="1">
                <a:solidFill>
                  <a:srgbClr val="FFFF00"/>
                </a:solidFill>
                <a:latin typeface="Times New Roman" pitchFamily="18" charset="0"/>
              </a:rPr>
              <a:t>Окунись</a:t>
            </a:r>
            <a:r>
              <a:rPr lang="en-US" b="1">
                <a:solidFill>
                  <a:srgbClr val="FFFF00"/>
                </a:solidFill>
                <a:latin typeface="Times New Roman" pitchFamily="18" charset="0"/>
              </a:rPr>
              <a:t> в большой и загадочный мир функций</a:t>
            </a:r>
            <a:r>
              <a:rPr lang="ru-RU" b="1">
                <a:solidFill>
                  <a:srgbClr val="FFFF00"/>
                </a:solidFill>
                <a:latin typeface="Times New Roman" pitchFamily="18" charset="0"/>
              </a:rPr>
              <a:t>!</a:t>
            </a:r>
            <a:r>
              <a:rPr lang="en-US" b="1">
                <a:solidFill>
                  <a:srgbClr val="FFFF00"/>
                </a:solidFill>
                <a:latin typeface="Times New Roman" pitchFamily="18" charset="0"/>
              </a:rPr>
              <a:t> </a:t>
            </a:r>
          </a:p>
          <a:p>
            <a:pPr algn="ctr">
              <a:buFontTx/>
              <a:buNone/>
            </a:pPr>
            <a:r>
              <a:rPr lang="en-US" b="1">
                <a:solidFill>
                  <a:srgbClr val="FFFF00"/>
                </a:solidFill>
                <a:latin typeface="Times New Roman" pitchFamily="18" charset="0"/>
              </a:rPr>
              <a:t>Посмотри вокруг</a:t>
            </a:r>
            <a:r>
              <a:rPr lang="ru-RU" b="1">
                <a:solidFill>
                  <a:srgbClr val="FFFF00"/>
                </a:solidFill>
                <a:latin typeface="Times New Roman" pitchFamily="18" charset="0"/>
              </a:rPr>
              <a:t> и</a:t>
            </a:r>
            <a:r>
              <a:rPr lang="en-US" b="1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ru-RU" b="1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b="1">
                <a:solidFill>
                  <a:srgbClr val="FFFF00"/>
                </a:solidFill>
                <a:latin typeface="Times New Roman" pitchFamily="18" charset="0"/>
              </a:rPr>
              <a:t>увидишь множество линий, напоминающих </a:t>
            </a:r>
            <a:r>
              <a:rPr lang="ru-RU" b="1">
                <a:solidFill>
                  <a:srgbClr val="FFFF00"/>
                </a:solidFill>
                <a:latin typeface="Times New Roman" pitchFamily="18" charset="0"/>
              </a:rPr>
              <a:t>скучные </a:t>
            </a:r>
            <a:r>
              <a:rPr lang="en-US" b="1">
                <a:solidFill>
                  <a:srgbClr val="FFFF00"/>
                </a:solidFill>
                <a:latin typeface="Times New Roman" pitchFamily="18" charset="0"/>
              </a:rPr>
              <a:t>параболы, гиперболы,  прямые</a:t>
            </a:r>
            <a:r>
              <a:rPr lang="ru-RU" b="1">
                <a:solidFill>
                  <a:srgbClr val="FFFF00"/>
                </a:solidFill>
                <a:latin typeface="Times New Roman" pitchFamily="18" charset="0"/>
              </a:rPr>
              <a:t>…</a:t>
            </a:r>
            <a:r>
              <a:rPr lang="en-US" b="1">
                <a:solidFill>
                  <a:srgbClr val="FFFF00"/>
                </a:solidFill>
                <a:latin typeface="Times New Roman" pitchFamily="18" charset="0"/>
              </a:rPr>
              <a:t> </a:t>
            </a:r>
          </a:p>
          <a:p>
            <a:pPr>
              <a:buFontTx/>
              <a:buNone/>
            </a:pPr>
            <a:endParaRPr lang="en-US" b="1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 rot="-1005802">
            <a:off x="250825" y="3933825"/>
            <a:ext cx="5472113" cy="2087563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1005802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в радуге после дождя... </a:t>
            </a:r>
          </a:p>
        </p:txBody>
      </p:sp>
      <p:sp>
        <p:nvSpPr>
          <p:cNvPr id="3077" name="WordArt 5"/>
          <p:cNvSpPr>
            <a:spLocks noChangeArrowheads="1" noChangeShapeType="1" noTextEdit="1"/>
          </p:cNvSpPr>
          <p:nvPr/>
        </p:nvSpPr>
        <p:spPr bwMode="auto">
          <a:xfrm rot="-1203775">
            <a:off x="1692275" y="4941888"/>
            <a:ext cx="273367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в одуванчике...</a:t>
            </a:r>
          </a:p>
        </p:txBody>
      </p:sp>
      <p:sp>
        <p:nvSpPr>
          <p:cNvPr id="3078" name="WordArt 6"/>
          <p:cNvSpPr>
            <a:spLocks noChangeArrowheads="1" noChangeShapeType="1" noTextEdit="1"/>
          </p:cNvSpPr>
          <p:nvPr/>
        </p:nvSpPr>
        <p:spPr bwMode="auto">
          <a:xfrm rot="1916069">
            <a:off x="5753100" y="4365625"/>
            <a:ext cx="3390900" cy="85725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в березовой роще...</a:t>
            </a:r>
          </a:p>
        </p:txBody>
      </p:sp>
      <p:sp>
        <p:nvSpPr>
          <p:cNvPr id="3079" name="WordArt 7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3779838" y="5373688"/>
            <a:ext cx="3590925" cy="876300"/>
          </a:xfrm>
          <a:prstGeom prst="rect">
            <a:avLst/>
          </a:prstGeom>
        </p:spPr>
        <p:txBody>
          <a:bodyPr wrap="none" fromWordArt="1">
            <a:prstTxWarp prst="textFadeLeft">
              <a:avLst>
                <a:gd name="adj" fmla="val 33333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в лучике света…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000"/>
                            </p:stCondLst>
                            <p:childTnLst>
                              <p:par>
                                <p:cTn id="3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  <p:bldP spid="3076" grpId="0" animBg="1"/>
      <p:bldP spid="3077" grpId="0" animBg="1"/>
      <p:bldP spid="3078" grpId="0" animBg="1"/>
      <p:bldP spid="307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2"/>
          <p:cNvSpPr>
            <a:spLocks noChangeArrowheads="1" noChangeShapeType="1" noTextEdit="1"/>
          </p:cNvSpPr>
          <p:nvPr/>
        </p:nvSpPr>
        <p:spPr bwMode="auto">
          <a:xfrm>
            <a:off x="1476375" y="260350"/>
            <a:ext cx="6029325" cy="1570038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80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9933"/>
                    </a:gs>
                    <a:gs pos="100000">
                      <a:srgbClr val="FFFF00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Из истории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844675"/>
            <a:ext cx="7956550" cy="3744913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ru-RU" b="1" dirty="0">
                <a:solidFill>
                  <a:srgbClr val="FFFF00"/>
                </a:solidFill>
                <a:latin typeface="Monotype Corsiva" pitchFamily="66" charset="0"/>
              </a:rPr>
              <a:t>Т</a:t>
            </a:r>
            <a:r>
              <a:rPr lang="en-US" b="1" dirty="0" err="1">
                <a:solidFill>
                  <a:srgbClr val="FFFF00"/>
                </a:solidFill>
                <a:latin typeface="Monotype Corsiva" pitchFamily="66" charset="0"/>
              </a:rPr>
              <a:t>аблицы</a:t>
            </a:r>
            <a:r>
              <a:rPr lang="en-US" b="1" dirty="0">
                <a:solidFill>
                  <a:srgbClr val="FFFF00"/>
                </a:solidFill>
                <a:latin typeface="Monotype Corsiva" pitchFamily="66" charset="0"/>
              </a:rPr>
              <a:t> </a:t>
            </a:r>
            <a:r>
              <a:rPr lang="en-US" b="1" dirty="0" err="1">
                <a:solidFill>
                  <a:srgbClr val="FFFF00"/>
                </a:solidFill>
                <a:latin typeface="Monotype Corsiva" pitchFamily="66" charset="0"/>
              </a:rPr>
              <a:t>для</a:t>
            </a:r>
            <a:r>
              <a:rPr lang="en-US" b="1" dirty="0">
                <a:solidFill>
                  <a:srgbClr val="FFFF00"/>
                </a:solidFill>
                <a:latin typeface="Monotype Corsiva" pitchFamily="66" charset="0"/>
              </a:rPr>
              <a:t> </a:t>
            </a:r>
            <a:r>
              <a:rPr lang="en-US" b="1" dirty="0" err="1">
                <a:solidFill>
                  <a:srgbClr val="FFFF00"/>
                </a:solidFill>
                <a:latin typeface="Monotype Corsiva" pitchFamily="66" charset="0"/>
              </a:rPr>
              <a:t>функций</a:t>
            </a:r>
            <a:r>
              <a:rPr lang="en-US" b="1" dirty="0">
                <a:solidFill>
                  <a:srgbClr val="FFFF00"/>
                </a:solidFill>
                <a:latin typeface="Monotype Corsiva" pitchFamily="66" charset="0"/>
              </a:rPr>
              <a:t> </a:t>
            </a:r>
            <a:endParaRPr lang="ru-RU" b="1" dirty="0">
              <a:solidFill>
                <a:srgbClr val="FFFF00"/>
              </a:solidFill>
              <a:latin typeface="Monotype Corsiva" pitchFamily="66" charset="0"/>
            </a:endParaRPr>
          </a:p>
          <a:p>
            <a:pPr algn="ctr">
              <a:buFontTx/>
              <a:buNone/>
            </a:pPr>
            <a:r>
              <a:rPr lang="en-US" b="1" dirty="0">
                <a:solidFill>
                  <a:srgbClr val="FFFF00"/>
                </a:solidFill>
                <a:latin typeface="Monotype Corsiva" pitchFamily="66" charset="0"/>
              </a:rPr>
              <a:t>y=1/x </a:t>
            </a:r>
            <a:endParaRPr lang="ru-RU" b="1" dirty="0">
              <a:solidFill>
                <a:srgbClr val="FFFF00"/>
              </a:solidFill>
              <a:latin typeface="Monotype Corsiva" pitchFamily="66" charset="0"/>
            </a:endParaRPr>
          </a:p>
          <a:p>
            <a:pPr algn="ctr">
              <a:buFontTx/>
              <a:buNone/>
            </a:pPr>
            <a:r>
              <a:rPr lang="en-US" b="1" dirty="0">
                <a:solidFill>
                  <a:srgbClr val="FFFF00"/>
                </a:solidFill>
                <a:latin typeface="Monotype Corsiva" pitchFamily="66" charset="0"/>
              </a:rPr>
              <a:t>y=x</a:t>
            </a:r>
            <a:r>
              <a:rPr lang="en-US" b="1" baseline="30000" dirty="0">
                <a:solidFill>
                  <a:srgbClr val="FFFF00"/>
                </a:solidFill>
                <a:latin typeface="Monotype Corsiva" pitchFamily="66" charset="0"/>
              </a:rPr>
              <a:t>2</a:t>
            </a:r>
            <a:r>
              <a:rPr lang="en-US" b="1" dirty="0">
                <a:solidFill>
                  <a:srgbClr val="FFFF00"/>
                </a:solidFill>
                <a:latin typeface="Monotype Corsiva" pitchFamily="66" charset="0"/>
              </a:rPr>
              <a:t> </a:t>
            </a:r>
            <a:endParaRPr lang="ru-RU" b="1" dirty="0">
              <a:solidFill>
                <a:srgbClr val="FFFF00"/>
              </a:solidFill>
              <a:latin typeface="Monotype Corsiva" pitchFamily="66" charset="0"/>
            </a:endParaRPr>
          </a:p>
          <a:p>
            <a:pPr algn="ctr">
              <a:buFontTx/>
              <a:buNone/>
            </a:pPr>
            <a:r>
              <a:rPr lang="en-US" b="1" dirty="0">
                <a:solidFill>
                  <a:srgbClr val="FFFF00"/>
                </a:solidFill>
                <a:latin typeface="Monotype Corsiva" pitchFamily="66" charset="0"/>
              </a:rPr>
              <a:t>y= x</a:t>
            </a:r>
            <a:r>
              <a:rPr lang="en-US" b="1" baseline="30000" dirty="0">
                <a:solidFill>
                  <a:srgbClr val="FFFF00"/>
                </a:solidFill>
                <a:latin typeface="Monotype Corsiva" pitchFamily="66" charset="0"/>
              </a:rPr>
              <a:t>3</a:t>
            </a:r>
            <a:r>
              <a:rPr lang="en-US" b="1" dirty="0">
                <a:solidFill>
                  <a:srgbClr val="FFFF00"/>
                </a:solidFill>
                <a:latin typeface="Monotype Corsiva" pitchFamily="66" charset="0"/>
              </a:rPr>
              <a:t> </a:t>
            </a:r>
            <a:endParaRPr lang="ru-RU" b="1" dirty="0">
              <a:solidFill>
                <a:srgbClr val="FFFF00"/>
              </a:solidFill>
              <a:latin typeface="Monotype Corsiva" pitchFamily="66" charset="0"/>
            </a:endParaRPr>
          </a:p>
          <a:p>
            <a:pPr algn="ctr">
              <a:buFontTx/>
              <a:buNone/>
            </a:pPr>
            <a:r>
              <a:rPr lang="en-US" b="1" dirty="0">
                <a:solidFill>
                  <a:srgbClr val="FFFF00"/>
                </a:solidFill>
                <a:latin typeface="Monotype Corsiva" pitchFamily="66" charset="0"/>
              </a:rPr>
              <a:t>y= x</a:t>
            </a:r>
            <a:r>
              <a:rPr lang="en-US" b="1" baseline="30000" dirty="0">
                <a:solidFill>
                  <a:srgbClr val="FFFF00"/>
                </a:solidFill>
                <a:latin typeface="Monotype Corsiva" pitchFamily="66" charset="0"/>
              </a:rPr>
              <a:t>2</a:t>
            </a:r>
            <a:r>
              <a:rPr lang="en-US" b="1" dirty="0">
                <a:solidFill>
                  <a:srgbClr val="FFFF00"/>
                </a:solidFill>
                <a:latin typeface="Monotype Corsiva" pitchFamily="66" charset="0"/>
              </a:rPr>
              <a:t>+x</a:t>
            </a:r>
            <a:r>
              <a:rPr lang="en-US" b="1" baseline="30000" dirty="0">
                <a:solidFill>
                  <a:srgbClr val="FFFF00"/>
                </a:solidFill>
                <a:latin typeface="Monotype Corsiva" pitchFamily="66" charset="0"/>
              </a:rPr>
              <a:t>3</a:t>
            </a:r>
          </a:p>
          <a:p>
            <a:pPr algn="ctr">
              <a:buFontTx/>
              <a:buNone/>
            </a:pPr>
            <a:r>
              <a:rPr lang="en-US" b="1" dirty="0" err="1">
                <a:solidFill>
                  <a:srgbClr val="FFFF00"/>
                </a:solidFill>
                <a:latin typeface="Monotype Corsiva" pitchFamily="66" charset="0"/>
              </a:rPr>
              <a:t>были</a:t>
            </a:r>
            <a:r>
              <a:rPr lang="en-US" b="1" dirty="0">
                <a:solidFill>
                  <a:srgbClr val="FFFF00"/>
                </a:solidFill>
                <a:latin typeface="Monotype Corsiva" pitchFamily="66" charset="0"/>
              </a:rPr>
              <a:t> </a:t>
            </a:r>
            <a:r>
              <a:rPr lang="en-US" b="1" dirty="0" err="1">
                <a:solidFill>
                  <a:srgbClr val="FFFF00"/>
                </a:solidFill>
                <a:latin typeface="Monotype Corsiva" pitchFamily="66" charset="0"/>
              </a:rPr>
              <a:t>составлены</a:t>
            </a:r>
            <a:r>
              <a:rPr lang="ru-RU" b="1" dirty="0">
                <a:solidFill>
                  <a:srgbClr val="FFFF00"/>
                </a:solidFill>
                <a:latin typeface="Monotype Corsiva" pitchFamily="66" charset="0"/>
              </a:rPr>
              <a:t> еще в </a:t>
            </a:r>
            <a:r>
              <a:rPr lang="en-US" b="1" dirty="0" err="1">
                <a:solidFill>
                  <a:srgbClr val="FFFF00"/>
                </a:solidFill>
                <a:latin typeface="Monotype Corsiva" pitchFamily="66" charset="0"/>
              </a:rPr>
              <a:t>Древнем</a:t>
            </a:r>
            <a:r>
              <a:rPr lang="en-US" b="1" dirty="0">
                <a:solidFill>
                  <a:srgbClr val="FFFF00"/>
                </a:solidFill>
                <a:latin typeface="Monotype Corsiva" pitchFamily="66" charset="0"/>
              </a:rPr>
              <a:t> </a:t>
            </a:r>
            <a:r>
              <a:rPr lang="en-US" b="1" dirty="0" err="1">
                <a:solidFill>
                  <a:srgbClr val="FFFF00"/>
                </a:solidFill>
                <a:latin typeface="Monotype Corsiva" pitchFamily="66" charset="0"/>
              </a:rPr>
              <a:t>Вавилоне</a:t>
            </a:r>
            <a:r>
              <a:rPr lang="en-US" b="1" dirty="0">
                <a:solidFill>
                  <a:srgbClr val="FFFF00"/>
                </a:solidFill>
                <a:latin typeface="Monotype Corsiva" pitchFamily="66" charset="0"/>
              </a:rPr>
              <a:t> </a:t>
            </a:r>
            <a:endParaRPr lang="ru-RU" b="1" dirty="0">
              <a:solidFill>
                <a:srgbClr val="FFFF00"/>
              </a:solidFill>
              <a:latin typeface="Monotype Corsiva" pitchFamily="66" charset="0"/>
            </a:endParaRPr>
          </a:p>
          <a:p>
            <a:pPr algn="ctr">
              <a:buFontTx/>
              <a:buNone/>
            </a:pPr>
            <a:endParaRPr lang="en-US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2"/>
          <p:cNvSpPr>
            <a:spLocks noChangeArrowheads="1" noChangeShapeType="1" noTextEdit="1"/>
          </p:cNvSpPr>
          <p:nvPr/>
        </p:nvSpPr>
        <p:spPr bwMode="auto">
          <a:xfrm>
            <a:off x="1476375" y="260350"/>
            <a:ext cx="6029325" cy="1570038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80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9933"/>
                    </a:gs>
                    <a:gs pos="100000">
                      <a:srgbClr val="FFFF00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Из истории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708400" y="1916113"/>
            <a:ext cx="5184775" cy="4608512"/>
            <a:chOff x="1292" y="1226"/>
            <a:chExt cx="3357" cy="2903"/>
          </a:xfrm>
        </p:grpSpPr>
        <p:sp>
          <p:nvSpPr>
            <p:cNvPr id="6148" name="AutoShape 4"/>
            <p:cNvSpPr>
              <a:spLocks noChangeArrowheads="1"/>
            </p:cNvSpPr>
            <p:nvPr/>
          </p:nvSpPr>
          <p:spPr bwMode="auto">
            <a:xfrm flipV="1">
              <a:off x="1292" y="1226"/>
              <a:ext cx="3266" cy="2903"/>
            </a:xfrm>
            <a:prstGeom prst="wedgeRoundRectCallout">
              <a:avLst>
                <a:gd name="adj1" fmla="val -58481"/>
                <a:gd name="adj2" fmla="val 43486"/>
                <a:gd name="adj3" fmla="val 16667"/>
              </a:avLst>
            </a:prstGeom>
            <a:gradFill rotWithShape="1">
              <a:gsLst>
                <a:gs pos="0">
                  <a:srgbClr val="FF9933"/>
                </a:gs>
                <a:gs pos="100000">
                  <a:srgbClr val="FFFF00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/>
            </a:p>
          </p:txBody>
        </p:sp>
        <p:sp>
          <p:nvSpPr>
            <p:cNvPr id="6149" name="Text Box 5"/>
            <p:cNvSpPr txBox="1">
              <a:spLocks noChangeArrowheads="1"/>
            </p:cNvSpPr>
            <p:nvPr/>
          </p:nvSpPr>
          <p:spPr bwMode="auto">
            <a:xfrm>
              <a:off x="1338" y="1281"/>
              <a:ext cx="3311" cy="25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ru-RU" sz="2800" b="1" i="1">
                  <a:latin typeface="Monotype Corsiva" pitchFamily="66" charset="0"/>
                </a:rPr>
                <a:t>        </a:t>
              </a:r>
              <a:r>
                <a:rPr lang="en-US" sz="2800" b="1" i="1">
                  <a:latin typeface="Monotype Corsiva" pitchFamily="66" charset="0"/>
                </a:rPr>
                <a:t>Рене Декарт (1596-1650)</a:t>
              </a:r>
              <a:r>
                <a:rPr lang="ru-RU" sz="2800" b="1" i="1">
                  <a:latin typeface="Monotype Corsiva" pitchFamily="66" charset="0"/>
                </a:rPr>
                <a:t> 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ru-RU" sz="2800" b="1" i="1">
                  <a:latin typeface="Monotype Corsiva" pitchFamily="66" charset="0"/>
                </a:rPr>
                <a:t>ввел п</a:t>
              </a:r>
              <a:r>
                <a:rPr lang="en-US" sz="2800" b="1" i="1">
                  <a:latin typeface="Monotype Corsiva" pitchFamily="66" charset="0"/>
                </a:rPr>
                <a:t>онятие переменной величины</a:t>
              </a:r>
              <a:r>
                <a:rPr lang="ru-RU" sz="2800" b="1" i="1">
                  <a:latin typeface="Monotype Corsiva" pitchFamily="66" charset="0"/>
                </a:rPr>
                <a:t>,</a:t>
              </a:r>
              <a:r>
                <a:rPr lang="en-US" sz="2800" b="1" i="1">
                  <a:latin typeface="Monotype Corsiva" pitchFamily="66" charset="0"/>
                </a:rPr>
                <a:t> </a:t>
              </a:r>
              <a:endParaRPr lang="ru-RU" sz="2800" b="1" i="1">
                <a:latin typeface="Monotype Corsiva" pitchFamily="66" charset="0"/>
              </a:endParaRPr>
            </a:p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sz="2800" b="1" i="1">
                  <a:latin typeface="Monotype Corsiva" pitchFamily="66" charset="0"/>
                </a:rPr>
                <a:t>идею числовой функции числового аргумента</a:t>
              </a:r>
              <a:r>
                <a:rPr lang="ru-RU" sz="2800" b="1" i="1">
                  <a:latin typeface="Monotype Corsiva" pitchFamily="66" charset="0"/>
                </a:rPr>
                <a:t>,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sz="2800" b="1" i="1">
                  <a:latin typeface="Monotype Corsiva" pitchFamily="66" charset="0"/>
                </a:rPr>
                <a:t>стал применять буквы </a:t>
              </a:r>
              <a:r>
                <a:rPr lang="ru-RU" sz="2800" b="1" i="1">
                  <a:latin typeface="Monotype Corsiva" pitchFamily="66" charset="0"/>
                </a:rPr>
                <a:t>п</a:t>
              </a:r>
              <a:r>
                <a:rPr lang="en-US" sz="2800" b="1" i="1">
                  <a:latin typeface="Monotype Corsiva" pitchFamily="66" charset="0"/>
                </a:rPr>
                <a:t>ри записи зависимостей между величинами</a:t>
              </a:r>
              <a:r>
                <a:rPr lang="ru-RU" sz="2800" b="1" i="1">
                  <a:latin typeface="Monotype Corsiva" pitchFamily="66" charset="0"/>
                </a:rPr>
                <a:t>,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sz="2800" b="1" i="1">
                  <a:latin typeface="Monotype Corsiva" pitchFamily="66" charset="0"/>
                </a:rPr>
                <a:t>начал геометрически изображать не только пары чисел, но и уравнения, связывающие два числа </a:t>
              </a:r>
            </a:p>
          </p:txBody>
        </p:sp>
      </p:grpSp>
      <p:pic>
        <p:nvPicPr>
          <p:cNvPr id="6150" name="Picture 6" descr="descart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844675"/>
            <a:ext cx="2924175" cy="41767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2"/>
          <p:cNvSpPr>
            <a:spLocks noChangeArrowheads="1" noChangeShapeType="1" noTextEdit="1"/>
          </p:cNvSpPr>
          <p:nvPr/>
        </p:nvSpPr>
        <p:spPr bwMode="auto">
          <a:xfrm>
            <a:off x="1476375" y="260350"/>
            <a:ext cx="6029325" cy="1570038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80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9933"/>
                    </a:gs>
                    <a:gs pos="100000">
                      <a:srgbClr val="FFFF00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Из истории</a:t>
            </a:r>
          </a:p>
        </p:txBody>
      </p:sp>
      <p:pic>
        <p:nvPicPr>
          <p:cNvPr id="7171" name="Picture 3" descr="fermat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5795963" y="2060575"/>
            <a:ext cx="2924175" cy="4176713"/>
          </a:xfrm>
          <a:noFill/>
          <a:ln/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50825" y="1989138"/>
            <a:ext cx="5154613" cy="4608512"/>
            <a:chOff x="1311" y="1243"/>
            <a:chExt cx="3247" cy="2903"/>
          </a:xfrm>
        </p:grpSpPr>
        <p:sp>
          <p:nvSpPr>
            <p:cNvPr id="7173" name="AutoShape 5"/>
            <p:cNvSpPr>
              <a:spLocks noChangeArrowheads="1"/>
            </p:cNvSpPr>
            <p:nvPr/>
          </p:nvSpPr>
          <p:spPr bwMode="auto">
            <a:xfrm flipH="1" flipV="1">
              <a:off x="1311" y="1243"/>
              <a:ext cx="3247" cy="2903"/>
            </a:xfrm>
            <a:prstGeom prst="wedgeRoundRectCallout">
              <a:avLst>
                <a:gd name="adj1" fmla="val -55144"/>
                <a:gd name="adj2" fmla="val 43315"/>
                <a:gd name="adj3" fmla="val 16667"/>
              </a:avLst>
            </a:prstGeom>
            <a:gradFill rotWithShape="1">
              <a:gsLst>
                <a:gs pos="0">
                  <a:srgbClr val="FF9933"/>
                </a:gs>
                <a:gs pos="100000">
                  <a:srgbClr val="FFFF00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/>
            </a:p>
          </p:txBody>
        </p:sp>
        <p:sp>
          <p:nvSpPr>
            <p:cNvPr id="7174" name="Text Box 6"/>
            <p:cNvSpPr txBox="1">
              <a:spLocks noChangeArrowheads="1"/>
            </p:cNvSpPr>
            <p:nvPr/>
          </p:nvSpPr>
          <p:spPr bwMode="auto">
            <a:xfrm>
              <a:off x="1383" y="1434"/>
              <a:ext cx="2858" cy="19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 i="1">
                  <a:latin typeface="Monotype Corsiva" pitchFamily="66" charset="0"/>
                </a:rPr>
                <a:t>Пьер Ферма (1601-1665) </a:t>
              </a:r>
              <a:endParaRPr lang="ru-RU" sz="2800" b="1" i="1">
                <a:latin typeface="Monotype Corsiva" pitchFamily="66" charset="0"/>
              </a:endParaRPr>
            </a:p>
            <a:p>
              <a:pPr algn="ctr">
                <a:spcBef>
                  <a:spcPct val="50000"/>
                </a:spcBef>
              </a:pPr>
              <a:r>
                <a:rPr lang="ru-RU" sz="2800" b="1" i="1">
                  <a:latin typeface="Monotype Corsiva" pitchFamily="66" charset="0"/>
                </a:rPr>
                <a:t>о</a:t>
              </a:r>
              <a:r>
                <a:rPr lang="en-US" sz="2800" b="1" i="1">
                  <a:latin typeface="Monotype Corsiva" pitchFamily="66" charset="0"/>
                </a:rPr>
                <a:t>дновременно с Декартом </a:t>
              </a:r>
              <a:endParaRPr lang="ru-RU" sz="2800" b="1" i="1">
                <a:latin typeface="Monotype Corsiva" pitchFamily="66" charset="0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sz="2800" b="1" i="1">
                  <a:latin typeface="Monotype Corsiva" pitchFamily="66" charset="0"/>
                </a:rPr>
                <a:t>пришёл к мысли </a:t>
              </a:r>
              <a:endParaRPr lang="ru-RU" sz="2800" b="1" i="1">
                <a:latin typeface="Monotype Corsiva" pitchFamily="66" charset="0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sz="2800" b="1" i="1">
                  <a:latin typeface="Monotype Corsiva" pitchFamily="66" charset="0"/>
                </a:rPr>
                <a:t>о соответствии </a:t>
              </a:r>
              <a:endParaRPr lang="ru-RU" sz="2800" b="1" i="1">
                <a:latin typeface="Monotype Corsiva" pitchFamily="66" charset="0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sz="2800" b="1" i="1">
                  <a:latin typeface="Monotype Corsiva" pitchFamily="66" charset="0"/>
                </a:rPr>
                <a:t>между линиями и уравнениями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2"/>
          <p:cNvSpPr>
            <a:spLocks noChangeArrowheads="1" noChangeShapeType="1" noTextEdit="1"/>
          </p:cNvSpPr>
          <p:nvPr/>
        </p:nvSpPr>
        <p:spPr bwMode="auto">
          <a:xfrm>
            <a:off x="1476375" y="260350"/>
            <a:ext cx="6029325" cy="1570038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80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9933"/>
                    </a:gs>
                    <a:gs pos="100000">
                      <a:srgbClr val="FFFF00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Из истории</a:t>
            </a:r>
          </a:p>
        </p:txBody>
      </p:sp>
      <p:pic>
        <p:nvPicPr>
          <p:cNvPr id="8195" name="Picture 3" descr="leibniz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395288" y="1989138"/>
            <a:ext cx="2720975" cy="3887787"/>
          </a:xfrm>
          <a:noFill/>
          <a:ln/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708400" y="1989138"/>
            <a:ext cx="5154613" cy="4608512"/>
            <a:chOff x="1791" y="1661"/>
            <a:chExt cx="3247" cy="2903"/>
          </a:xfrm>
        </p:grpSpPr>
        <p:sp>
          <p:nvSpPr>
            <p:cNvPr id="8197" name="AutoShape 5"/>
            <p:cNvSpPr>
              <a:spLocks noChangeArrowheads="1"/>
            </p:cNvSpPr>
            <p:nvPr/>
          </p:nvSpPr>
          <p:spPr bwMode="auto">
            <a:xfrm>
              <a:off x="1791" y="1661"/>
              <a:ext cx="3247" cy="2903"/>
            </a:xfrm>
            <a:prstGeom prst="wedgeRoundRectCallout">
              <a:avLst>
                <a:gd name="adj1" fmla="val -58778"/>
                <a:gd name="adj2" fmla="val 35806"/>
                <a:gd name="adj3" fmla="val 16667"/>
              </a:avLst>
            </a:prstGeom>
            <a:gradFill rotWithShape="1">
              <a:gsLst>
                <a:gs pos="0">
                  <a:srgbClr val="FF9933"/>
                </a:gs>
                <a:gs pos="100000">
                  <a:srgbClr val="FFFF00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8198" name="Text Box 6"/>
            <p:cNvSpPr txBox="1">
              <a:spLocks noChangeArrowheads="1"/>
            </p:cNvSpPr>
            <p:nvPr/>
          </p:nvSpPr>
          <p:spPr bwMode="auto">
            <a:xfrm>
              <a:off x="2200" y="2296"/>
              <a:ext cx="2631" cy="15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 i="1">
                  <a:latin typeface="Monotype Corsiva" pitchFamily="66" charset="0"/>
                </a:rPr>
                <a:t>Лейбниц (1646-1716) </a:t>
              </a:r>
              <a:endParaRPr lang="ru-RU" sz="2800" b="1" i="1">
                <a:latin typeface="Monotype Corsiva" pitchFamily="66" charset="0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sz="2800" b="1" i="1">
                  <a:latin typeface="Monotype Corsiva" pitchFamily="66" charset="0"/>
                </a:rPr>
                <a:t>начал применять </a:t>
              </a:r>
              <a:endParaRPr lang="ru-RU" sz="2800" b="1" i="1">
                <a:latin typeface="Monotype Corsiva" pitchFamily="66" charset="0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sz="2800" b="1" i="1">
                  <a:latin typeface="Monotype Corsiva" pitchFamily="66" charset="0"/>
                </a:rPr>
                <a:t>в конце XVIII века </a:t>
              </a:r>
              <a:endParaRPr lang="ru-RU" sz="2800" b="1" i="1">
                <a:latin typeface="Monotype Corsiva" pitchFamily="66" charset="0"/>
              </a:endParaRPr>
            </a:p>
            <a:p>
              <a:pPr algn="ctr">
                <a:spcBef>
                  <a:spcPct val="50000"/>
                </a:spcBef>
              </a:pPr>
              <a:r>
                <a:rPr lang="ru-RU" sz="2800" b="1" i="1">
                  <a:latin typeface="Monotype Corsiva" pitchFamily="66" charset="0"/>
                </a:rPr>
                <a:t>т</a:t>
              </a:r>
              <a:r>
                <a:rPr lang="en-US" sz="2800" b="1" i="1">
                  <a:latin typeface="Monotype Corsiva" pitchFamily="66" charset="0"/>
                </a:rPr>
                <a:t>ермин «функция»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2"/>
          <p:cNvSpPr>
            <a:spLocks noChangeArrowheads="1" noChangeShapeType="1" noTextEdit="1"/>
          </p:cNvSpPr>
          <p:nvPr/>
        </p:nvSpPr>
        <p:spPr bwMode="auto">
          <a:xfrm>
            <a:off x="1476375" y="260350"/>
            <a:ext cx="6029325" cy="1570038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80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9933"/>
                    </a:gs>
                    <a:gs pos="100000">
                      <a:srgbClr val="FFFF00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Из истории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23850" y="1700213"/>
            <a:ext cx="5040313" cy="4665662"/>
            <a:chOff x="385" y="436"/>
            <a:chExt cx="3175" cy="2903"/>
          </a:xfrm>
        </p:grpSpPr>
        <p:sp>
          <p:nvSpPr>
            <p:cNvPr id="9220" name="AutoShape 4"/>
            <p:cNvSpPr>
              <a:spLocks noChangeArrowheads="1"/>
            </p:cNvSpPr>
            <p:nvPr/>
          </p:nvSpPr>
          <p:spPr bwMode="auto">
            <a:xfrm flipH="1">
              <a:off x="385" y="436"/>
              <a:ext cx="3175" cy="2903"/>
            </a:xfrm>
            <a:prstGeom prst="wedgeRoundRectCallout">
              <a:avLst>
                <a:gd name="adj1" fmla="val -61310"/>
                <a:gd name="adj2" fmla="val 35736"/>
                <a:gd name="adj3" fmla="val 16667"/>
              </a:avLst>
            </a:prstGeom>
            <a:gradFill rotWithShape="1">
              <a:gsLst>
                <a:gs pos="0">
                  <a:srgbClr val="FF9933"/>
                </a:gs>
                <a:gs pos="100000">
                  <a:srgbClr val="FFFF00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9221" name="Text Box 5"/>
            <p:cNvSpPr txBox="1">
              <a:spLocks noChangeArrowheads="1"/>
            </p:cNvSpPr>
            <p:nvPr/>
          </p:nvSpPr>
          <p:spPr bwMode="auto">
            <a:xfrm>
              <a:off x="558" y="600"/>
              <a:ext cx="2767" cy="2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 i="1">
                  <a:latin typeface="Monotype Corsiva" pitchFamily="66" charset="0"/>
                </a:rPr>
                <a:t>Иоганн Бернулли дал </a:t>
              </a:r>
              <a:r>
                <a:rPr lang="ru-RU" sz="2800" b="1" i="1">
                  <a:latin typeface="Monotype Corsiva" pitchFamily="66" charset="0"/>
                </a:rPr>
                <a:t>о</a:t>
              </a:r>
              <a:r>
                <a:rPr lang="en-US" sz="2800" b="1" i="1">
                  <a:latin typeface="Monotype Corsiva" pitchFamily="66" charset="0"/>
                </a:rPr>
                <a:t>пределение функции, приближенное к современному: </a:t>
              </a:r>
              <a:endParaRPr lang="ru-RU" sz="2800" b="1" i="1">
                <a:latin typeface="Monotype Corsiva" pitchFamily="66" charset="0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sz="2800" b="1" i="1">
                  <a:latin typeface="Monotype Corsiva" pitchFamily="66" charset="0"/>
                </a:rPr>
                <a:t>«Функцией переменной величины называется количество, образованное каким угодно способом из этой переменной величины и постоянных».</a:t>
              </a:r>
              <a:r>
                <a:rPr lang="en-US"/>
                <a:t> </a:t>
              </a:r>
            </a:p>
          </p:txBody>
        </p:sp>
      </p:grpSp>
      <p:pic>
        <p:nvPicPr>
          <p:cNvPr id="9222" name="Picture 6" descr="bernoullii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5940425" y="2060575"/>
            <a:ext cx="2873375" cy="410527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685800"/>
            <a:ext cx="7924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Цель: Систематизировать и обобщить знания по теме  «Степенная функция».</a:t>
            </a:r>
          </a:p>
          <a:p>
            <a:endParaRPr lang="ru-RU" sz="4800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Подготовка к контрольной работе</a:t>
            </a:r>
            <a:endParaRPr lang="ru-RU" sz="48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61508" name="Object 4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444500" y="863600"/>
          <a:ext cx="3192463" cy="2979738"/>
        </p:xfrm>
        <a:graphic>
          <a:graphicData uri="http://schemas.openxmlformats.org/presentationml/2006/ole">
            <p:oleObj spid="_x0000_s1026" name="Chart" r:id="rId3" imgW="7096049" imgH="4848149" progId="Excel.Sheet.8">
              <p:embed/>
            </p:oleObj>
          </a:graphicData>
        </a:graphic>
      </p:graphicFrame>
      <p:graphicFrame>
        <p:nvGraphicFramePr>
          <p:cNvPr id="661510" name="Object 6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935663" y="736600"/>
          <a:ext cx="2876550" cy="2770188"/>
        </p:xfrm>
        <a:graphic>
          <a:graphicData uri="http://schemas.openxmlformats.org/presentationml/2006/ole">
            <p:oleObj spid="_x0000_s1027" name="Chart" r:id="rId4" imgW="7096049" imgH="4848149" progId="Excel.Sheet.8">
              <p:embed/>
            </p:oleObj>
          </a:graphicData>
        </a:graphic>
      </p:graphicFrame>
      <p:graphicFrame>
        <p:nvGraphicFramePr>
          <p:cNvPr id="661513" name="Object 9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55613" y="3722688"/>
          <a:ext cx="3797300" cy="2593975"/>
        </p:xfrm>
        <a:graphic>
          <a:graphicData uri="http://schemas.openxmlformats.org/presentationml/2006/ole">
            <p:oleObj spid="_x0000_s1028" name="Chart" r:id="rId5" imgW="7096049" imgH="4848149" progId="Excel.Sheet.8">
              <p:embed/>
            </p:oleObj>
          </a:graphicData>
        </a:graphic>
      </p:graphicFrame>
      <p:graphicFrame>
        <p:nvGraphicFramePr>
          <p:cNvPr id="661516" name="Object 12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4837113" y="3506788"/>
          <a:ext cx="4002087" cy="2733675"/>
        </p:xfrm>
        <a:graphic>
          <a:graphicData uri="http://schemas.openxmlformats.org/presentationml/2006/ole">
            <p:oleObj spid="_x0000_s1029" name="Chart" r:id="rId6" imgW="7096049" imgH="4848149" progId="Excel.Sheet.8">
              <p:embed/>
            </p:oleObj>
          </a:graphicData>
        </a:graphic>
      </p:graphicFrame>
      <p:sp>
        <p:nvSpPr>
          <p:cNvPr id="661519" name="Rectangle 15"/>
          <p:cNvSpPr>
            <a:spLocks noChangeArrowheads="1"/>
          </p:cNvSpPr>
          <p:nvPr/>
        </p:nvSpPr>
        <p:spPr bwMode="auto">
          <a:xfrm>
            <a:off x="742950" y="57150"/>
            <a:ext cx="7772400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4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Область определения</a:t>
            </a:r>
            <a:endParaRPr lang="ru-RU" sz="4400">
              <a:solidFill>
                <a:schemeClr val="tx2"/>
              </a:solidFill>
              <a:latin typeface="Tahoma" pitchFamily="34" charset="0"/>
            </a:endParaRPr>
          </a:p>
        </p:txBody>
      </p:sp>
      <p:sp>
        <p:nvSpPr>
          <p:cNvPr id="661520" name="Oval 16"/>
          <p:cNvSpPr>
            <a:spLocks noChangeArrowheads="1"/>
          </p:cNvSpPr>
          <p:nvPr/>
        </p:nvSpPr>
        <p:spPr bwMode="auto">
          <a:xfrm>
            <a:off x="1270000" y="5314950"/>
            <a:ext cx="88900" cy="88900"/>
          </a:xfrm>
          <a:prstGeom prst="ellipse">
            <a:avLst/>
          </a:prstGeom>
          <a:solidFill>
            <a:srgbClr val="FF33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61521" name="Oval 17"/>
          <p:cNvSpPr>
            <a:spLocks noChangeArrowheads="1"/>
          </p:cNvSpPr>
          <p:nvPr/>
        </p:nvSpPr>
        <p:spPr bwMode="auto">
          <a:xfrm>
            <a:off x="660400" y="1333500"/>
            <a:ext cx="88900" cy="88900"/>
          </a:xfrm>
          <a:prstGeom prst="ellipse">
            <a:avLst/>
          </a:prstGeom>
          <a:solidFill>
            <a:srgbClr val="FF33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61522" name="Oval 18"/>
          <p:cNvSpPr>
            <a:spLocks noChangeArrowheads="1"/>
          </p:cNvSpPr>
          <p:nvPr/>
        </p:nvSpPr>
        <p:spPr bwMode="auto">
          <a:xfrm>
            <a:off x="1003300" y="2120900"/>
            <a:ext cx="88900" cy="88900"/>
          </a:xfrm>
          <a:prstGeom prst="ellipse">
            <a:avLst/>
          </a:prstGeom>
          <a:solidFill>
            <a:srgbClr val="FF33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61523" name="Oval 19"/>
          <p:cNvSpPr>
            <a:spLocks noChangeArrowheads="1"/>
          </p:cNvSpPr>
          <p:nvPr/>
        </p:nvSpPr>
        <p:spPr bwMode="auto">
          <a:xfrm>
            <a:off x="1536700" y="2895600"/>
            <a:ext cx="88900" cy="88900"/>
          </a:xfrm>
          <a:prstGeom prst="ellipse">
            <a:avLst/>
          </a:prstGeom>
          <a:solidFill>
            <a:srgbClr val="FF33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61524" name="Oval 20"/>
          <p:cNvSpPr>
            <a:spLocks noChangeArrowheads="1"/>
          </p:cNvSpPr>
          <p:nvPr/>
        </p:nvSpPr>
        <p:spPr bwMode="auto">
          <a:xfrm>
            <a:off x="1981200" y="3098800"/>
            <a:ext cx="88900" cy="88900"/>
          </a:xfrm>
          <a:prstGeom prst="ellipse">
            <a:avLst/>
          </a:prstGeom>
          <a:solidFill>
            <a:srgbClr val="FF33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61525" name="Oval 21"/>
          <p:cNvSpPr>
            <a:spLocks noChangeArrowheads="1"/>
          </p:cNvSpPr>
          <p:nvPr/>
        </p:nvSpPr>
        <p:spPr bwMode="auto">
          <a:xfrm>
            <a:off x="2578100" y="2768600"/>
            <a:ext cx="88900" cy="88900"/>
          </a:xfrm>
          <a:prstGeom prst="ellipse">
            <a:avLst/>
          </a:prstGeom>
          <a:solidFill>
            <a:srgbClr val="FF33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61526" name="Oval 22"/>
          <p:cNvSpPr>
            <a:spLocks noChangeArrowheads="1"/>
          </p:cNvSpPr>
          <p:nvPr/>
        </p:nvSpPr>
        <p:spPr bwMode="auto">
          <a:xfrm>
            <a:off x="3048000" y="2006600"/>
            <a:ext cx="88900" cy="88900"/>
          </a:xfrm>
          <a:prstGeom prst="ellipse">
            <a:avLst/>
          </a:prstGeom>
          <a:solidFill>
            <a:srgbClr val="FF33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61527" name="Oval 23"/>
          <p:cNvSpPr>
            <a:spLocks noChangeArrowheads="1"/>
          </p:cNvSpPr>
          <p:nvPr/>
        </p:nvSpPr>
        <p:spPr bwMode="auto">
          <a:xfrm>
            <a:off x="3390900" y="1231900"/>
            <a:ext cx="88900" cy="88900"/>
          </a:xfrm>
          <a:prstGeom prst="ellipse">
            <a:avLst/>
          </a:prstGeom>
          <a:solidFill>
            <a:srgbClr val="FF33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61528" name="Oval 24"/>
          <p:cNvSpPr>
            <a:spLocks noChangeArrowheads="1"/>
          </p:cNvSpPr>
          <p:nvPr/>
        </p:nvSpPr>
        <p:spPr bwMode="auto">
          <a:xfrm>
            <a:off x="1498600" y="4737100"/>
            <a:ext cx="88900" cy="88900"/>
          </a:xfrm>
          <a:prstGeom prst="ellipse">
            <a:avLst/>
          </a:prstGeom>
          <a:solidFill>
            <a:srgbClr val="FF33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61529" name="Oval 25"/>
          <p:cNvSpPr>
            <a:spLocks noChangeArrowheads="1"/>
          </p:cNvSpPr>
          <p:nvPr/>
        </p:nvSpPr>
        <p:spPr bwMode="auto">
          <a:xfrm>
            <a:off x="2108200" y="4508500"/>
            <a:ext cx="88900" cy="88900"/>
          </a:xfrm>
          <a:prstGeom prst="ellipse">
            <a:avLst/>
          </a:prstGeom>
          <a:solidFill>
            <a:srgbClr val="FF33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61530" name="Oval 26"/>
          <p:cNvSpPr>
            <a:spLocks noChangeArrowheads="1"/>
          </p:cNvSpPr>
          <p:nvPr/>
        </p:nvSpPr>
        <p:spPr bwMode="auto">
          <a:xfrm>
            <a:off x="3670300" y="4267200"/>
            <a:ext cx="88900" cy="88900"/>
          </a:xfrm>
          <a:prstGeom prst="ellipse">
            <a:avLst/>
          </a:prstGeom>
          <a:solidFill>
            <a:srgbClr val="FF33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61531" name="Oval 27"/>
          <p:cNvSpPr>
            <a:spLocks noChangeArrowheads="1"/>
          </p:cNvSpPr>
          <p:nvPr/>
        </p:nvSpPr>
        <p:spPr bwMode="auto">
          <a:xfrm>
            <a:off x="2870200" y="4368800"/>
            <a:ext cx="88900" cy="88900"/>
          </a:xfrm>
          <a:prstGeom prst="ellipse">
            <a:avLst/>
          </a:prstGeom>
          <a:solidFill>
            <a:srgbClr val="FF33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61532" name="Oval 28"/>
          <p:cNvSpPr>
            <a:spLocks noChangeArrowheads="1"/>
          </p:cNvSpPr>
          <p:nvPr/>
        </p:nvSpPr>
        <p:spPr bwMode="auto">
          <a:xfrm>
            <a:off x="7315200" y="2082800"/>
            <a:ext cx="88900" cy="88900"/>
          </a:xfrm>
          <a:prstGeom prst="ellipse">
            <a:avLst/>
          </a:prstGeom>
          <a:solidFill>
            <a:srgbClr val="FF33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61533" name="Oval 29"/>
          <p:cNvSpPr>
            <a:spLocks noChangeArrowheads="1"/>
          </p:cNvSpPr>
          <p:nvPr/>
        </p:nvSpPr>
        <p:spPr bwMode="auto">
          <a:xfrm>
            <a:off x="6908800" y="2247900"/>
            <a:ext cx="88900" cy="88900"/>
          </a:xfrm>
          <a:prstGeom prst="ellipse">
            <a:avLst/>
          </a:prstGeom>
          <a:solidFill>
            <a:srgbClr val="FF33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61534" name="Oval 30"/>
          <p:cNvSpPr>
            <a:spLocks noChangeArrowheads="1"/>
          </p:cNvSpPr>
          <p:nvPr/>
        </p:nvSpPr>
        <p:spPr bwMode="auto">
          <a:xfrm>
            <a:off x="6604000" y="2819400"/>
            <a:ext cx="88900" cy="88900"/>
          </a:xfrm>
          <a:prstGeom prst="ellipse">
            <a:avLst/>
          </a:prstGeom>
          <a:solidFill>
            <a:srgbClr val="FF33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61535" name="Oval 31"/>
          <p:cNvSpPr>
            <a:spLocks noChangeArrowheads="1"/>
          </p:cNvSpPr>
          <p:nvPr/>
        </p:nvSpPr>
        <p:spPr bwMode="auto">
          <a:xfrm>
            <a:off x="7861300" y="1739900"/>
            <a:ext cx="88900" cy="88900"/>
          </a:xfrm>
          <a:prstGeom prst="ellipse">
            <a:avLst/>
          </a:prstGeom>
          <a:solidFill>
            <a:srgbClr val="FF33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61536" name="Oval 32"/>
          <p:cNvSpPr>
            <a:spLocks noChangeArrowheads="1"/>
          </p:cNvSpPr>
          <p:nvPr/>
        </p:nvSpPr>
        <p:spPr bwMode="auto">
          <a:xfrm>
            <a:off x="8115300" y="1079500"/>
            <a:ext cx="88900" cy="88900"/>
          </a:xfrm>
          <a:prstGeom prst="ellipse">
            <a:avLst/>
          </a:prstGeom>
          <a:solidFill>
            <a:srgbClr val="FF33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61537" name="Oval 33"/>
          <p:cNvSpPr>
            <a:spLocks noChangeArrowheads="1"/>
          </p:cNvSpPr>
          <p:nvPr/>
        </p:nvSpPr>
        <p:spPr bwMode="auto">
          <a:xfrm>
            <a:off x="7277100" y="3835400"/>
            <a:ext cx="88900" cy="88900"/>
          </a:xfrm>
          <a:prstGeom prst="ellipse">
            <a:avLst/>
          </a:prstGeom>
          <a:solidFill>
            <a:srgbClr val="FF33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61538" name="Oval 34"/>
          <p:cNvSpPr>
            <a:spLocks noChangeArrowheads="1"/>
          </p:cNvSpPr>
          <p:nvPr/>
        </p:nvSpPr>
        <p:spPr bwMode="auto">
          <a:xfrm>
            <a:off x="7467600" y="4597400"/>
            <a:ext cx="88900" cy="88900"/>
          </a:xfrm>
          <a:prstGeom prst="ellipse">
            <a:avLst/>
          </a:prstGeom>
          <a:solidFill>
            <a:srgbClr val="FF33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61539" name="Oval 35"/>
          <p:cNvSpPr>
            <a:spLocks noChangeArrowheads="1"/>
          </p:cNvSpPr>
          <p:nvPr/>
        </p:nvSpPr>
        <p:spPr bwMode="auto">
          <a:xfrm>
            <a:off x="7823200" y="5156200"/>
            <a:ext cx="88900" cy="88900"/>
          </a:xfrm>
          <a:prstGeom prst="ellipse">
            <a:avLst/>
          </a:prstGeom>
          <a:solidFill>
            <a:srgbClr val="FF33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61540" name="Oval 36"/>
          <p:cNvSpPr>
            <a:spLocks noChangeArrowheads="1"/>
          </p:cNvSpPr>
          <p:nvPr/>
        </p:nvSpPr>
        <p:spPr bwMode="auto">
          <a:xfrm>
            <a:off x="8331200" y="5372100"/>
            <a:ext cx="88900" cy="88900"/>
          </a:xfrm>
          <a:prstGeom prst="ellipse">
            <a:avLst/>
          </a:prstGeom>
          <a:solidFill>
            <a:srgbClr val="FF33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61541" name="Oval 37"/>
          <p:cNvSpPr>
            <a:spLocks noChangeArrowheads="1"/>
          </p:cNvSpPr>
          <p:nvPr/>
        </p:nvSpPr>
        <p:spPr bwMode="auto">
          <a:xfrm>
            <a:off x="6286500" y="3822700"/>
            <a:ext cx="88900" cy="88900"/>
          </a:xfrm>
          <a:prstGeom prst="ellipse">
            <a:avLst/>
          </a:prstGeom>
          <a:solidFill>
            <a:srgbClr val="FF33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61542" name="Oval 38"/>
          <p:cNvSpPr>
            <a:spLocks noChangeArrowheads="1"/>
          </p:cNvSpPr>
          <p:nvPr/>
        </p:nvSpPr>
        <p:spPr bwMode="auto">
          <a:xfrm>
            <a:off x="6159500" y="4495800"/>
            <a:ext cx="88900" cy="88900"/>
          </a:xfrm>
          <a:prstGeom prst="ellipse">
            <a:avLst/>
          </a:prstGeom>
          <a:solidFill>
            <a:srgbClr val="FF33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61543" name="Oval 39"/>
          <p:cNvSpPr>
            <a:spLocks noChangeArrowheads="1"/>
          </p:cNvSpPr>
          <p:nvPr/>
        </p:nvSpPr>
        <p:spPr bwMode="auto">
          <a:xfrm>
            <a:off x="5803900" y="5130800"/>
            <a:ext cx="88900" cy="88900"/>
          </a:xfrm>
          <a:prstGeom prst="ellipse">
            <a:avLst/>
          </a:prstGeom>
          <a:solidFill>
            <a:srgbClr val="FF33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61544" name="Oval 40"/>
          <p:cNvSpPr>
            <a:spLocks noChangeArrowheads="1"/>
          </p:cNvSpPr>
          <p:nvPr/>
        </p:nvSpPr>
        <p:spPr bwMode="auto">
          <a:xfrm>
            <a:off x="5283200" y="5384800"/>
            <a:ext cx="88900" cy="88900"/>
          </a:xfrm>
          <a:prstGeom prst="ellipse">
            <a:avLst/>
          </a:prstGeom>
          <a:solidFill>
            <a:srgbClr val="FF33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61545" name="Oval 41"/>
          <p:cNvSpPr>
            <a:spLocks noChangeArrowheads="1"/>
          </p:cNvSpPr>
          <p:nvPr/>
        </p:nvSpPr>
        <p:spPr bwMode="auto">
          <a:xfrm>
            <a:off x="6781800" y="5537200"/>
            <a:ext cx="125413" cy="125413"/>
          </a:xfrm>
          <a:prstGeom prst="ellipse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61546" name="Text Box 42"/>
          <p:cNvSpPr txBox="1">
            <a:spLocks noChangeArrowheads="1"/>
          </p:cNvSpPr>
          <p:nvPr/>
        </p:nvSpPr>
        <p:spPr bwMode="auto">
          <a:xfrm>
            <a:off x="2298700" y="1219200"/>
            <a:ext cx="901700" cy="457200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>
                <a:latin typeface="Century Schoolbook" pitchFamily="18" charset="0"/>
              </a:rPr>
              <a:t>у(х)</a:t>
            </a:r>
            <a:endParaRPr lang="en-US" b="1" i="1">
              <a:latin typeface="Century Schoolbook" pitchFamily="18" charset="0"/>
            </a:endParaRPr>
          </a:p>
        </p:txBody>
      </p:sp>
      <p:sp>
        <p:nvSpPr>
          <p:cNvPr id="661547" name="Text Box 43"/>
          <p:cNvSpPr txBox="1">
            <a:spLocks noChangeArrowheads="1"/>
          </p:cNvSpPr>
          <p:nvPr/>
        </p:nvSpPr>
        <p:spPr bwMode="auto">
          <a:xfrm>
            <a:off x="2209800" y="3848100"/>
            <a:ext cx="901700" cy="457200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latin typeface="Century Schoolbook" pitchFamily="18" charset="0"/>
              </a:rPr>
              <a:t>f</a:t>
            </a:r>
            <a:r>
              <a:rPr lang="ru-RU" b="1" i="1">
                <a:latin typeface="Century Schoolbook" pitchFamily="18" charset="0"/>
              </a:rPr>
              <a:t>(х)</a:t>
            </a:r>
            <a:endParaRPr lang="en-US" b="1" i="1">
              <a:latin typeface="Century Schoolbook" pitchFamily="18" charset="0"/>
            </a:endParaRPr>
          </a:p>
        </p:txBody>
      </p:sp>
      <p:sp>
        <p:nvSpPr>
          <p:cNvPr id="661548" name="Text Box 44"/>
          <p:cNvSpPr txBox="1">
            <a:spLocks noChangeArrowheads="1"/>
          </p:cNvSpPr>
          <p:nvPr/>
        </p:nvSpPr>
        <p:spPr bwMode="auto">
          <a:xfrm>
            <a:off x="7645400" y="2641600"/>
            <a:ext cx="901700" cy="457200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latin typeface="Century Schoolbook" pitchFamily="18" charset="0"/>
              </a:rPr>
              <a:t>g</a:t>
            </a:r>
            <a:r>
              <a:rPr lang="ru-RU" b="1" i="1">
                <a:latin typeface="Century Schoolbook" pitchFamily="18" charset="0"/>
              </a:rPr>
              <a:t>(х)</a:t>
            </a:r>
            <a:endParaRPr lang="en-US" b="1" i="1">
              <a:latin typeface="Century Schoolbook" pitchFamily="18" charset="0"/>
            </a:endParaRPr>
          </a:p>
        </p:txBody>
      </p:sp>
      <p:sp>
        <p:nvSpPr>
          <p:cNvPr id="661549" name="Text Box 45"/>
          <p:cNvSpPr txBox="1">
            <a:spLocks noChangeArrowheads="1"/>
          </p:cNvSpPr>
          <p:nvPr/>
        </p:nvSpPr>
        <p:spPr bwMode="auto">
          <a:xfrm>
            <a:off x="7632700" y="3975100"/>
            <a:ext cx="901700" cy="457200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latin typeface="Century Schoolbook" pitchFamily="18" charset="0"/>
              </a:rPr>
              <a:t>p</a:t>
            </a:r>
            <a:r>
              <a:rPr lang="ru-RU" b="1" i="1">
                <a:latin typeface="Century Schoolbook" pitchFamily="18" charset="0"/>
              </a:rPr>
              <a:t>(х)</a:t>
            </a:r>
            <a:endParaRPr lang="en-US" b="1" i="1">
              <a:latin typeface="Century Schoolbook" pitchFamily="18" charset="0"/>
            </a:endParaRPr>
          </a:p>
        </p:txBody>
      </p:sp>
      <p:sp>
        <p:nvSpPr>
          <p:cNvPr id="661550" name="Text Box 46"/>
          <p:cNvSpPr txBox="1">
            <a:spLocks noChangeArrowheads="1"/>
          </p:cNvSpPr>
          <p:nvPr/>
        </p:nvSpPr>
        <p:spPr bwMode="auto">
          <a:xfrm>
            <a:off x="3086100" y="2463800"/>
            <a:ext cx="2400300" cy="457200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latin typeface="Century Schoolbook" pitchFamily="18" charset="0"/>
              </a:rPr>
              <a:t>D(</a:t>
            </a:r>
            <a:r>
              <a:rPr lang="ru-RU" b="1" i="1">
                <a:latin typeface="Century Schoolbook" pitchFamily="18" charset="0"/>
              </a:rPr>
              <a:t>у</a:t>
            </a:r>
            <a:r>
              <a:rPr lang="en-US" b="1" i="1">
                <a:latin typeface="Century Schoolbook" pitchFamily="18" charset="0"/>
              </a:rPr>
              <a:t>)= (-</a:t>
            </a:r>
            <a:r>
              <a:rPr lang="en-US" b="1" i="1">
                <a:latin typeface="Century Schoolbook" pitchFamily="18" charset="0"/>
                <a:sym typeface="Symbol" pitchFamily="18" charset="2"/>
              </a:rPr>
              <a:t></a:t>
            </a:r>
            <a:r>
              <a:rPr lang="ru-RU" b="1" i="1">
                <a:latin typeface="Century Schoolbook" pitchFamily="18" charset="0"/>
                <a:sym typeface="Symbol" pitchFamily="18" charset="2"/>
              </a:rPr>
              <a:t>;</a:t>
            </a:r>
            <a:r>
              <a:rPr lang="en-US" b="1" i="1">
                <a:latin typeface="Century Schoolbook" pitchFamily="18" charset="0"/>
                <a:sym typeface="Symbol" pitchFamily="18" charset="2"/>
              </a:rPr>
              <a:t> + </a:t>
            </a:r>
            <a:r>
              <a:rPr lang="ru-RU" b="1" i="1">
                <a:latin typeface="Century Schoolbook" pitchFamily="18" charset="0"/>
                <a:sym typeface="Symbol" pitchFamily="18" charset="2"/>
              </a:rPr>
              <a:t>)</a:t>
            </a:r>
            <a:endParaRPr lang="en-US" b="1" i="1">
              <a:latin typeface="Century Schoolbook" pitchFamily="18" charset="0"/>
              <a:sym typeface="Symbol" pitchFamily="18" charset="2"/>
            </a:endParaRPr>
          </a:p>
        </p:txBody>
      </p:sp>
      <p:sp>
        <p:nvSpPr>
          <p:cNvPr id="661551" name="Text Box 47"/>
          <p:cNvSpPr txBox="1">
            <a:spLocks noChangeArrowheads="1"/>
          </p:cNvSpPr>
          <p:nvPr/>
        </p:nvSpPr>
        <p:spPr bwMode="auto">
          <a:xfrm>
            <a:off x="1752600" y="5778500"/>
            <a:ext cx="2400300" cy="457200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latin typeface="Century Schoolbook" pitchFamily="18" charset="0"/>
              </a:rPr>
              <a:t>D(f)= [</a:t>
            </a:r>
            <a:r>
              <a:rPr lang="ru-RU" b="1" i="1">
                <a:latin typeface="Century Schoolbook" pitchFamily="18" charset="0"/>
              </a:rPr>
              <a:t>0</a:t>
            </a:r>
            <a:r>
              <a:rPr lang="ru-RU" b="1" i="1">
                <a:latin typeface="Century Schoolbook" pitchFamily="18" charset="0"/>
                <a:sym typeface="Symbol" pitchFamily="18" charset="2"/>
              </a:rPr>
              <a:t>;</a:t>
            </a:r>
            <a:r>
              <a:rPr lang="en-US" b="1" i="1">
                <a:latin typeface="Century Schoolbook" pitchFamily="18" charset="0"/>
                <a:sym typeface="Symbol" pitchFamily="18" charset="2"/>
              </a:rPr>
              <a:t> + </a:t>
            </a:r>
            <a:r>
              <a:rPr lang="ru-RU" b="1" i="1">
                <a:latin typeface="Century Schoolbook" pitchFamily="18" charset="0"/>
                <a:sym typeface="Symbol" pitchFamily="18" charset="2"/>
              </a:rPr>
              <a:t>)</a:t>
            </a:r>
            <a:endParaRPr lang="en-US" b="1" i="1">
              <a:latin typeface="Century Schoolbook" pitchFamily="18" charset="0"/>
              <a:sym typeface="Symbol" pitchFamily="18" charset="2"/>
            </a:endParaRPr>
          </a:p>
        </p:txBody>
      </p:sp>
      <p:sp>
        <p:nvSpPr>
          <p:cNvPr id="661552" name="Text Box 48"/>
          <p:cNvSpPr txBox="1">
            <a:spLocks noChangeArrowheads="1"/>
          </p:cNvSpPr>
          <p:nvPr/>
        </p:nvSpPr>
        <p:spPr bwMode="auto">
          <a:xfrm>
            <a:off x="4597400" y="1244600"/>
            <a:ext cx="2400300" cy="457200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latin typeface="Century Schoolbook" pitchFamily="18" charset="0"/>
              </a:rPr>
              <a:t>D(g)= (-</a:t>
            </a:r>
            <a:r>
              <a:rPr lang="en-US" b="1" i="1">
                <a:latin typeface="Century Schoolbook" pitchFamily="18" charset="0"/>
                <a:sym typeface="Symbol" pitchFamily="18" charset="2"/>
              </a:rPr>
              <a:t></a:t>
            </a:r>
            <a:r>
              <a:rPr lang="ru-RU" b="1" i="1">
                <a:latin typeface="Century Schoolbook" pitchFamily="18" charset="0"/>
                <a:sym typeface="Symbol" pitchFamily="18" charset="2"/>
              </a:rPr>
              <a:t>;</a:t>
            </a:r>
            <a:r>
              <a:rPr lang="en-US" b="1" i="1">
                <a:latin typeface="Century Schoolbook" pitchFamily="18" charset="0"/>
                <a:sym typeface="Symbol" pitchFamily="18" charset="2"/>
              </a:rPr>
              <a:t> + </a:t>
            </a:r>
            <a:r>
              <a:rPr lang="ru-RU" b="1" i="1">
                <a:latin typeface="Century Schoolbook" pitchFamily="18" charset="0"/>
                <a:sym typeface="Symbol" pitchFamily="18" charset="2"/>
              </a:rPr>
              <a:t>)</a:t>
            </a:r>
            <a:endParaRPr lang="en-US" b="1" i="1">
              <a:latin typeface="Century Schoolbook" pitchFamily="18" charset="0"/>
              <a:sym typeface="Symbol" pitchFamily="18" charset="2"/>
            </a:endParaRPr>
          </a:p>
        </p:txBody>
      </p:sp>
      <p:sp>
        <p:nvSpPr>
          <p:cNvPr id="661553" name="Text Box 49"/>
          <p:cNvSpPr txBox="1">
            <a:spLocks noChangeArrowheads="1"/>
          </p:cNvSpPr>
          <p:nvPr/>
        </p:nvSpPr>
        <p:spPr bwMode="auto">
          <a:xfrm>
            <a:off x="5092700" y="5883275"/>
            <a:ext cx="3721100" cy="457200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latin typeface="Century Schoolbook" pitchFamily="18" charset="0"/>
              </a:rPr>
              <a:t>D(p)= (-</a:t>
            </a:r>
            <a:r>
              <a:rPr lang="en-US" b="1" i="1">
                <a:latin typeface="Century Schoolbook" pitchFamily="18" charset="0"/>
                <a:sym typeface="Symbol" pitchFamily="18" charset="2"/>
              </a:rPr>
              <a:t></a:t>
            </a:r>
            <a:r>
              <a:rPr lang="ru-RU" b="1" i="1">
                <a:latin typeface="Century Schoolbook" pitchFamily="18" charset="0"/>
                <a:sym typeface="Symbol" pitchFamily="18" charset="2"/>
              </a:rPr>
              <a:t>;</a:t>
            </a:r>
            <a:r>
              <a:rPr lang="en-US" b="1" i="1">
                <a:latin typeface="Century Schoolbook" pitchFamily="18" charset="0"/>
                <a:sym typeface="Symbol" pitchFamily="18" charset="2"/>
              </a:rPr>
              <a:t>0)(0</a:t>
            </a:r>
            <a:r>
              <a:rPr lang="ru-RU" b="1" i="1">
                <a:latin typeface="Century Schoolbook" pitchFamily="18" charset="0"/>
                <a:sym typeface="Symbol" pitchFamily="18" charset="2"/>
              </a:rPr>
              <a:t>;</a:t>
            </a:r>
            <a:r>
              <a:rPr lang="en-US" b="1" i="1">
                <a:latin typeface="Century Schoolbook" pitchFamily="18" charset="0"/>
                <a:sym typeface="Symbol" pitchFamily="18" charset="2"/>
              </a:rPr>
              <a:t> + </a:t>
            </a:r>
            <a:r>
              <a:rPr lang="ru-RU" b="1" i="1">
                <a:latin typeface="Century Schoolbook" pitchFamily="18" charset="0"/>
                <a:sym typeface="Symbol" pitchFamily="18" charset="2"/>
              </a:rPr>
              <a:t>)</a:t>
            </a:r>
            <a:endParaRPr lang="en-US" b="1" i="1">
              <a:latin typeface="Century Schoolbook" pitchFamily="18" charset="0"/>
              <a:sym typeface="Symbol" pitchFamily="18" charset="2"/>
            </a:endParaRPr>
          </a:p>
        </p:txBody>
      </p:sp>
      <p:sp>
        <p:nvSpPr>
          <p:cNvPr id="661555" name="Line 51"/>
          <p:cNvSpPr>
            <a:spLocks noChangeShapeType="1"/>
          </p:cNvSpPr>
          <p:nvPr/>
        </p:nvSpPr>
        <p:spPr bwMode="auto">
          <a:xfrm flipV="1">
            <a:off x="533400" y="3149600"/>
            <a:ext cx="2990850" cy="635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661556" name="Line 52"/>
          <p:cNvSpPr>
            <a:spLocks noChangeShapeType="1"/>
          </p:cNvSpPr>
          <p:nvPr/>
        </p:nvSpPr>
        <p:spPr bwMode="auto">
          <a:xfrm>
            <a:off x="1314450" y="5353050"/>
            <a:ext cx="2832100" cy="12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661557" name="Line 53"/>
          <p:cNvSpPr>
            <a:spLocks noChangeShapeType="1"/>
          </p:cNvSpPr>
          <p:nvPr/>
        </p:nvSpPr>
        <p:spPr bwMode="auto">
          <a:xfrm>
            <a:off x="6032500" y="2127250"/>
            <a:ext cx="2724150" cy="635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661558" name="Line 54"/>
          <p:cNvSpPr>
            <a:spLocks noChangeShapeType="1"/>
          </p:cNvSpPr>
          <p:nvPr/>
        </p:nvSpPr>
        <p:spPr bwMode="auto">
          <a:xfrm flipH="1">
            <a:off x="4959350" y="5607050"/>
            <a:ext cx="18161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661559" name="Line 55"/>
          <p:cNvSpPr>
            <a:spLocks noChangeShapeType="1"/>
          </p:cNvSpPr>
          <p:nvPr/>
        </p:nvSpPr>
        <p:spPr bwMode="auto">
          <a:xfrm flipH="1">
            <a:off x="6921500" y="5613400"/>
            <a:ext cx="18161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6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6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6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6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6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6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61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7 L 0.0007 0.25833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6615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9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81481E-6 L 0.00139 0.14259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6615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71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0648 L 3.33333E-6 0.03148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6615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 -0.00093 L -0.0007 0.04815 " pathEditMode="relative" ptsTypes="AA">
                                      <p:cBhvr>
                                        <p:cTn id="35" dur="2000" fill="hold"/>
                                        <p:tgtEl>
                                          <p:spTgt spid="6615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85185E-6 L -4.44444E-6 0.16018 " pathEditMode="relative" ptsTypes="AA">
                                      <p:cBhvr>
                                        <p:cTn id="37" dur="2000" fill="hold"/>
                                        <p:tgtEl>
                                          <p:spTgt spid="6615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44444E-6 L -0.00069 0.27407 " pathEditMode="relative" ptsTypes="AA">
                                      <p:cBhvr>
                                        <p:cTn id="39" dur="2000" fill="hold"/>
                                        <p:tgtEl>
                                          <p:spTgt spid="6615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661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661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661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6615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615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615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61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6615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6615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6615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661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661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6615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661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6615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6615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6615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6615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6615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6615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6615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6615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6615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6615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6615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6615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6615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6615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66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661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661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661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661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3.33333E-6 L 2.77556E-17 0.08611 " pathEditMode="relative" rAng="0" ptsTypes="AA">
                                      <p:cBhvr>
                                        <p:cTn id="112" dur="2000" fill="hold"/>
                                        <p:tgtEl>
                                          <p:spTgt spid="6615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3"/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66667E-6 4.07407E-6 L -6.66667E-6 0.11944 " pathEditMode="relative" ptsTypes="AA">
                                      <p:cBhvr>
                                        <p:cTn id="114" dur="2000" fill="hold"/>
                                        <p:tgtEl>
                                          <p:spTgt spid="6615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9 -2.96296E-6 L 0.00069 0.14074 " pathEditMode="relative" ptsTypes="AA">
                                      <p:cBhvr>
                                        <p:cTn id="116" dur="2000" fill="hold"/>
                                        <p:tgtEl>
                                          <p:spTgt spid="6615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1.85185E-6 L 0.0 0.15278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6615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661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6615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6615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661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1000"/>
                                        <p:tgtEl>
                                          <p:spTgt spid="661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/>
                                        <p:tgtEl>
                                          <p:spTgt spid="661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4" dur="1000"/>
                                        <p:tgtEl>
                                          <p:spTgt spid="6615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6615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6615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9" dur="1000"/>
                                        <p:tgtEl>
                                          <p:spTgt spid="6615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1000"/>
                                        <p:tgtEl>
                                          <p:spTgt spid="6615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6615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1000"/>
                                        <p:tgtEl>
                                          <p:spTgt spid="6615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7" dur="1000"/>
                                        <p:tgtEl>
                                          <p:spTgt spid="661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/>
                                        <p:tgtEl>
                                          <p:spTgt spid="661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9" dur="1000"/>
                                        <p:tgtEl>
                                          <p:spTgt spid="6615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2" dur="1000"/>
                                        <p:tgtEl>
                                          <p:spTgt spid="661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/>
                                        <p:tgtEl>
                                          <p:spTgt spid="661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4" dur="1000"/>
                                        <p:tgtEl>
                                          <p:spTgt spid="6615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7" dur="1000"/>
                                        <p:tgtEl>
                                          <p:spTgt spid="661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/>
                                        <p:tgtEl>
                                          <p:spTgt spid="661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9" dur="1000"/>
                                        <p:tgtEl>
                                          <p:spTgt spid="6615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500"/>
                                        <p:tgtEl>
                                          <p:spTgt spid="661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00"/>
                                        <p:tgtEl>
                                          <p:spTgt spid="661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00"/>
                                        <p:tgtEl>
                                          <p:spTgt spid="661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500"/>
                                        <p:tgtEl>
                                          <p:spTgt spid="661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00"/>
                                        <p:tgtEl>
                                          <p:spTgt spid="661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7.77778E-6 L -1.11111E-6 -0.11019 " pathEditMode="relative" ptsTypes="AA">
                                      <p:cBhvr>
                                        <p:cTn id="181" dur="2000" fill="hold"/>
                                        <p:tgtEl>
                                          <p:spTgt spid="6615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-3.7037E-6 L -0.0007 -0.02685 " pathEditMode="relative" rAng="0" ptsTypes="AA">
                                      <p:cBhvr>
                                        <p:cTn id="183" dur="2000" fill="hold"/>
                                        <p:tgtEl>
                                          <p:spTgt spid="6615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3"/>
                                    </p:animMotion>
                                  </p:childTnLst>
                                </p:cTn>
                              </p:par>
                              <p:par>
                                <p:cTn id="18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 0.00093 L 0.0007 0.04907 " pathEditMode="relative" ptsTypes="AA">
                                      <p:cBhvr>
                                        <p:cTn id="185" dur="2000" fill="hold"/>
                                        <p:tgtEl>
                                          <p:spTgt spid="6615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 -0.00092 L 0.0007 0.14537 " pathEditMode="relative" ptsTypes="AA">
                                      <p:cBhvr>
                                        <p:cTn id="187" dur="2000" fill="hold"/>
                                        <p:tgtEl>
                                          <p:spTgt spid="6615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00"/>
                                        <p:tgtEl>
                                          <p:spTgt spid="661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6615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6615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661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1" dur="1000"/>
                                        <p:tgtEl>
                                          <p:spTgt spid="661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/>
                                        <p:tgtEl>
                                          <p:spTgt spid="661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3" dur="1000"/>
                                        <p:tgtEl>
                                          <p:spTgt spid="6615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1000"/>
                                        <p:tgtEl>
                                          <p:spTgt spid="661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/>
                                        <p:tgtEl>
                                          <p:spTgt spid="661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1000"/>
                                        <p:tgtEl>
                                          <p:spTgt spid="6615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1" dur="1000"/>
                                        <p:tgtEl>
                                          <p:spTgt spid="661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/>
                                        <p:tgtEl>
                                          <p:spTgt spid="661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3" dur="1000"/>
                                        <p:tgtEl>
                                          <p:spTgt spid="6615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6" dur="1000"/>
                                        <p:tgtEl>
                                          <p:spTgt spid="661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/>
                                        <p:tgtEl>
                                          <p:spTgt spid="661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8" dur="1000"/>
                                        <p:tgtEl>
                                          <p:spTgt spid="6615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1" dur="1000"/>
                                        <p:tgtEl>
                                          <p:spTgt spid="661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/>
                                        <p:tgtEl>
                                          <p:spTgt spid="661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3" dur="1000"/>
                                        <p:tgtEl>
                                          <p:spTgt spid="6615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6" dur="1000"/>
                                        <p:tgtEl>
                                          <p:spTgt spid="661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000"/>
                                        <p:tgtEl>
                                          <p:spTgt spid="661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8" dur="1000"/>
                                        <p:tgtEl>
                                          <p:spTgt spid="6615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4" dur="500"/>
                                        <p:tgtEl>
                                          <p:spTgt spid="661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7" dur="500"/>
                                        <p:tgtEl>
                                          <p:spTgt spid="661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0" dur="500"/>
                                        <p:tgtEl>
                                          <p:spTgt spid="661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3" dur="500"/>
                                        <p:tgtEl>
                                          <p:spTgt spid="661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6" dur="500"/>
                                        <p:tgtEl>
                                          <p:spTgt spid="661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9" dur="500"/>
                                        <p:tgtEl>
                                          <p:spTgt spid="661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2" dur="500"/>
                                        <p:tgtEl>
                                          <p:spTgt spid="661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5" dur="500"/>
                                        <p:tgtEl>
                                          <p:spTgt spid="661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22222E-6 L -1.11111E-6 0.025 " pathEditMode="relative" ptsTypes="AA">
                                      <p:cBhvr>
                                        <p:cTn id="259" dur="2000" fill="hold"/>
                                        <p:tgtEl>
                                          <p:spTgt spid="6615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07407E-6 L -3.33333E-6 0.06297 " pathEditMode="relative" ptsTypes="AA">
                                      <p:cBhvr>
                                        <p:cTn id="261" dur="2000" fill="hold"/>
                                        <p:tgtEl>
                                          <p:spTgt spid="6615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48148E-6 L -2.22222E-6 0.15556 " pathEditMode="relative" rAng="0" ptsTypes="AA">
                                      <p:cBhvr>
                                        <p:cTn id="263" dur="2000" fill="hold"/>
                                        <p:tgtEl>
                                          <p:spTgt spid="6615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8"/>
                                    </p:animMotion>
                                  </p:childTnLst>
                                </p:cTn>
                              </p:par>
                              <p:par>
                                <p:cTn id="26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33333E-6 L 0.0007 0.25278 " pathEditMode="relative" rAng="0" ptsTypes="AA">
                                      <p:cBhvr>
                                        <p:cTn id="265" dur="2000" fill="hold"/>
                                        <p:tgtEl>
                                          <p:spTgt spid="6615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6"/>
                                    </p:animMotion>
                                  </p:childTnLst>
                                </p:cTn>
                              </p:par>
                              <p:par>
                                <p:cTn id="26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0.00093 L 0.0007 0.25185 " pathEditMode="relative" ptsTypes="AA">
                                      <p:cBhvr>
                                        <p:cTn id="267" dur="2000" fill="hold"/>
                                        <p:tgtEl>
                                          <p:spTgt spid="6615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85185E-6 L 2.22222E-6 0.13981 " pathEditMode="relative" ptsTypes="AA">
                                      <p:cBhvr>
                                        <p:cTn id="269" dur="2000" fill="hold"/>
                                        <p:tgtEl>
                                          <p:spTgt spid="6615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 2.22222E-6 L -0.0007 0.05926 " pathEditMode="relative" ptsTypes="AA">
                                      <p:cBhvr>
                                        <p:cTn id="271" dur="2000" fill="hold"/>
                                        <p:tgtEl>
                                          <p:spTgt spid="6615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 0.00093 L 0.0007 0.0287 " pathEditMode="relative" ptsTypes="AA">
                                      <p:cBhvr>
                                        <p:cTn id="273" dur="2000" fill="hold"/>
                                        <p:tgtEl>
                                          <p:spTgt spid="6615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8" dur="500"/>
                                        <p:tgtEl>
                                          <p:spTgt spid="661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1" dur="500"/>
                                        <p:tgtEl>
                                          <p:spTgt spid="661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4" dur="500"/>
                                        <p:tgtEl>
                                          <p:spTgt spid="661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9" dur="1000" fill="hold"/>
                                        <p:tgtEl>
                                          <p:spTgt spid="6615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1000" fill="hold"/>
                                        <p:tgtEl>
                                          <p:spTgt spid="6615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1" dur="1000"/>
                                        <p:tgtEl>
                                          <p:spTgt spid="661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2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3" dur="1000"/>
                                        <p:tgtEl>
                                          <p:spTgt spid="661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6615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5" dur="1000"/>
                                        <p:tgtEl>
                                          <p:spTgt spid="6615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8" dur="1000"/>
                                        <p:tgtEl>
                                          <p:spTgt spid="661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1000"/>
                                        <p:tgtEl>
                                          <p:spTgt spid="661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0" dur="1000"/>
                                        <p:tgtEl>
                                          <p:spTgt spid="6615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3" dur="1000"/>
                                        <p:tgtEl>
                                          <p:spTgt spid="661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1000"/>
                                        <p:tgtEl>
                                          <p:spTgt spid="661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5" dur="1000"/>
                                        <p:tgtEl>
                                          <p:spTgt spid="6615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661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1000"/>
                                        <p:tgtEl>
                                          <p:spTgt spid="661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0" dur="1000"/>
                                        <p:tgtEl>
                                          <p:spTgt spid="6615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661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661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6615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661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6615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0" dur="1000"/>
                                        <p:tgtEl>
                                          <p:spTgt spid="6615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3" dur="1000"/>
                                        <p:tgtEl>
                                          <p:spTgt spid="6615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6615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5" dur="1000"/>
                                        <p:tgtEl>
                                          <p:spTgt spid="6615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8" dur="1000"/>
                                        <p:tgtEl>
                                          <p:spTgt spid="661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1000"/>
                                        <p:tgtEl>
                                          <p:spTgt spid="661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0" dur="1000"/>
                                        <p:tgtEl>
                                          <p:spTgt spid="6615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3" dur="1000"/>
                                        <p:tgtEl>
                                          <p:spTgt spid="6615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1000"/>
                                        <p:tgtEl>
                                          <p:spTgt spid="6615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5" dur="1000"/>
                                        <p:tgtEl>
                                          <p:spTgt spid="6615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661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1000"/>
                                        <p:tgtEl>
                                          <p:spTgt spid="661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0" dur="1000"/>
                                        <p:tgtEl>
                                          <p:spTgt spid="6615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661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661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6615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1520" grpId="0" animBg="1"/>
      <p:bldP spid="661520" grpId="1" animBg="1"/>
      <p:bldP spid="661521" grpId="0" animBg="1"/>
      <p:bldP spid="661521" grpId="1" animBg="1"/>
      <p:bldP spid="661521" grpId="2" animBg="1"/>
      <p:bldP spid="661522" grpId="0" animBg="1"/>
      <p:bldP spid="661522" grpId="1" animBg="1"/>
      <p:bldP spid="661522" grpId="2" animBg="1"/>
      <p:bldP spid="661523" grpId="0" animBg="1"/>
      <p:bldP spid="661523" grpId="1" animBg="1"/>
      <p:bldP spid="661523" grpId="2" animBg="1"/>
      <p:bldP spid="661524" grpId="0" animBg="1"/>
      <p:bldP spid="661524" grpId="1" animBg="1"/>
      <p:bldP spid="661525" grpId="0" animBg="1"/>
      <p:bldP spid="661525" grpId="1" animBg="1"/>
      <p:bldP spid="661525" grpId="2" animBg="1"/>
      <p:bldP spid="661526" grpId="0" animBg="1"/>
      <p:bldP spid="661526" grpId="1" animBg="1"/>
      <p:bldP spid="661526" grpId="2" animBg="1"/>
      <p:bldP spid="661527" grpId="0" animBg="1"/>
      <p:bldP spid="661527" grpId="1" animBg="1"/>
      <p:bldP spid="661527" grpId="2" animBg="1"/>
      <p:bldP spid="661528" grpId="0" animBg="1"/>
      <p:bldP spid="661528" grpId="1" animBg="1"/>
      <p:bldP spid="661528" grpId="2" animBg="1"/>
      <p:bldP spid="661529" grpId="0" animBg="1"/>
      <p:bldP spid="661529" grpId="1" animBg="1"/>
      <p:bldP spid="661529" grpId="2" animBg="1"/>
      <p:bldP spid="661530" grpId="0" animBg="1"/>
      <p:bldP spid="661530" grpId="1" animBg="1"/>
      <p:bldP spid="661530" grpId="2" animBg="1"/>
      <p:bldP spid="661531" grpId="0" animBg="1"/>
      <p:bldP spid="661531" grpId="1" animBg="1"/>
      <p:bldP spid="661531" grpId="2" animBg="1"/>
      <p:bldP spid="661532" grpId="0" animBg="1"/>
      <p:bldP spid="661532" grpId="1" animBg="1"/>
      <p:bldP spid="661533" grpId="0" animBg="1"/>
      <p:bldP spid="661533" grpId="1" animBg="1"/>
      <p:bldP spid="661533" grpId="2" animBg="1"/>
      <p:bldP spid="661534" grpId="0" animBg="1"/>
      <p:bldP spid="661534" grpId="1" animBg="1"/>
      <p:bldP spid="661534" grpId="2" animBg="1"/>
      <p:bldP spid="661535" grpId="0" animBg="1"/>
      <p:bldP spid="661535" grpId="1" animBg="1"/>
      <p:bldP spid="661535" grpId="2" animBg="1"/>
      <p:bldP spid="661536" grpId="0" animBg="1"/>
      <p:bldP spid="661536" grpId="1" animBg="1"/>
      <p:bldP spid="661536" grpId="2" animBg="1"/>
      <p:bldP spid="661537" grpId="0" animBg="1"/>
      <p:bldP spid="661537" grpId="1" animBg="1"/>
      <p:bldP spid="661537" grpId="2" animBg="1"/>
      <p:bldP spid="661538" grpId="0" animBg="1"/>
      <p:bldP spid="661538" grpId="1" animBg="1"/>
      <p:bldP spid="661538" grpId="2" animBg="1"/>
      <p:bldP spid="661539" grpId="0" animBg="1"/>
      <p:bldP spid="661539" grpId="1" animBg="1"/>
      <p:bldP spid="661539" grpId="2" animBg="1"/>
      <p:bldP spid="661540" grpId="0" animBg="1"/>
      <p:bldP spid="661540" grpId="1" animBg="1"/>
      <p:bldP spid="661540" grpId="2" animBg="1"/>
      <p:bldP spid="661541" grpId="0" animBg="1"/>
      <p:bldP spid="661541" grpId="1" animBg="1"/>
      <p:bldP spid="661541" grpId="2" animBg="1"/>
      <p:bldP spid="661542" grpId="0" animBg="1"/>
      <p:bldP spid="661542" grpId="1" animBg="1"/>
      <p:bldP spid="661542" grpId="2" animBg="1"/>
      <p:bldP spid="661543" grpId="0" animBg="1"/>
      <p:bldP spid="661543" grpId="1" animBg="1"/>
      <p:bldP spid="661543" grpId="2" animBg="1"/>
      <p:bldP spid="661544" grpId="0" animBg="1"/>
      <p:bldP spid="661544" grpId="1" animBg="1"/>
      <p:bldP spid="661544" grpId="2" animBg="1"/>
      <p:bldP spid="661545" grpId="0" animBg="1"/>
      <p:bldP spid="661545" grpId="1" animBg="1"/>
      <p:bldP spid="661550" grpId="0"/>
      <p:bldP spid="661551" grpId="0"/>
      <p:bldP spid="661552" grpId="0"/>
      <p:bldP spid="661553" grpId="0" animBg="1"/>
      <p:bldP spid="661555" grpId="0" animBg="1"/>
      <p:bldP spid="661555" grpId="1" animBg="1"/>
      <p:bldP spid="661556" grpId="0" animBg="1"/>
      <p:bldP spid="661556" grpId="1" animBg="1"/>
      <p:bldP spid="661557" grpId="0" animBg="1"/>
      <p:bldP spid="661557" grpId="1" animBg="1"/>
      <p:bldP spid="661558" grpId="0" animBg="1"/>
      <p:bldP spid="661558" grpId="1" animBg="1"/>
      <p:bldP spid="661559" grpId="0" animBg="1"/>
      <p:bldP spid="661559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676399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000099"/>
                </a:solidFill>
              </a:rPr>
              <a:t>Найти область определения функции</a:t>
            </a:r>
            <a:endParaRPr lang="ru-RU" sz="3600" b="1" i="1" dirty="0">
              <a:solidFill>
                <a:srgbClr val="000099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25146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24000" y="2362200"/>
            <a:ext cx="28809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/>
              <a:t>у=х</a:t>
            </a:r>
            <a:r>
              <a:rPr lang="ru-RU" sz="4800" baseline="30000" dirty="0" smtClean="0"/>
              <a:t>2</a:t>
            </a:r>
            <a:r>
              <a:rPr lang="ru-RU" sz="4800" dirty="0" smtClean="0"/>
              <a:t>-3; </a:t>
            </a:r>
            <a:endParaRPr lang="ru-RU" sz="48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486400" y="2209800"/>
            <a:ext cx="2895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у=х</a:t>
            </a:r>
            <a:r>
              <a:rPr kumimoji="0" lang="ru-RU" sz="4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+х</a:t>
            </a:r>
            <a:r>
              <a:rPr kumimoji="0" lang="ru-RU" sz="4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-1;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1295400" y="3276600"/>
            <a:ext cx="2197807" cy="1143000"/>
            <a:chOff x="1783643" y="3352800"/>
            <a:chExt cx="2197807" cy="1143000"/>
          </a:xfrm>
        </p:grpSpPr>
        <p:pic>
          <p:nvPicPr>
            <p:cNvPr id="3" name="Picture 1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667000" y="3352800"/>
              <a:ext cx="1314450" cy="1143000"/>
            </a:xfrm>
            <a:prstGeom prst="rect">
              <a:avLst/>
            </a:prstGeom>
            <a:noFill/>
          </p:spPr>
        </p:pic>
        <p:sp>
          <p:nvSpPr>
            <p:cNvPr id="9" name="Прямоугольник 8"/>
            <p:cNvSpPr/>
            <p:nvPr/>
          </p:nvSpPr>
          <p:spPr>
            <a:xfrm>
              <a:off x="1783643" y="3523089"/>
              <a:ext cx="769763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4800" dirty="0" err="1" smtClean="0">
                  <a:solidFill>
                    <a:prstClr val="black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у=</a:t>
              </a:r>
              <a:endParaRPr lang="ru-RU" dirty="0" smtClean="0">
                <a:solidFill>
                  <a:prstClr val="black"/>
                </a:solidFill>
                <a:latin typeface="Arial" pitchFamily="34" charset="0"/>
              </a:endParaRPr>
            </a:p>
          </p:txBody>
        </p:sp>
      </p:grp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1381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4419600" y="3505200"/>
            <a:ext cx="4381500" cy="923925"/>
            <a:chOff x="4419600" y="3505200"/>
            <a:chExt cx="4381500" cy="923925"/>
          </a:xfrm>
        </p:grpSpPr>
        <p:pic>
          <p:nvPicPr>
            <p:cNvPr id="6" name="Picture 1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334000" y="3505200"/>
              <a:ext cx="3467100" cy="923925"/>
            </a:xfrm>
            <a:prstGeom prst="rect">
              <a:avLst/>
            </a:prstGeom>
            <a:noFill/>
          </p:spPr>
        </p:pic>
        <p:sp>
          <p:nvSpPr>
            <p:cNvPr id="13" name="Прямоугольник 12"/>
            <p:cNvSpPr/>
            <p:nvPr/>
          </p:nvSpPr>
          <p:spPr>
            <a:xfrm>
              <a:off x="4419600" y="3581400"/>
              <a:ext cx="762000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4400" dirty="0" err="1" smtClean="0"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у=</a:t>
              </a:r>
              <a:endParaRPr lang="ru-RU" sz="4400" dirty="0" smtClean="0"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56386" name="Object 2"/>
          <p:cNvGraphicFramePr>
            <a:graphicFrameLocks noChangeAspect="1"/>
          </p:cNvGraphicFramePr>
          <p:nvPr>
            <p:ph/>
          </p:nvPr>
        </p:nvGraphicFramePr>
        <p:xfrm>
          <a:off x="898525" y="638175"/>
          <a:ext cx="7207250" cy="4587875"/>
        </p:xfrm>
        <a:graphic>
          <a:graphicData uri="http://schemas.openxmlformats.org/presentationml/2006/ole">
            <p:oleObj spid="_x0000_s2050" name="Chart" r:id="rId3" imgW="3686251" imgH="2400300" progId="Excel.Sheet.8">
              <p:embed/>
            </p:oleObj>
          </a:graphicData>
        </a:graphic>
      </p:graphicFrame>
      <p:sp>
        <p:nvSpPr>
          <p:cNvPr id="656387" name="Line 3"/>
          <p:cNvSpPr>
            <a:spLocks noChangeShapeType="1"/>
          </p:cNvSpPr>
          <p:nvPr/>
        </p:nvSpPr>
        <p:spPr bwMode="auto">
          <a:xfrm>
            <a:off x="3692525" y="4119563"/>
            <a:ext cx="1588" cy="290512"/>
          </a:xfrm>
          <a:prstGeom prst="line">
            <a:avLst/>
          </a:prstGeom>
          <a:noFill/>
          <a:ln w="38100">
            <a:solidFill>
              <a:srgbClr val="ED0303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56388" name="Line 4"/>
          <p:cNvSpPr>
            <a:spLocks noChangeShapeType="1"/>
          </p:cNvSpPr>
          <p:nvPr/>
        </p:nvSpPr>
        <p:spPr bwMode="auto">
          <a:xfrm flipH="1">
            <a:off x="5305425" y="1914525"/>
            <a:ext cx="1588" cy="2495550"/>
          </a:xfrm>
          <a:prstGeom prst="line">
            <a:avLst/>
          </a:prstGeom>
          <a:noFill/>
          <a:ln w="38100">
            <a:solidFill>
              <a:srgbClr val="ED0303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56389" name="Oval 5"/>
          <p:cNvSpPr>
            <a:spLocks noChangeArrowheads="1"/>
          </p:cNvSpPr>
          <p:nvPr/>
        </p:nvSpPr>
        <p:spPr bwMode="auto">
          <a:xfrm>
            <a:off x="3633788" y="4062413"/>
            <a:ext cx="119062" cy="115887"/>
          </a:xfrm>
          <a:prstGeom prst="ellipse">
            <a:avLst/>
          </a:prstGeom>
          <a:solidFill>
            <a:srgbClr val="ED030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56390" name="Oval 6"/>
          <p:cNvSpPr>
            <a:spLocks noChangeArrowheads="1"/>
          </p:cNvSpPr>
          <p:nvPr/>
        </p:nvSpPr>
        <p:spPr bwMode="auto">
          <a:xfrm>
            <a:off x="5238750" y="1855788"/>
            <a:ext cx="119063" cy="117475"/>
          </a:xfrm>
          <a:prstGeom prst="ellipse">
            <a:avLst/>
          </a:prstGeom>
          <a:solidFill>
            <a:srgbClr val="ED030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56391" name="Rectangle 7"/>
          <p:cNvSpPr>
            <a:spLocks noChangeArrowheads="1"/>
          </p:cNvSpPr>
          <p:nvPr/>
        </p:nvSpPr>
        <p:spPr bwMode="auto">
          <a:xfrm>
            <a:off x="723900" y="0"/>
            <a:ext cx="7772400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ru-RU" sz="4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Возрастание и убывание</a:t>
            </a:r>
            <a:endParaRPr lang="ru-RU" sz="4400">
              <a:solidFill>
                <a:schemeClr val="tx2"/>
              </a:solidFill>
              <a:latin typeface="Tahoma" pitchFamily="34" charset="0"/>
            </a:endParaRPr>
          </a:p>
        </p:txBody>
      </p:sp>
      <p:sp>
        <p:nvSpPr>
          <p:cNvPr id="656393" name="Text Box 9"/>
          <p:cNvSpPr txBox="1">
            <a:spLocks noChangeArrowheads="1"/>
          </p:cNvSpPr>
          <p:nvPr/>
        </p:nvSpPr>
        <p:spPr bwMode="auto">
          <a:xfrm>
            <a:off x="495300" y="4883150"/>
            <a:ext cx="5391150" cy="457200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>
                <a:latin typeface="Century Schoolbook" pitchFamily="18" charset="0"/>
              </a:rPr>
              <a:t>Промежуток возрастания:</a:t>
            </a:r>
            <a:endParaRPr lang="en-US" b="1" i="1">
              <a:latin typeface="Century Schoolbook" pitchFamily="18" charset="0"/>
            </a:endParaRPr>
          </a:p>
        </p:txBody>
      </p:sp>
      <p:sp>
        <p:nvSpPr>
          <p:cNvPr id="656394" name="Text Box 10"/>
          <p:cNvSpPr txBox="1">
            <a:spLocks noChangeArrowheads="1"/>
          </p:cNvSpPr>
          <p:nvPr/>
        </p:nvSpPr>
        <p:spPr bwMode="auto">
          <a:xfrm>
            <a:off x="457200" y="5511800"/>
            <a:ext cx="5391150" cy="457200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>
                <a:latin typeface="Century Schoolbook" pitchFamily="18" charset="0"/>
              </a:rPr>
              <a:t>Промежутки убывания:</a:t>
            </a:r>
            <a:endParaRPr lang="en-US" b="1" i="1">
              <a:latin typeface="Century Schoolbook" pitchFamily="18" charset="0"/>
            </a:endParaRPr>
          </a:p>
        </p:txBody>
      </p:sp>
      <p:sp>
        <p:nvSpPr>
          <p:cNvPr id="656395" name="Text Box 11"/>
          <p:cNvSpPr txBox="1">
            <a:spLocks noChangeArrowheads="1"/>
          </p:cNvSpPr>
          <p:nvPr/>
        </p:nvSpPr>
        <p:spPr bwMode="auto">
          <a:xfrm>
            <a:off x="4648200" y="5473700"/>
            <a:ext cx="1714500" cy="457200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>
                <a:latin typeface="Century Schoolbook" pitchFamily="18" charset="0"/>
              </a:rPr>
              <a:t>(- ∞;</a:t>
            </a:r>
            <a:r>
              <a:rPr lang="en-US" b="1" i="1">
                <a:latin typeface="Century Schoolbook" pitchFamily="18" charset="0"/>
              </a:rPr>
              <a:t> </a:t>
            </a:r>
            <a:r>
              <a:rPr lang="ru-RU" b="1" i="1">
                <a:latin typeface="Century Schoolbook" pitchFamily="18" charset="0"/>
              </a:rPr>
              <a:t>-</a:t>
            </a:r>
            <a:r>
              <a:rPr lang="en-US" b="1" i="1">
                <a:latin typeface="Century Schoolbook" pitchFamily="18" charset="0"/>
              </a:rPr>
              <a:t>1]</a:t>
            </a:r>
            <a:r>
              <a:rPr lang="ru-RU" b="1" i="1">
                <a:latin typeface="Century Schoolbook" pitchFamily="18" charset="0"/>
              </a:rPr>
              <a:t> и</a:t>
            </a:r>
            <a:endParaRPr lang="en-US" b="1" i="1">
              <a:latin typeface="Century Schoolbook" pitchFamily="18" charset="0"/>
            </a:endParaRPr>
          </a:p>
        </p:txBody>
      </p:sp>
      <p:sp>
        <p:nvSpPr>
          <p:cNvPr id="656396" name="Text Box 12"/>
          <p:cNvSpPr txBox="1">
            <a:spLocks noChangeArrowheads="1"/>
          </p:cNvSpPr>
          <p:nvPr/>
        </p:nvSpPr>
        <p:spPr bwMode="auto">
          <a:xfrm>
            <a:off x="5257800" y="4883150"/>
            <a:ext cx="1428750" cy="457200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latin typeface="Century Schoolbook" pitchFamily="18" charset="0"/>
              </a:rPr>
              <a:t>[-1</a:t>
            </a:r>
            <a:r>
              <a:rPr lang="ru-RU" b="1" i="1">
                <a:latin typeface="Century Schoolbook" pitchFamily="18" charset="0"/>
              </a:rPr>
              <a:t>;</a:t>
            </a:r>
            <a:r>
              <a:rPr lang="en-US" b="1" i="1">
                <a:latin typeface="Century Schoolbook" pitchFamily="18" charset="0"/>
              </a:rPr>
              <a:t> 1]</a:t>
            </a:r>
          </a:p>
        </p:txBody>
      </p:sp>
      <p:sp>
        <p:nvSpPr>
          <p:cNvPr id="656398" name="Text Box 14"/>
          <p:cNvSpPr txBox="1">
            <a:spLocks noChangeArrowheads="1"/>
          </p:cNvSpPr>
          <p:nvPr/>
        </p:nvSpPr>
        <p:spPr bwMode="auto">
          <a:xfrm>
            <a:off x="6172200" y="5435600"/>
            <a:ext cx="1428750" cy="457200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latin typeface="Century Schoolbook" pitchFamily="18" charset="0"/>
              </a:rPr>
              <a:t>[1</a:t>
            </a:r>
            <a:r>
              <a:rPr lang="ru-RU" b="1" i="1">
                <a:latin typeface="Century Schoolbook" pitchFamily="18" charset="0"/>
              </a:rPr>
              <a:t>;</a:t>
            </a:r>
            <a:r>
              <a:rPr lang="en-US" b="1" i="1">
                <a:latin typeface="Century Schoolbook" pitchFamily="18" charset="0"/>
              </a:rPr>
              <a:t> </a:t>
            </a:r>
            <a:r>
              <a:rPr lang="ru-RU" b="1" i="1">
                <a:latin typeface="Century Schoolbook" pitchFamily="18" charset="0"/>
              </a:rPr>
              <a:t>+ ∞</a:t>
            </a:r>
            <a:r>
              <a:rPr lang="en-US" b="1" i="1">
                <a:latin typeface="Century Schoolbook" pitchFamily="18" charset="0"/>
              </a:rPr>
              <a:t>]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86">
                                            <p:oleChartEl type="gridLegend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56386">
                                            <p:oleChartEl type="gridLegend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86">
                                            <p:oleChartEl type="series" lvl="1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56386">
                                            <p:oleChartEl type="series" lvl="1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5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5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65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5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86">
                                            <p:oleChartEl type="series" lvl="2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56386">
                                            <p:oleChartEl type="series" lvl="2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86">
                                            <p:oleChartEl type="series" lvl="3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56386">
                                            <p:oleChartEl type="series" lvl="3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56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56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5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56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56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5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56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56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5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56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56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65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56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56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5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56386" grpId="0" bld="series"/>
      <p:bldP spid="656387" grpId="0" animBg="1"/>
      <p:bldP spid="656388" grpId="0" animBg="1"/>
      <p:bldP spid="656389" grpId="0" animBg="1"/>
      <p:bldP spid="656390" grpId="0" animBg="1"/>
      <p:bldP spid="656393" grpId="0"/>
      <p:bldP spid="656394" grpId="0"/>
      <p:bldP spid="656395" grpId="0"/>
      <p:bldP spid="656396" grpId="0"/>
      <p:bldP spid="65639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57412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241300" y="733425"/>
          <a:ext cx="8575675" cy="4402138"/>
        </p:xfrm>
        <a:graphic>
          <a:graphicData uri="http://schemas.openxmlformats.org/presentationml/2006/ole">
            <p:oleObj spid="_x0000_s3074" name="Chart" r:id="rId3" imgW="4676851" imgH="2400300" progId="Excel.Sheet.8">
              <p:embed/>
            </p:oleObj>
          </a:graphicData>
        </a:graphic>
      </p:graphicFrame>
      <p:sp>
        <p:nvSpPr>
          <p:cNvPr id="657417" name="Rectangle 9"/>
          <p:cNvSpPr>
            <a:spLocks noChangeArrowheads="1"/>
          </p:cNvSpPr>
          <p:nvPr/>
        </p:nvSpPr>
        <p:spPr bwMode="auto">
          <a:xfrm>
            <a:off x="615950" y="292100"/>
            <a:ext cx="7772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ru-RU" sz="4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Возрастание и убывание</a:t>
            </a:r>
            <a:endParaRPr lang="ru-RU" sz="4400">
              <a:solidFill>
                <a:schemeClr val="tx2"/>
              </a:solidFill>
              <a:latin typeface="Tahoma" pitchFamily="34" charset="0"/>
            </a:endParaRPr>
          </a:p>
        </p:txBody>
      </p:sp>
      <p:sp>
        <p:nvSpPr>
          <p:cNvPr id="657418" name="Oval 10"/>
          <p:cNvSpPr>
            <a:spLocks noChangeArrowheads="1"/>
          </p:cNvSpPr>
          <p:nvPr/>
        </p:nvSpPr>
        <p:spPr bwMode="auto">
          <a:xfrm>
            <a:off x="4086225" y="1489075"/>
            <a:ext cx="144463" cy="144463"/>
          </a:xfrm>
          <a:prstGeom prst="ellipse">
            <a:avLst/>
          </a:prstGeom>
          <a:solidFill>
            <a:srgbClr val="ED030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57419" name="Oval 11"/>
          <p:cNvSpPr>
            <a:spLocks noChangeArrowheads="1"/>
          </p:cNvSpPr>
          <p:nvPr/>
        </p:nvSpPr>
        <p:spPr bwMode="auto">
          <a:xfrm>
            <a:off x="5508625" y="2733675"/>
            <a:ext cx="144463" cy="144463"/>
          </a:xfrm>
          <a:prstGeom prst="ellipse">
            <a:avLst/>
          </a:prstGeom>
          <a:solidFill>
            <a:srgbClr val="ED030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57420" name="Line 12"/>
          <p:cNvSpPr>
            <a:spLocks noChangeShapeType="1"/>
          </p:cNvSpPr>
          <p:nvPr/>
        </p:nvSpPr>
        <p:spPr bwMode="auto">
          <a:xfrm>
            <a:off x="5578475" y="2590800"/>
            <a:ext cx="11113" cy="200025"/>
          </a:xfrm>
          <a:prstGeom prst="line">
            <a:avLst/>
          </a:prstGeom>
          <a:noFill/>
          <a:ln w="38100">
            <a:solidFill>
              <a:srgbClr val="ED0303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57421" name="Line 13"/>
          <p:cNvSpPr>
            <a:spLocks noChangeShapeType="1"/>
          </p:cNvSpPr>
          <p:nvPr/>
        </p:nvSpPr>
        <p:spPr bwMode="auto">
          <a:xfrm flipH="1">
            <a:off x="4179888" y="1524000"/>
            <a:ext cx="1587" cy="1089025"/>
          </a:xfrm>
          <a:prstGeom prst="line">
            <a:avLst/>
          </a:prstGeom>
          <a:noFill/>
          <a:ln w="38100">
            <a:solidFill>
              <a:srgbClr val="ED0303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57422" name="Text Box 14"/>
          <p:cNvSpPr txBox="1">
            <a:spLocks noChangeArrowheads="1"/>
          </p:cNvSpPr>
          <p:nvPr/>
        </p:nvSpPr>
        <p:spPr bwMode="auto">
          <a:xfrm>
            <a:off x="495300" y="5111750"/>
            <a:ext cx="5391150" cy="457200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>
                <a:latin typeface="Century Schoolbook" pitchFamily="18" charset="0"/>
              </a:rPr>
              <a:t>Промежуток убывания:</a:t>
            </a:r>
            <a:endParaRPr lang="en-US" b="1" i="1">
              <a:latin typeface="Century Schoolbook" pitchFamily="18" charset="0"/>
            </a:endParaRPr>
          </a:p>
        </p:txBody>
      </p:sp>
      <p:sp>
        <p:nvSpPr>
          <p:cNvPr id="657423" name="Text Box 15"/>
          <p:cNvSpPr txBox="1">
            <a:spLocks noChangeArrowheads="1"/>
          </p:cNvSpPr>
          <p:nvPr/>
        </p:nvSpPr>
        <p:spPr bwMode="auto">
          <a:xfrm>
            <a:off x="457200" y="5740400"/>
            <a:ext cx="5391150" cy="457200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>
                <a:latin typeface="Century Schoolbook" pitchFamily="18" charset="0"/>
              </a:rPr>
              <a:t>Промежутки возрастания:</a:t>
            </a:r>
            <a:endParaRPr lang="en-US" b="1" i="1">
              <a:latin typeface="Century Schoolbook" pitchFamily="18" charset="0"/>
            </a:endParaRPr>
          </a:p>
        </p:txBody>
      </p:sp>
      <p:sp>
        <p:nvSpPr>
          <p:cNvPr id="657424" name="Text Box 16"/>
          <p:cNvSpPr txBox="1">
            <a:spLocks noChangeArrowheads="1"/>
          </p:cNvSpPr>
          <p:nvPr/>
        </p:nvSpPr>
        <p:spPr bwMode="auto">
          <a:xfrm>
            <a:off x="5334000" y="5721350"/>
            <a:ext cx="1714500" cy="457200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>
                <a:latin typeface="Century Schoolbook" pitchFamily="18" charset="0"/>
              </a:rPr>
              <a:t>(- ∞;</a:t>
            </a:r>
            <a:r>
              <a:rPr lang="en-US" b="1" i="1">
                <a:latin typeface="Century Schoolbook" pitchFamily="18" charset="0"/>
              </a:rPr>
              <a:t> </a:t>
            </a:r>
            <a:r>
              <a:rPr lang="ru-RU" b="1" i="1">
                <a:latin typeface="Century Schoolbook" pitchFamily="18" charset="0"/>
              </a:rPr>
              <a:t>0</a:t>
            </a:r>
            <a:r>
              <a:rPr lang="en-US" b="1" i="1">
                <a:latin typeface="Century Schoolbook" pitchFamily="18" charset="0"/>
              </a:rPr>
              <a:t>]</a:t>
            </a:r>
            <a:r>
              <a:rPr lang="ru-RU" b="1" i="1">
                <a:latin typeface="Century Schoolbook" pitchFamily="18" charset="0"/>
              </a:rPr>
              <a:t> и</a:t>
            </a:r>
            <a:endParaRPr lang="en-US" b="1" i="1">
              <a:latin typeface="Century Schoolbook" pitchFamily="18" charset="0"/>
            </a:endParaRPr>
          </a:p>
        </p:txBody>
      </p:sp>
      <p:sp>
        <p:nvSpPr>
          <p:cNvPr id="657425" name="Text Box 17"/>
          <p:cNvSpPr txBox="1">
            <a:spLocks noChangeArrowheads="1"/>
          </p:cNvSpPr>
          <p:nvPr/>
        </p:nvSpPr>
        <p:spPr bwMode="auto">
          <a:xfrm>
            <a:off x="5257800" y="5111750"/>
            <a:ext cx="1428750" cy="457200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latin typeface="Century Schoolbook" pitchFamily="18" charset="0"/>
              </a:rPr>
              <a:t>[</a:t>
            </a:r>
            <a:r>
              <a:rPr lang="ru-RU" b="1" i="1">
                <a:latin typeface="Century Schoolbook" pitchFamily="18" charset="0"/>
              </a:rPr>
              <a:t>0;</a:t>
            </a:r>
            <a:r>
              <a:rPr lang="en-US" b="1" i="1">
                <a:latin typeface="Century Schoolbook" pitchFamily="18" charset="0"/>
              </a:rPr>
              <a:t> </a:t>
            </a:r>
            <a:r>
              <a:rPr lang="ru-RU" b="1" i="1">
                <a:latin typeface="Century Schoolbook" pitchFamily="18" charset="0"/>
              </a:rPr>
              <a:t>2</a:t>
            </a:r>
            <a:r>
              <a:rPr lang="en-US" b="1" i="1">
                <a:latin typeface="Century Schoolbook" pitchFamily="18" charset="0"/>
              </a:rPr>
              <a:t>]</a:t>
            </a:r>
          </a:p>
        </p:txBody>
      </p:sp>
      <p:sp>
        <p:nvSpPr>
          <p:cNvPr id="657426" name="Text Box 18"/>
          <p:cNvSpPr txBox="1">
            <a:spLocks noChangeArrowheads="1"/>
          </p:cNvSpPr>
          <p:nvPr/>
        </p:nvSpPr>
        <p:spPr bwMode="auto">
          <a:xfrm>
            <a:off x="6991350" y="5702300"/>
            <a:ext cx="1428750" cy="457200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latin typeface="Century Schoolbook" pitchFamily="18" charset="0"/>
              </a:rPr>
              <a:t>[</a:t>
            </a:r>
            <a:r>
              <a:rPr lang="ru-RU" b="1" i="1">
                <a:latin typeface="Century Schoolbook" pitchFamily="18" charset="0"/>
              </a:rPr>
              <a:t>2;</a:t>
            </a:r>
            <a:r>
              <a:rPr lang="en-US" b="1" i="1">
                <a:latin typeface="Century Schoolbook" pitchFamily="18" charset="0"/>
              </a:rPr>
              <a:t> </a:t>
            </a:r>
            <a:r>
              <a:rPr lang="ru-RU" b="1" i="1">
                <a:latin typeface="Century Schoolbook" pitchFamily="18" charset="0"/>
              </a:rPr>
              <a:t>+ ∞</a:t>
            </a:r>
            <a:r>
              <a:rPr lang="en-US" b="1" i="1">
                <a:latin typeface="Century Schoolbook" pitchFamily="18" charset="0"/>
              </a:rPr>
              <a:t>]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12">
                                            <p:oleChartEl type="gridLegend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57412">
                                            <p:oleChartEl type="gridLegend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12">
                                            <p:oleChartEl type="series" lvl="1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57412">
                                            <p:oleChartEl type="series" lvl="1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65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65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65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2000"/>
                                        <p:tgtEl>
                                          <p:spTgt spid="65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12">
                                            <p:oleChartEl type="series" lvl="2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57412">
                                            <p:oleChartEl type="series" lvl="2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12">
                                            <p:oleChartEl type="series" lvl="3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57412">
                                            <p:oleChartEl type="series" lvl="3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12">
                                            <p:oleChartEl type="series" lvl="4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57412">
                                            <p:oleChartEl type="series" lvl="4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57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57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5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57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57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5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57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57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5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574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574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65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57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57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65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57412" grpId="0" bld="series"/>
      <p:bldP spid="657418" grpId="0" animBg="1"/>
      <p:bldP spid="657419" grpId="0" animBg="1"/>
      <p:bldP spid="657420" grpId="0" animBg="1"/>
      <p:bldP spid="657421" grpId="0" animBg="1"/>
      <p:bldP spid="657422" grpId="0"/>
      <p:bldP spid="657423" grpId="0"/>
      <p:bldP spid="657424" grpId="0"/>
      <p:bldP spid="657425" grpId="0"/>
      <p:bldP spid="6574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3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Решить неравенство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1524000" y="1676400"/>
            <a:ext cx="1885950" cy="907197"/>
            <a:chOff x="838200" y="2438399"/>
            <a:chExt cx="1885950" cy="830997"/>
          </a:xfrm>
        </p:grpSpPr>
        <p:sp>
          <p:nvSpPr>
            <p:cNvPr id="1026" name="Rectangle 2"/>
            <p:cNvSpPr>
              <a:spLocks noChangeArrowheads="1"/>
            </p:cNvSpPr>
            <p:nvPr/>
          </p:nvSpPr>
          <p:spPr bwMode="auto">
            <a:xfrm>
              <a:off x="838200" y="2438399"/>
              <a:ext cx="762000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4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3х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pic>
          <p:nvPicPr>
            <p:cNvPr id="1025" name="Picture 1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00200" y="2438400"/>
              <a:ext cx="1123950" cy="819150"/>
            </a:xfrm>
            <a:prstGeom prst="rect">
              <a:avLst/>
            </a:prstGeom>
            <a:noFill/>
          </p:spPr>
        </p:pic>
      </p:grp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4953000" y="1676400"/>
            <a:ext cx="2419350" cy="895350"/>
            <a:chOff x="4953000" y="1676400"/>
            <a:chExt cx="2419350" cy="895350"/>
          </a:xfrm>
        </p:grpSpPr>
        <p:pic>
          <p:nvPicPr>
            <p:cNvPr id="5" name="Picture 1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248400" y="1752600"/>
              <a:ext cx="1123950" cy="819150"/>
            </a:xfrm>
            <a:prstGeom prst="rect">
              <a:avLst/>
            </a:prstGeom>
            <a:noFill/>
          </p:spPr>
        </p:pic>
        <p:sp>
          <p:nvSpPr>
            <p:cNvPr id="11" name="Прямоугольник 10"/>
            <p:cNvSpPr/>
            <p:nvPr/>
          </p:nvSpPr>
          <p:spPr>
            <a:xfrm>
              <a:off x="4953000" y="1676400"/>
              <a:ext cx="1265090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4800" dirty="0" smtClean="0">
                  <a:solidFill>
                    <a:prstClr val="black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3х-2</a:t>
              </a:r>
              <a:endParaRPr lang="ru-RU" dirty="0" smtClean="0">
                <a:solidFill>
                  <a:prstClr val="black"/>
                </a:solidFill>
                <a:latin typeface="Arial" pitchFamily="34" charset="0"/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1524000" y="2971800"/>
            <a:ext cx="2495550" cy="830997"/>
            <a:chOff x="2133600" y="3048000"/>
            <a:chExt cx="2495550" cy="830997"/>
          </a:xfrm>
        </p:grpSpPr>
        <p:sp>
          <p:nvSpPr>
            <p:cNvPr id="8" name="Rectangle 2"/>
            <p:cNvSpPr>
              <a:spLocks noChangeArrowheads="1"/>
            </p:cNvSpPr>
            <p:nvPr/>
          </p:nvSpPr>
          <p:spPr bwMode="auto">
            <a:xfrm>
              <a:off x="2133600" y="3048000"/>
              <a:ext cx="1295400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4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-х+1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pic>
          <p:nvPicPr>
            <p:cNvPr id="9" name="Picture 1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505200" y="3048000"/>
              <a:ext cx="1123950" cy="819150"/>
            </a:xfrm>
            <a:prstGeom prst="rect">
              <a:avLst/>
            </a:prstGeom>
            <a:noFill/>
          </p:spPr>
        </p:pic>
      </p:grp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20" name="Группа 19"/>
          <p:cNvGrpSpPr/>
          <p:nvPr/>
        </p:nvGrpSpPr>
        <p:grpSpPr>
          <a:xfrm>
            <a:off x="5105400" y="2895600"/>
            <a:ext cx="1962150" cy="830997"/>
            <a:chOff x="5105400" y="2895600"/>
            <a:chExt cx="1962150" cy="830997"/>
          </a:xfrm>
        </p:grpSpPr>
        <p:sp>
          <p:nvSpPr>
            <p:cNvPr id="13" name="Rectangle 2"/>
            <p:cNvSpPr>
              <a:spLocks noChangeArrowheads="1"/>
            </p:cNvSpPr>
            <p:nvPr/>
          </p:nvSpPr>
          <p:spPr bwMode="auto">
            <a:xfrm>
              <a:off x="5105400" y="2895600"/>
              <a:ext cx="838200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4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Х</a:t>
              </a:r>
              <a:r>
                <a:rPr kumimoji="0" lang="ru-RU" sz="48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2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pic>
          <p:nvPicPr>
            <p:cNvPr id="14" name="Picture 1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943600" y="2895600"/>
              <a:ext cx="1123950" cy="819150"/>
            </a:xfrm>
            <a:prstGeom prst="rect">
              <a:avLst/>
            </a:prstGeom>
            <a:noFill/>
          </p:spPr>
        </p:pic>
      </p:grp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0" y="8191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24" name="Группа 23"/>
          <p:cNvGrpSpPr/>
          <p:nvPr/>
        </p:nvGrpSpPr>
        <p:grpSpPr>
          <a:xfrm>
            <a:off x="3581400" y="4495800"/>
            <a:ext cx="2114550" cy="895350"/>
            <a:chOff x="3886200" y="4495800"/>
            <a:chExt cx="2114550" cy="895350"/>
          </a:xfrm>
        </p:grpSpPr>
        <p:sp>
          <p:nvSpPr>
            <p:cNvPr id="17" name="Rectangle 2"/>
            <p:cNvSpPr>
              <a:spLocks noChangeArrowheads="1"/>
            </p:cNvSpPr>
            <p:nvPr/>
          </p:nvSpPr>
          <p:spPr bwMode="auto">
            <a:xfrm>
              <a:off x="3886200" y="4495800"/>
              <a:ext cx="914400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4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х</a:t>
              </a:r>
              <a:r>
                <a:rPr kumimoji="0" lang="ru-RU" sz="48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2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pic>
          <p:nvPicPr>
            <p:cNvPr id="18" name="Picture 1"/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876800" y="4572000"/>
              <a:ext cx="1123950" cy="819150"/>
            </a:xfrm>
            <a:prstGeom prst="rect">
              <a:avLst/>
            </a:prstGeom>
            <a:noFill/>
          </p:spPr>
        </p:pic>
      </p:grp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66628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831850" y="857250"/>
          <a:ext cx="7708900" cy="4843463"/>
        </p:xfrm>
        <a:graphic>
          <a:graphicData uri="http://schemas.openxmlformats.org/presentationml/2006/ole">
            <p:oleObj spid="_x0000_s4098" name="Chart" r:id="rId3" imgW="4229100" imgH="2657551" progId="Excel.Sheet.8">
              <p:embed/>
            </p:oleObj>
          </a:graphicData>
        </a:graphic>
      </p:graphicFrame>
      <p:sp>
        <p:nvSpPr>
          <p:cNvPr id="666632" name="Rectangle 8"/>
          <p:cNvSpPr>
            <a:spLocks noChangeArrowheads="1"/>
          </p:cNvSpPr>
          <p:nvPr/>
        </p:nvSpPr>
        <p:spPr bwMode="auto">
          <a:xfrm>
            <a:off x="641350" y="1143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4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Четность и нечетность</a:t>
            </a:r>
            <a:endParaRPr lang="ru-RU" sz="4400">
              <a:solidFill>
                <a:schemeClr val="tx2"/>
              </a:solidFill>
              <a:latin typeface="Tahoma" pitchFamily="34" charset="0"/>
            </a:endParaRPr>
          </a:p>
        </p:txBody>
      </p:sp>
      <p:sp>
        <p:nvSpPr>
          <p:cNvPr id="666637" name="Oval 13"/>
          <p:cNvSpPr>
            <a:spLocks noChangeArrowheads="1"/>
          </p:cNvSpPr>
          <p:nvPr/>
        </p:nvSpPr>
        <p:spPr bwMode="auto">
          <a:xfrm>
            <a:off x="5397500" y="1930400"/>
            <a:ext cx="88900" cy="88900"/>
          </a:xfrm>
          <a:prstGeom prst="ellipse">
            <a:avLst/>
          </a:prstGeom>
          <a:solidFill>
            <a:srgbClr val="FF33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66638" name="Oval 14"/>
          <p:cNvSpPr>
            <a:spLocks noChangeArrowheads="1"/>
          </p:cNvSpPr>
          <p:nvPr/>
        </p:nvSpPr>
        <p:spPr bwMode="auto">
          <a:xfrm>
            <a:off x="6959600" y="4546600"/>
            <a:ext cx="88900" cy="88900"/>
          </a:xfrm>
          <a:prstGeom prst="ellipse">
            <a:avLst/>
          </a:prstGeom>
          <a:solidFill>
            <a:srgbClr val="FF33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66639" name="Oval 15"/>
          <p:cNvSpPr>
            <a:spLocks noChangeArrowheads="1"/>
          </p:cNvSpPr>
          <p:nvPr/>
        </p:nvSpPr>
        <p:spPr bwMode="auto">
          <a:xfrm>
            <a:off x="6197600" y="3251200"/>
            <a:ext cx="88900" cy="88900"/>
          </a:xfrm>
          <a:prstGeom prst="ellipse">
            <a:avLst/>
          </a:prstGeom>
          <a:solidFill>
            <a:srgbClr val="FF33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66640" name="Oval 16"/>
          <p:cNvSpPr>
            <a:spLocks noChangeArrowheads="1"/>
          </p:cNvSpPr>
          <p:nvPr/>
        </p:nvSpPr>
        <p:spPr bwMode="auto">
          <a:xfrm>
            <a:off x="4635500" y="3251200"/>
            <a:ext cx="88900" cy="88900"/>
          </a:xfrm>
          <a:prstGeom prst="ellipse">
            <a:avLst/>
          </a:prstGeom>
          <a:solidFill>
            <a:srgbClr val="FF33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66641" name="Oval 17"/>
          <p:cNvSpPr>
            <a:spLocks noChangeArrowheads="1"/>
          </p:cNvSpPr>
          <p:nvPr/>
        </p:nvSpPr>
        <p:spPr bwMode="auto">
          <a:xfrm>
            <a:off x="7531100" y="3771900"/>
            <a:ext cx="88900" cy="88900"/>
          </a:xfrm>
          <a:prstGeom prst="ellipse">
            <a:avLst/>
          </a:prstGeom>
          <a:solidFill>
            <a:srgbClr val="FF33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66642" name="Text Box 18"/>
          <p:cNvSpPr txBox="1">
            <a:spLocks noChangeArrowheads="1"/>
          </p:cNvSpPr>
          <p:nvPr/>
        </p:nvSpPr>
        <p:spPr bwMode="auto">
          <a:xfrm>
            <a:off x="711200" y="1143000"/>
            <a:ext cx="3073400" cy="457200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>
                <a:solidFill>
                  <a:srgbClr val="2D40F9"/>
                </a:solidFill>
                <a:latin typeface="Century Schoolbook" pitchFamily="18" charset="0"/>
              </a:rPr>
              <a:t>Четная функция</a:t>
            </a:r>
            <a:endParaRPr lang="en-US" b="1" i="1">
              <a:solidFill>
                <a:srgbClr val="2D40F9"/>
              </a:solidFill>
              <a:latin typeface="Century Schoolbook" pitchFamily="18" charset="0"/>
            </a:endParaRPr>
          </a:p>
        </p:txBody>
      </p:sp>
      <p:sp>
        <p:nvSpPr>
          <p:cNvPr id="666643" name="Text Box 19"/>
          <p:cNvSpPr txBox="1">
            <a:spLocks noChangeArrowheads="1"/>
          </p:cNvSpPr>
          <p:nvPr/>
        </p:nvSpPr>
        <p:spPr bwMode="auto">
          <a:xfrm>
            <a:off x="622300" y="5613400"/>
            <a:ext cx="8280400" cy="457200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>
                <a:solidFill>
                  <a:srgbClr val="2D40F9"/>
                </a:solidFill>
                <a:latin typeface="Century Schoolbook" pitchFamily="18" charset="0"/>
              </a:rPr>
              <a:t>График симметричен относительно оси ОУ</a:t>
            </a:r>
            <a:endParaRPr lang="en-US" b="1" i="1">
              <a:solidFill>
                <a:srgbClr val="2D40F9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28">
                                            <p:oleChartEl type="gridLegend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66628">
                                            <p:oleChartEl type="gridLegend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28">
                                            <p:oleChartEl type="series" lvl="1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666628">
                                            <p:oleChartEl type="series" lvl="1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666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666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66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6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6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6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6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66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9" dur="2000" fill="hold"/>
                                        <p:tgtEl>
                                          <p:spTgt spid="66664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 -0.00092 L -0.16875 0.00093 " pathEditMode="relative" ptsTypes="AA">
                                      <p:cBhvr>
                                        <p:cTn id="42" dur="2000" fill="hold"/>
                                        <p:tgtEl>
                                          <p:spTgt spid="6666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 -0.00093 L -0.34097 -0.00093 " pathEditMode="relative" ptsTypes="AA">
                                      <p:cBhvr>
                                        <p:cTn id="45" dur="2000" fill="hold"/>
                                        <p:tgtEl>
                                          <p:spTgt spid="6666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 0.00092 L -0.51041 0.00092 " pathEditMode="relative" ptsTypes="AA">
                                      <p:cBhvr>
                                        <p:cTn id="48" dur="2000" fill="hold"/>
                                        <p:tgtEl>
                                          <p:spTgt spid="6666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8000"/>
                            </p:stCondLst>
                            <p:childTnLst>
                              <p:par>
                                <p:cTn id="5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 0.00093 L -0.63541 0.00278 " pathEditMode="relative" ptsTypes="AA">
                                      <p:cBhvr>
                                        <p:cTn id="51" dur="2000" fill="hold"/>
                                        <p:tgtEl>
                                          <p:spTgt spid="6666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28">
                                            <p:oleChartEl type="series" lvl="2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2000"/>
                                        <p:tgtEl>
                                          <p:spTgt spid="666628">
                                            <p:oleChartEl type="series" lvl="2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666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666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66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666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666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6666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6666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6666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6666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6666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6666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6666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6666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6666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6666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6666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6666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7" dur="1000"/>
                                        <p:tgtEl>
                                          <p:spTgt spid="6666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66628" grpId="0" bld="series"/>
      <p:bldP spid="666637" grpId="0" animBg="1"/>
      <p:bldP spid="666637" grpId="1" animBg="1"/>
      <p:bldP spid="666637" grpId="2" animBg="1"/>
      <p:bldP spid="666638" grpId="0" animBg="1"/>
      <p:bldP spid="666638" grpId="1" animBg="1"/>
      <p:bldP spid="666638" grpId="2" animBg="1"/>
      <p:bldP spid="666639" grpId="0" animBg="1"/>
      <p:bldP spid="666639" grpId="1" animBg="1"/>
      <p:bldP spid="666639" grpId="2" animBg="1"/>
      <p:bldP spid="666640" grpId="0" animBg="1"/>
      <p:bldP spid="666640" grpId="1" animBg="1"/>
      <p:bldP spid="666640" grpId="2" animBg="1"/>
      <p:bldP spid="666641" grpId="0" animBg="1"/>
      <p:bldP spid="666641" grpId="1" animBg="1"/>
      <p:bldP spid="666641" grpId="2" animBg="1"/>
      <p:bldP spid="666642" grpId="0"/>
      <p:bldP spid="66664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0722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839788" y="901700"/>
          <a:ext cx="7832725" cy="4978400"/>
        </p:xfrm>
        <a:graphic>
          <a:graphicData uri="http://schemas.openxmlformats.org/presentationml/2006/ole">
            <p:oleObj spid="_x0000_s5122" name="Chart" r:id="rId3" imgW="4286402" imgH="2724302" progId="Excel.Sheet.8">
              <p:embed/>
            </p:oleObj>
          </a:graphicData>
        </a:graphic>
      </p:graphicFrame>
      <p:sp>
        <p:nvSpPr>
          <p:cNvPr id="670723" name="Rectangle 3"/>
          <p:cNvSpPr>
            <a:spLocks noChangeArrowheads="1"/>
          </p:cNvSpPr>
          <p:nvPr/>
        </p:nvSpPr>
        <p:spPr bwMode="auto">
          <a:xfrm>
            <a:off x="641350" y="165100"/>
            <a:ext cx="777240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4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Четность и нечетность</a:t>
            </a:r>
            <a:endParaRPr lang="ru-RU" sz="4400">
              <a:solidFill>
                <a:schemeClr val="tx2"/>
              </a:solidFill>
              <a:latin typeface="Tahoma" pitchFamily="34" charset="0"/>
            </a:endParaRPr>
          </a:p>
        </p:txBody>
      </p:sp>
      <p:sp>
        <p:nvSpPr>
          <p:cNvPr id="670724" name="Oval 4"/>
          <p:cNvSpPr>
            <a:spLocks noChangeArrowheads="1"/>
          </p:cNvSpPr>
          <p:nvPr/>
        </p:nvSpPr>
        <p:spPr bwMode="auto">
          <a:xfrm>
            <a:off x="5511800" y="2006600"/>
            <a:ext cx="88900" cy="88900"/>
          </a:xfrm>
          <a:prstGeom prst="ellipse">
            <a:avLst/>
          </a:prstGeom>
          <a:solidFill>
            <a:srgbClr val="FF33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70726" name="Oval 6"/>
          <p:cNvSpPr>
            <a:spLocks noChangeArrowheads="1"/>
          </p:cNvSpPr>
          <p:nvPr/>
        </p:nvSpPr>
        <p:spPr bwMode="auto">
          <a:xfrm>
            <a:off x="6286500" y="3327400"/>
            <a:ext cx="88900" cy="88900"/>
          </a:xfrm>
          <a:prstGeom prst="ellipse">
            <a:avLst/>
          </a:prstGeom>
          <a:solidFill>
            <a:srgbClr val="FF33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70727" name="Oval 7"/>
          <p:cNvSpPr>
            <a:spLocks noChangeArrowheads="1"/>
          </p:cNvSpPr>
          <p:nvPr/>
        </p:nvSpPr>
        <p:spPr bwMode="auto">
          <a:xfrm>
            <a:off x="4711700" y="3340100"/>
            <a:ext cx="88900" cy="88900"/>
          </a:xfrm>
          <a:prstGeom prst="ellipse">
            <a:avLst/>
          </a:prstGeom>
          <a:solidFill>
            <a:srgbClr val="FF33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70728" name="Oval 8"/>
          <p:cNvSpPr>
            <a:spLocks noChangeArrowheads="1"/>
          </p:cNvSpPr>
          <p:nvPr/>
        </p:nvSpPr>
        <p:spPr bwMode="auto">
          <a:xfrm>
            <a:off x="7099300" y="4711700"/>
            <a:ext cx="88900" cy="88900"/>
          </a:xfrm>
          <a:prstGeom prst="ellipse">
            <a:avLst/>
          </a:prstGeom>
          <a:solidFill>
            <a:srgbClr val="FF33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70729" name="Text Box 9"/>
          <p:cNvSpPr txBox="1">
            <a:spLocks noChangeArrowheads="1"/>
          </p:cNvSpPr>
          <p:nvPr/>
        </p:nvSpPr>
        <p:spPr bwMode="auto">
          <a:xfrm>
            <a:off x="711200" y="1181100"/>
            <a:ext cx="3543300" cy="457200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>
                <a:solidFill>
                  <a:srgbClr val="2D40F9"/>
                </a:solidFill>
                <a:latin typeface="Century Schoolbook" pitchFamily="18" charset="0"/>
              </a:rPr>
              <a:t>Нечетная функция</a:t>
            </a:r>
            <a:endParaRPr lang="en-US" b="1" i="1">
              <a:solidFill>
                <a:srgbClr val="2D40F9"/>
              </a:solidFill>
              <a:latin typeface="Century Schoolbook" pitchFamily="18" charset="0"/>
            </a:endParaRPr>
          </a:p>
        </p:txBody>
      </p:sp>
      <p:sp>
        <p:nvSpPr>
          <p:cNvPr id="670730" name="Text Box 10"/>
          <p:cNvSpPr txBox="1">
            <a:spLocks noChangeArrowheads="1"/>
          </p:cNvSpPr>
          <p:nvPr/>
        </p:nvSpPr>
        <p:spPr bwMode="auto">
          <a:xfrm>
            <a:off x="622300" y="5651500"/>
            <a:ext cx="8280400" cy="396875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>
                <a:solidFill>
                  <a:srgbClr val="2D40F9"/>
                </a:solidFill>
                <a:latin typeface="Century Schoolbook" pitchFamily="18" charset="0"/>
              </a:rPr>
              <a:t>График симметричен относительно начала координат</a:t>
            </a:r>
            <a:endParaRPr lang="en-US" sz="2000" b="1" i="1">
              <a:solidFill>
                <a:srgbClr val="2D40F9"/>
              </a:solidFill>
              <a:latin typeface="Century Schoolbook" pitchFamily="18" charset="0"/>
            </a:endParaRPr>
          </a:p>
        </p:txBody>
      </p:sp>
      <p:sp>
        <p:nvSpPr>
          <p:cNvPr id="670731" name="Oval 11"/>
          <p:cNvSpPr>
            <a:spLocks noChangeArrowheads="1"/>
          </p:cNvSpPr>
          <p:nvPr/>
        </p:nvSpPr>
        <p:spPr bwMode="auto">
          <a:xfrm>
            <a:off x="7645400" y="3949700"/>
            <a:ext cx="88900" cy="88900"/>
          </a:xfrm>
          <a:prstGeom prst="ellipse">
            <a:avLst/>
          </a:prstGeom>
          <a:solidFill>
            <a:srgbClr val="FF33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70732" name="Line 12"/>
          <p:cNvSpPr>
            <a:spLocks noChangeShapeType="1"/>
          </p:cNvSpPr>
          <p:nvPr/>
        </p:nvSpPr>
        <p:spPr bwMode="auto">
          <a:xfrm flipH="1">
            <a:off x="4025900" y="2057400"/>
            <a:ext cx="1536700" cy="2667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670733" name="Line 13"/>
          <p:cNvSpPr>
            <a:spLocks noChangeShapeType="1"/>
          </p:cNvSpPr>
          <p:nvPr/>
        </p:nvSpPr>
        <p:spPr bwMode="auto">
          <a:xfrm flipH="1" flipV="1">
            <a:off x="2413000" y="2019300"/>
            <a:ext cx="4699000" cy="27305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670734" name="Line 14"/>
          <p:cNvSpPr>
            <a:spLocks noChangeShapeType="1"/>
          </p:cNvSpPr>
          <p:nvPr/>
        </p:nvSpPr>
        <p:spPr bwMode="auto">
          <a:xfrm flipH="1" flipV="1">
            <a:off x="1803400" y="2794000"/>
            <a:ext cx="5880100" cy="12065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2">
                                            <p:oleChartEl type="gridLegend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70722">
                                            <p:oleChartEl type="gridLegend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2">
                                            <p:oleChartEl type="series" lvl="1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670722">
                                            <p:oleChartEl type="series" lvl="1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707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707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7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7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7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7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7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7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9" dur="2000" fill="hold"/>
                                        <p:tgtEl>
                                          <p:spTgt spid="67072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67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3.7037E-7 L -0.16823 0.39398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6707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4" y="1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22222E-6 L -0.34583 0.00371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6707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0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7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22222E-6 L -0.52223 -0.4 " pathEditMode="relative" ptsTypes="AA">
                                      <p:cBhvr>
                                        <p:cTn id="54" dur="2000" fill="hold"/>
                                        <p:tgtEl>
                                          <p:spTgt spid="6707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00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67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 0.00093 L -0.64375 -0.17315 " pathEditMode="relative" ptsTypes="AA">
                                      <p:cBhvr>
                                        <p:cTn id="60" dur="2000" fill="hold"/>
                                        <p:tgtEl>
                                          <p:spTgt spid="6707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2">
                                            <p:oleChartEl type="series" lvl="2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2000"/>
                                        <p:tgtEl>
                                          <p:spTgt spid="670722">
                                            <p:oleChartEl type="series" lvl="2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70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70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67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670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670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6707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670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670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6707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670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670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6" dur="1000"/>
                                        <p:tgtEl>
                                          <p:spTgt spid="6707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6707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6707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1" dur="1000"/>
                                        <p:tgtEl>
                                          <p:spTgt spid="6707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670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670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1000"/>
                                        <p:tgtEl>
                                          <p:spTgt spid="6707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670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670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1" dur="1000"/>
                                        <p:tgtEl>
                                          <p:spTgt spid="6707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6707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6707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6" dur="1000"/>
                                        <p:tgtEl>
                                          <p:spTgt spid="6707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9" dur="1000"/>
                                        <p:tgtEl>
                                          <p:spTgt spid="6707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6707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1" dur="1000"/>
                                        <p:tgtEl>
                                          <p:spTgt spid="6707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70722" grpId="0" bld="series"/>
      <p:bldP spid="670724" grpId="0" animBg="1"/>
      <p:bldP spid="670724" grpId="1" animBg="1"/>
      <p:bldP spid="670724" grpId="2" animBg="1"/>
      <p:bldP spid="670726" grpId="0" animBg="1"/>
      <p:bldP spid="670726" grpId="1" animBg="1"/>
      <p:bldP spid="670726" grpId="2" animBg="1"/>
      <p:bldP spid="670727" grpId="0" animBg="1"/>
      <p:bldP spid="670727" grpId="1" animBg="1"/>
      <p:bldP spid="670727" grpId="2" animBg="1"/>
      <p:bldP spid="670728" grpId="0" animBg="1"/>
      <p:bldP spid="670728" grpId="1" animBg="1"/>
      <p:bldP spid="670728" grpId="2" animBg="1"/>
      <p:bldP spid="670729" grpId="0"/>
      <p:bldP spid="670730" grpId="0"/>
      <p:bldP spid="670731" grpId="0" animBg="1"/>
      <p:bldP spid="670731" grpId="1" animBg="1"/>
      <p:bldP spid="670731" grpId="2" animBg="1"/>
      <p:bldP spid="670732" grpId="0" animBg="1"/>
      <p:bldP spid="670732" grpId="1" animBg="1"/>
      <p:bldP spid="670733" grpId="0" animBg="1"/>
      <p:bldP spid="670733" grpId="1" animBg="1"/>
      <p:bldP spid="670734" grpId="0" animBg="1"/>
      <p:bldP spid="670734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391</Words>
  <PresentationFormat>Экран (4:3)</PresentationFormat>
  <Paragraphs>113</Paragraphs>
  <Slides>17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Office Theme</vt:lpstr>
      <vt:lpstr>Chart</vt:lpstr>
      <vt:lpstr>Решение задач по теме: «Степенная функция» </vt:lpstr>
      <vt:lpstr>Слайд 2</vt:lpstr>
      <vt:lpstr>Слайд 3</vt:lpstr>
      <vt:lpstr>Найти область определения функции</vt:lpstr>
      <vt:lpstr>Слайд 5</vt:lpstr>
      <vt:lpstr>Слайд 6</vt:lpstr>
      <vt:lpstr>Решить неравенство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Найти область определения функции</dc:title>
  <cp:lastModifiedBy>учитель</cp:lastModifiedBy>
  <cp:revision>47</cp:revision>
  <dcterms:modified xsi:type="dcterms:W3CDTF">2014-01-24T06:34:43Z</dcterms:modified>
</cp:coreProperties>
</file>