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43" r:id="rId3"/>
    <p:sldId id="342" r:id="rId4"/>
    <p:sldId id="257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29" r:id="rId37"/>
    <p:sldId id="330" r:id="rId38"/>
    <p:sldId id="331" r:id="rId39"/>
    <p:sldId id="332" r:id="rId40"/>
    <p:sldId id="333" r:id="rId41"/>
    <p:sldId id="334" r:id="rId42"/>
    <p:sldId id="335" r:id="rId43"/>
    <p:sldId id="336" r:id="rId44"/>
    <p:sldId id="337" r:id="rId45"/>
    <p:sldId id="338" r:id="rId46"/>
    <p:sldId id="339" r:id="rId47"/>
    <p:sldId id="340" r:id="rId48"/>
    <p:sldId id="341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344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267744" y="1700808"/>
            <a:ext cx="6552728" cy="37444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Древняя Русь.</a:t>
            </a:r>
          </a:p>
          <a:p>
            <a:pPr algn="ctr"/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Образование древнерусского государства.</a:t>
            </a:r>
            <a:endParaRPr lang="ru-RU" sz="4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00034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КРЕСТЬЯНСКИЕ ДОМА</a:t>
            </a:r>
          </a:p>
          <a:p>
            <a:pPr algn="ctr"/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14876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ДОМА БОГАТЫХ ФЕОДАЛОВ</a:t>
            </a:r>
            <a:endParaRPr lang="ru-RU" sz="24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034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СОБОРЫ, ХРАМЫ</a:t>
            </a:r>
            <a:endParaRPr lang="ru-RU" sz="24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4876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ЖИЛИЩА ВОИНОВ</a:t>
            </a:r>
            <a:endParaRPr lang="ru-RU" sz="24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14282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429124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572000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14282" y="4429132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57158" y="4429132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429124" y="4500570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4500570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4631" y="2564904"/>
            <a:ext cx="72282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С ВВЕДЕНИЕМ ХРИСТИАНСТВА НА РУСИ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СТАЛИ СТРОИТЬСЯ КАМЕННЫЕ ЗДАНИЯ.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КАКИЕ БЫЛИ ПОСТРОЕНЫ ПЕРВЫМИ?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285720" y="2143116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285720" y="4284667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626" name="AutoShape 2" descr="http://copypast.ru/foto9/0238/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00034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КРЕСТЬЯНСКИЕ ДОМА</a:t>
            </a:r>
          </a:p>
          <a:p>
            <a:pPr algn="ctr"/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14876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ДОМА БОГАТЫХ ФЕОДАЛОВ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034" y="4786322"/>
            <a:ext cx="3643338" cy="1143008"/>
          </a:xfrm>
          <a:prstGeom prst="round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СОБОРЫ, ХРАМЫ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4876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ЖИЛИЩА ВОИНОВ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14282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429124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572000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14282" y="4429132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57158" y="4429132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429124" y="4500570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4500570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4631" y="2564904"/>
            <a:ext cx="72282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С ВВЕДЕНИЕМ ХРИСТИАНСТВА НА РУСИ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СТАЛИ СТРОИТЬСЯ КАМЕННЫЕ ЗДАНИЯ.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КАКИЕ БЫЛИ ПОСТРОЕНЫ ПЕРВЫМИ?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285720" y="2143116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285720" y="4284667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626" name="AutoShape 2" descr="http://copypast.ru/foto9/0238/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00034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ПОВЕСТЬ</a:t>
            </a:r>
          </a:p>
          <a:p>
            <a:pPr algn="ctr"/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14876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КНИГА</a:t>
            </a:r>
            <a:endParaRPr lang="ru-RU" sz="28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034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ЛЕТОПИСЬ</a:t>
            </a:r>
            <a:endParaRPr lang="ru-RU" sz="28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4876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СБОРНИК</a:t>
            </a:r>
            <a:endParaRPr lang="ru-RU" sz="28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14282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429124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572000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14282" y="4429132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57158" y="4429132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429124" y="4500570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4500570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03648" y="2708920"/>
            <a:ext cx="60500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КАК НАЗЫВАЛИСЬ ПЕРВЫЕ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ПИСЬМЕННЫЕ ПАМЯТНИКИ?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285720" y="2143116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285720" y="4284667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626" name="AutoShape 2" descr="http://copypast.ru/foto9/0238/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00034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ПОВЕСТЬ</a:t>
            </a:r>
          </a:p>
          <a:p>
            <a:pPr algn="ctr"/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14876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КНИГА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034" y="4786322"/>
            <a:ext cx="3643338" cy="1143008"/>
          </a:xfrm>
          <a:prstGeom prst="round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ЛЕТОПИСЬ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4876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СБОРНИК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14282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429124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572000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14282" y="4429132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57158" y="4429132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429124" y="4500570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4500570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03648" y="2708920"/>
            <a:ext cx="60500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КАК НАЗЫВАЛИСЬ ПЕРВЫЕ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ПИСЬМЕННЫЕ ПАМЯТНИКИ?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285720" y="2143116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285720" y="4284667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626" name="AutoShape 2" descr="http://copypast.ru/foto9/0238/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00034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ЛЕСУ</a:t>
            </a:r>
          </a:p>
          <a:p>
            <a:pPr algn="ctr"/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14876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ПОЛЯНЕ</a:t>
            </a:r>
            <a:endParaRPr lang="ru-RU" sz="28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034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СТРЕЛКЕ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 СЛИЯНИИ РЕК</a:t>
            </a:r>
            <a:endParaRPr lang="ru-RU" sz="20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4876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ГОРАХ</a:t>
            </a:r>
            <a:endParaRPr lang="ru-RU" sz="28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14282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429124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572000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14282" y="4429132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57158" y="4429132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429124" y="4500570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4500570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26146" y="2814027"/>
            <a:ext cx="68050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НА КАКОМ МЕСТЕ ОБЫЧНО СТРОИЛИ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ГОРОДА-КРЕПОСТИ В ДРЕВНЕЙ РУСИ?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285720" y="2143116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285720" y="4284667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626" name="AutoShape 2" descr="http://copypast.ru/foto9/0238/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00034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ЛЕСУ</a:t>
            </a:r>
          </a:p>
          <a:p>
            <a:pPr algn="ctr"/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14876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ПОЛЯНЕ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034" y="4786322"/>
            <a:ext cx="3643338" cy="1143008"/>
          </a:xfrm>
          <a:prstGeom prst="round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СТРЕЛКЕ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 СЛИЯНИИ РЕК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4876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ГОРАХ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14282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429124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572000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14282" y="4429132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57158" y="4429132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429124" y="4500570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4500570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26146" y="2852936"/>
            <a:ext cx="68050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НА КАКОМ МЕСТЕ ОБЫЧНО СТРОИЛИ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ГОРОДА-КРЕПОСТИ В ДРЕВНЕЙ РУСИ?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285720" y="2143116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285720" y="4284667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626" name="AutoShape 2" descr="http://copypast.ru/foto9/0238/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00034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ВИНТОВКИ</a:t>
            </a:r>
          </a:p>
          <a:p>
            <a:pPr algn="ctr"/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14876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ПУШКИ</a:t>
            </a:r>
            <a:endParaRPr lang="ru-RU" sz="28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034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ПУЛЕМЕТЫ</a:t>
            </a:r>
            <a:endParaRPr lang="ru-RU" sz="20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4876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ТАНКИ</a:t>
            </a:r>
            <a:endParaRPr lang="ru-RU" sz="28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14282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429124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572000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14282" y="4429132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57158" y="4429132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429124" y="4500570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4500570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544" y="2492896"/>
            <a:ext cx="79159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КАК НАЗЫВАЛОСЬ ПЕРВОЕ НА РУСИ 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ОГНЕСТРЕЛЬНОЕ ОРУЖИЕ, УСТАНОВЛЕННОЕ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ВНУТРИ БАШНИ И СТРЕЛЯВШЕЕ КРУГЛЫМИ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КАМЕННЫМИ ЯДРАМИ?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285720" y="2143116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285720" y="4284667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626" name="AutoShape 2" descr="http://copypast.ru/foto9/0238/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00034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ВИНТОВКИ</a:t>
            </a:r>
            <a:endParaRPr lang="ru-RU" sz="28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14876" y="714356"/>
            <a:ext cx="3643338" cy="1143008"/>
          </a:xfrm>
          <a:prstGeom prst="round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ПУШКИ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034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ПУЛЕМЕТЫ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4876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ТАНКИ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14282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429124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572000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14282" y="4429132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57158" y="4429132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429124" y="4500570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4500570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544" y="2492896"/>
            <a:ext cx="79159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КАК НАЗЫВАЛОСЬ ПЕРВОЕ НА РУСИ 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ОГНЕСТРЕЛЬНОЕ ОРУЖИЕ, УСТАНОВЛЕННОЕ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ВНУТРИ БАШНИ И СТРЕЛЯВШЕЕ КРУГЛЫМИ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КАМЕННЫМИ ЯДРАМИ?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285720" y="2143116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285720" y="4284667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626" name="AutoShape 2" descr="http://copypast.ru/foto9/0238/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00034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ИЗБА</a:t>
            </a:r>
          </a:p>
          <a:p>
            <a:pPr algn="ctr"/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14876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ДВОРЕЦ</a:t>
            </a:r>
            <a:endParaRPr lang="ru-RU" sz="28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034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ТЕРЕМ</a:t>
            </a:r>
            <a:endParaRPr lang="ru-RU" sz="20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4876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КОТТЕДЖ</a:t>
            </a:r>
            <a:endParaRPr lang="ru-RU" sz="28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14282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429124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572000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14282" y="4429132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57158" y="4429132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429124" y="4500570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4500570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18113" y="2762925"/>
            <a:ext cx="59971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КАК НАЗЫВАЛИ РАСПИСНОЙ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ДОМ НА РУСИ?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285720" y="2143116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285720" y="4284667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626" name="AutoShape 2" descr="http://copypast.ru/foto9/0238/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00034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ИЗБА</a:t>
            </a:r>
          </a:p>
          <a:p>
            <a:pPr algn="ctr"/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14876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ДВОРЕЦ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034" y="4786322"/>
            <a:ext cx="3643338" cy="1143008"/>
          </a:xfrm>
          <a:prstGeom prst="round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ТЕРЕМ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4876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КОТТЕДЖ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14282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429124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572000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14282" y="4429132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57158" y="4429132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429124" y="4500570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4500570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18113" y="2762925"/>
            <a:ext cx="59971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КАК НАЗЫВАЛИ РАСПИСНОЙ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ДОМ НА РУСИ?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285720" y="2143116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285720" y="4284667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626" name="AutoShape 2" descr="http://copypast.ru/foto9/0238/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59632" y="2204864"/>
            <a:ext cx="6048672" cy="25922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1 тур</a:t>
            </a:r>
          </a:p>
          <a:p>
            <a:pPr algn="ctr"/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Представление команд</a:t>
            </a:r>
            <a:endParaRPr lang="ru-RU" sz="4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00034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КУПОЛ</a:t>
            </a:r>
          </a:p>
          <a:p>
            <a:pPr algn="ctr"/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14876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КОЛОКОЛЬНЯ</a:t>
            </a:r>
            <a:endParaRPr lang="ru-RU" sz="28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034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БАШНЯ</a:t>
            </a:r>
            <a:endParaRPr lang="ru-RU" sz="20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4876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АРКА</a:t>
            </a:r>
            <a:endParaRPr lang="ru-RU" sz="28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14282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429124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572000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14282" y="4429132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57158" y="4429132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429124" y="4500570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4500570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78794" y="2762925"/>
            <a:ext cx="52758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ВЕРХНЕЕ ОКРУГЛОЕ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СТРОЕНИЕ ЦЕРКВИ, ЭТО-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285720" y="2143116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285720" y="4284667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626" name="AutoShape 2" descr="http://copypast.ru/foto9/0238/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00034" y="714356"/>
            <a:ext cx="3643338" cy="1143008"/>
          </a:xfrm>
          <a:prstGeom prst="round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КУПОЛ</a:t>
            </a:r>
            <a:endParaRPr lang="ru-RU" sz="28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14876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КОЛОКОЛЬНЯ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034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БАШНЯ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4876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АРКА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14282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429124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572000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14282" y="4429132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57158" y="4429132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429124" y="4500570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4500570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78794" y="2762925"/>
            <a:ext cx="52758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ВЕРХНЕЕ ОКРУГЛОЕ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СТРОЕНИЕ ЦЕРКВИ, ЭТО-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285720" y="2143116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285720" y="4284667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626" name="AutoShape 2" descr="http://copypast.ru/foto9/0238/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00034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БЕРЕЗОВЫМИ</a:t>
            </a:r>
          </a:p>
          <a:p>
            <a:pPr algn="ctr"/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14876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ОСИНОВЫМИ</a:t>
            </a:r>
            <a:endParaRPr lang="ru-RU" sz="28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034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КЛЕНОВЫМИ</a:t>
            </a:r>
            <a:endParaRPr lang="ru-RU" sz="20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4876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ДУБОВЫМИ</a:t>
            </a:r>
            <a:endParaRPr lang="ru-RU" sz="28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14282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429124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572000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14282" y="4429132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57158" y="4429132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429124" y="4500570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4500570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5536" y="2420888"/>
            <a:ext cx="80714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РУССКИЕ БЫЛИНЫ РАССКАЗЫВАЮТ, КАК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В ВЫСОКОМ КНЯЖЕСКОМ ТЕРЕМЕ ЗА ЭТИМИ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СТОЛАМИ СИДИТ КНЯЗЬ ВЛАДИМИР СО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СВОЕЙ ДРУЖИНОЙ.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285720" y="2143116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285720" y="4284667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626" name="AutoShape 2" descr="http://copypast.ru/foto9/0238/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00034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БЕРЕЗОВЫМИ</a:t>
            </a:r>
          </a:p>
          <a:p>
            <a:pPr algn="ctr"/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14876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ОСИНОВЫМИ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034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КЛЕНОВЫМИ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4876" y="4786322"/>
            <a:ext cx="3643338" cy="1143008"/>
          </a:xfrm>
          <a:prstGeom prst="round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ДУБОВЫМИ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14282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429124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572000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14282" y="4429132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57158" y="4429132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429124" y="4500570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4500570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5536" y="2420888"/>
            <a:ext cx="80714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РУССКИЕ БЫЛИНЫ РАССКАЗЫВАЮТ, КАК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В ВЫСОКОМ КНЯЖЕСКОМ ТЕРЕМЕ ЗА ЭТИМИ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СТОЛАМИ СИДИТ КНЯЗЬ ВЛАДИМИР СО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СВОЕЙ ДРУЖИНОЙ.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285720" y="2143116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285720" y="4284667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626" name="AutoShape 2" descr="http://copypast.ru/foto9/0238/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00034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ЕДА</a:t>
            </a:r>
          </a:p>
          <a:p>
            <a:pPr algn="ctr"/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14876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ОРУЖИЕ</a:t>
            </a:r>
            <a:endParaRPr lang="ru-RU" sz="28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034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ОДЕЖДА</a:t>
            </a:r>
            <a:endParaRPr lang="ru-RU" sz="20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4876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РАСТЕНИЕ</a:t>
            </a:r>
            <a:endParaRPr lang="ru-RU" sz="28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14282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429124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572000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14282" y="4429132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57158" y="4429132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429124" y="4500570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4500570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75656" y="2780928"/>
            <a:ext cx="60308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ПОДУМАЙТЕ, ЧТО ОЗНАЧАЕТ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СЛОВО «ОПАШЕНЬ»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285720" y="2143116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285720" y="4284667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626" name="AutoShape 2" descr="http://copypast.ru/foto9/0238/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00034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ЕДА</a:t>
            </a:r>
          </a:p>
          <a:p>
            <a:pPr algn="ctr"/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14876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ОРУЖИЕ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034" y="4786322"/>
            <a:ext cx="3643338" cy="1143008"/>
          </a:xfrm>
          <a:prstGeom prst="round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ОДЕЖДА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4876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РАСТЕНИЕ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14282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429124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572000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14282" y="4429132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57158" y="4429132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429124" y="4500570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4500570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75656" y="2780928"/>
            <a:ext cx="60308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ПОДУМАЙТЕ, ЧТО ОЗНАЧАЕТ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СЛОВО «ОПАШЕНЬ»?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285720" y="2143116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285720" y="4284667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626" name="AutoShape 2" descr="http://copypast.ru/foto9/0238/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00034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ВЛАДИМИР</a:t>
            </a:r>
          </a:p>
          <a:p>
            <a:pPr algn="ctr"/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14876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ОЛЕГ</a:t>
            </a:r>
            <a:endParaRPr lang="ru-RU" sz="28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034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ЯРОСЛАВ</a:t>
            </a:r>
            <a:endParaRPr lang="ru-RU" sz="20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4876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ЮРИЙ</a:t>
            </a:r>
            <a:endParaRPr lang="ru-RU" sz="28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14282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429124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572000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14282" y="4429132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57158" y="4429132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429124" y="4500570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4500570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91680" y="2564904"/>
            <a:ext cx="557075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У КОГО ИЗ РУССКИХ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КНЯЗЕЙ БЫЛО ПРОЗВИЩЕ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«ДОЛГОРУКИЙ»?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285720" y="2143116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285720" y="4284667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626" name="AutoShape 2" descr="http://copypast.ru/foto9/0238/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00034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ВЛАДИМИР</a:t>
            </a:r>
          </a:p>
          <a:p>
            <a:pPr algn="ctr"/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14876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ОЛЕГ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034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ЯРОСЛАВ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4876" y="4786322"/>
            <a:ext cx="3643338" cy="1143008"/>
          </a:xfrm>
          <a:prstGeom prst="round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ЮРИЙ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14282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429124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572000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14282" y="4429132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57158" y="4429132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429124" y="4500570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4500570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91680" y="2564904"/>
            <a:ext cx="557075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У КОГО ИЗ РУССКИХ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КНЯЗЕЙ БЫЛО ПРОЗВИЩЕ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«ДОЛГОРУКИЙ»?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285720" y="2143116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285720" y="4284667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626" name="AutoShape 2" descr="http://copypast.ru/foto9/0238/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00034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ДВИНЕ</a:t>
            </a:r>
          </a:p>
          <a:p>
            <a:pPr algn="ctr"/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14876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ДНЕПРЕ</a:t>
            </a:r>
            <a:endParaRPr lang="ru-RU" sz="28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034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ВОЛГЕ</a:t>
            </a:r>
            <a:endParaRPr lang="ru-RU" sz="20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4876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ОКЕ</a:t>
            </a:r>
            <a:endParaRPr lang="ru-RU" sz="28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14282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429124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572000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14282" y="4429132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57158" y="4429132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429124" y="4500570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4500570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36805" y="2564904"/>
            <a:ext cx="60805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В КАКОЙ РЕКЕ СОВЕРШИЛСЯ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ПЕРВЫЙ ОБРЯД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КРЕЩЕНИЯ НА РУСИ?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285720" y="2143116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285720" y="4284667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626" name="AutoShape 2" descr="http://copypast.ru/foto9/0238/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00034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ДВИНЕ</a:t>
            </a:r>
          </a:p>
          <a:p>
            <a:pPr algn="ctr"/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14876" y="714356"/>
            <a:ext cx="3643338" cy="1143008"/>
          </a:xfrm>
          <a:prstGeom prst="round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ДНЕПРЕ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034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ВОЛГЕ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4876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ОКЕ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14282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429124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572000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14282" y="4429132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57158" y="4429132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429124" y="4500570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4500570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36805" y="2564904"/>
            <a:ext cx="60805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В КАКОЙ РЕКЕ СОВЕРШИЛСЯ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ПЕРВЫЙ ОБРЯД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КРЕЩЕНИЯ НА РУСИ?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285720" y="2143116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285720" y="4284667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626" name="AutoShape 2" descr="http://copypast.ru/foto9/0238/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5656" y="2204864"/>
            <a:ext cx="5832648" cy="28083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2 тур</a:t>
            </a:r>
          </a:p>
          <a:p>
            <a:pPr algn="ctr"/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Блиц - турнир</a:t>
            </a:r>
            <a:endParaRPr lang="ru-RU" sz="4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00034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ЦАРЬ</a:t>
            </a:r>
          </a:p>
          <a:p>
            <a:pPr algn="ctr"/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14876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ВЕЛИКИЙ КНЯЗЬ</a:t>
            </a:r>
            <a:endParaRPr lang="ru-RU" sz="28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034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РЫЦАРЬ</a:t>
            </a:r>
            <a:endParaRPr lang="ru-RU" sz="20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4876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КОРОЛЬ</a:t>
            </a:r>
            <a:endParaRPr lang="ru-RU" sz="28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14282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429124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572000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14282" y="4429132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57158" y="4429132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429124" y="4500570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4500570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34741" y="2924944"/>
            <a:ext cx="5056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ГЛАВОЙ РУСИ БЫЛ …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285720" y="2143116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285720" y="4284667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626" name="AutoShape 2" descr="http://copypast.ru/foto9/0238/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00034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ЦАРЬ</a:t>
            </a:r>
          </a:p>
          <a:p>
            <a:pPr algn="ctr"/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14876" y="714356"/>
            <a:ext cx="3643338" cy="1143008"/>
          </a:xfrm>
          <a:prstGeom prst="round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ВЕЛИКИЙ КНЯЗЬ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034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РЫЦАРЬ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4876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КОРОЛЬ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14282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429124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572000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14282" y="4429132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57158" y="4429132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429124" y="4500570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4500570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34741" y="2924944"/>
            <a:ext cx="5056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ГЛАВОЙ РУСИ БЫЛ …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285720" y="2143116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285720" y="4284667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626" name="AutoShape 2" descr="http://copypast.ru/foto9/0238/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00034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КАНИКУЛЫ</a:t>
            </a:r>
          </a:p>
          <a:p>
            <a:pPr algn="ctr"/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14876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ЖАРА</a:t>
            </a:r>
            <a:endParaRPr lang="ru-RU" sz="28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034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ГОД</a:t>
            </a:r>
            <a:endParaRPr lang="ru-RU" sz="20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4876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МЕСЯЦ</a:t>
            </a:r>
            <a:endParaRPr lang="ru-RU" sz="28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14282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429124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572000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14282" y="4429132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57158" y="4429132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429124" y="4500570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4500570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16175" y="2924944"/>
            <a:ext cx="60933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СЛАВЯНСКОЕ СЛОВО «ЛЕТО»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ПЕРЕВОДИТСЯ КАК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285720" y="2143116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285720" y="4284667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626" name="AutoShape 2" descr="http://copypast.ru/foto9/0238/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00034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КАНИКУЛЫ</a:t>
            </a:r>
          </a:p>
          <a:p>
            <a:pPr algn="ctr"/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14876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ЖАРА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034" y="4786322"/>
            <a:ext cx="3643338" cy="1143008"/>
          </a:xfrm>
          <a:prstGeom prst="round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ГОД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4876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МЕСЯЦ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14282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429124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572000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14282" y="4429132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57158" y="4429132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429124" y="4500570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4500570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16175" y="2924944"/>
            <a:ext cx="60933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СЛАВЯНСКОЕ СЛОВО «ЛЕТО» -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ПЕРЕВОДИТСЯ КАК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285720" y="2143116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285720" y="4284667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626" name="AutoShape 2" descr="http://copypast.ru/foto9/0238/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00034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ДРУЗЬЯ</a:t>
            </a:r>
          </a:p>
          <a:p>
            <a:pPr algn="ctr"/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14876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ВОЙСКО</a:t>
            </a:r>
            <a:endParaRPr lang="ru-RU" sz="28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034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ОТРЯД</a:t>
            </a:r>
            <a:endParaRPr lang="ru-RU" sz="20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4876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КЛАСС</a:t>
            </a:r>
            <a:endParaRPr lang="ru-RU" sz="28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14282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429124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572000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14282" y="4429132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57158" y="4429132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429124" y="4500570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4500570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022" y="2708920"/>
            <a:ext cx="80586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КАКИМ ДРУГИМ СЛОВОМ ВЫ БЫ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МОГЛИ ЗАМЕНИТЬ СЛОВО «ДРУЖИНА»?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285720" y="2143116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285720" y="4284667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626" name="AutoShape 2" descr="http://copypast.ru/foto9/0238/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00034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ДРУЗЬЯ</a:t>
            </a:r>
          </a:p>
          <a:p>
            <a:pPr algn="ctr"/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14876" y="714356"/>
            <a:ext cx="3643338" cy="1143008"/>
          </a:xfrm>
          <a:prstGeom prst="round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ВОЙСКО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034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ОТРЯД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4876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14282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429124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572000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14282" y="4429132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57158" y="4429132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429124" y="4500570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4500570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022" y="2708920"/>
            <a:ext cx="80586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КАКИМ ДРУГИМ СЛОВОМ ВЫ БЫ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МОГЛИ ЗАМЕНИТЬ СЛОВО «ДРУЖИНА»?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285720" y="2143116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285720" y="4284667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626" name="AutoShape 2" descr="http://copypast.ru/foto9/0238/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71600" y="2204864"/>
            <a:ext cx="7704856" cy="30963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3 </a:t>
            </a:r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тур</a:t>
            </a:r>
          </a:p>
          <a:p>
            <a:pPr algn="ctr"/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Объясни </a:t>
            </a:r>
          </a:p>
          <a:p>
            <a:pPr algn="ctr"/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лексическое значение архаизма</a:t>
            </a:r>
            <a:endParaRPr lang="ru-RU" sz="4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323528" y="3861048"/>
            <a:ext cx="7200800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44208" y="2204864"/>
            <a:ext cx="576064" cy="30243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23728" y="4293096"/>
            <a:ext cx="1584176" cy="2160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72000" y="1628800"/>
            <a:ext cx="3168352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27784" y="1772816"/>
            <a:ext cx="4929222" cy="1008112"/>
          </a:xfrm>
          <a:prstGeom prst="round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десница</a:t>
            </a:r>
            <a:endParaRPr lang="ru-RU" sz="4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1880" y="3068960"/>
            <a:ext cx="4929222" cy="1008112"/>
          </a:xfrm>
          <a:prstGeom prst="round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рыбарь</a:t>
            </a:r>
            <a:endParaRPr lang="ru-RU" sz="4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4437112"/>
            <a:ext cx="4929222" cy="1008112"/>
          </a:xfrm>
          <a:prstGeom prst="round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чело</a:t>
            </a:r>
            <a:endParaRPr lang="ru-RU" sz="4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9592" y="2492896"/>
            <a:ext cx="1080120" cy="100811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2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ru-RU" sz="4400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47667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архаизмы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51520" y="1268760"/>
            <a:ext cx="40324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427984" y="6021288"/>
            <a:ext cx="34563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323528" y="3861048"/>
            <a:ext cx="7200800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44208" y="2204864"/>
            <a:ext cx="576064" cy="30243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23728" y="4293096"/>
            <a:ext cx="1584176" cy="2160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72000" y="1628800"/>
            <a:ext cx="3168352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27784" y="1772816"/>
            <a:ext cx="4929222" cy="1008112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ланиты</a:t>
            </a:r>
            <a:endParaRPr lang="ru-RU" sz="4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1880" y="3068960"/>
            <a:ext cx="4929222" cy="1008112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сей</a:t>
            </a:r>
            <a:endParaRPr lang="ru-RU" sz="4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4437112"/>
            <a:ext cx="4929222" cy="1008112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ведать</a:t>
            </a:r>
            <a:endParaRPr lang="ru-RU" sz="4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9592" y="2492896"/>
            <a:ext cx="1080120" cy="100811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ru-RU" sz="4400" b="1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47667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архаизмы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51520" y="1268760"/>
            <a:ext cx="40324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427984" y="6021288"/>
            <a:ext cx="34563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323528" y="3861048"/>
            <a:ext cx="7200800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44208" y="2204864"/>
            <a:ext cx="576064" cy="30243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23728" y="4293096"/>
            <a:ext cx="1584176" cy="2160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72000" y="1628800"/>
            <a:ext cx="3168352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27784" y="1772816"/>
            <a:ext cx="4929222" cy="1008112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рамена</a:t>
            </a:r>
            <a:endParaRPr lang="ru-RU" sz="4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1880" y="3068960"/>
            <a:ext cx="4929222" cy="1008112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зерцало</a:t>
            </a:r>
            <a:endParaRPr lang="ru-RU" sz="4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4437112"/>
            <a:ext cx="4929222" cy="1008112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град</a:t>
            </a:r>
            <a:endParaRPr lang="ru-RU" sz="4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9592" y="2492896"/>
            <a:ext cx="1080120" cy="100811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ru-RU" sz="4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47667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архаизмы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51520" y="1268760"/>
            <a:ext cx="40324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427984" y="6021288"/>
            <a:ext cx="34563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00034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X</a:t>
            </a:r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ВЕК</a:t>
            </a:r>
          </a:p>
          <a:p>
            <a:pPr algn="ctr"/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14876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IX</a:t>
            </a:r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ВЕК</a:t>
            </a:r>
            <a:endParaRPr lang="ru-RU" sz="32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034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XI</a:t>
            </a:r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ВЕК</a:t>
            </a:r>
            <a:endParaRPr lang="ru-RU" sz="32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4876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XII</a:t>
            </a:r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ВЕК</a:t>
            </a:r>
            <a:endParaRPr lang="ru-RU" sz="32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14282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429124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572000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14282" y="4429132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57158" y="4429132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429124" y="4500570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4500570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56399" y="2762925"/>
            <a:ext cx="69012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КОГДА ВОЗНИКЛО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ДРЕВНЕРУССКОЕ ГОСУДАРСТВО?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285720" y="2143116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285720" y="4284667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626" name="AutoShape 2" descr="http://copypast.ru/foto9/0238/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323528" y="3861048"/>
            <a:ext cx="7200800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44208" y="2204864"/>
            <a:ext cx="576064" cy="30243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23728" y="4293096"/>
            <a:ext cx="1584176" cy="2160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72000" y="1628800"/>
            <a:ext cx="3168352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27784" y="1772816"/>
            <a:ext cx="4929222" cy="1008112"/>
          </a:xfrm>
          <a:prstGeom prst="round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дружество</a:t>
            </a:r>
            <a:endParaRPr lang="ru-RU" sz="4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1880" y="3068960"/>
            <a:ext cx="4929222" cy="1008112"/>
          </a:xfrm>
          <a:prstGeom prst="round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очи</a:t>
            </a:r>
            <a:endParaRPr lang="ru-RU" sz="4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4437112"/>
            <a:ext cx="4929222" cy="1008112"/>
          </a:xfrm>
          <a:prstGeom prst="round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брег</a:t>
            </a:r>
            <a:endParaRPr lang="ru-RU" sz="4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9592" y="2492896"/>
            <a:ext cx="1080120" cy="100811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7030A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ru-RU" sz="4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47667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архаизмы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51520" y="1268760"/>
            <a:ext cx="40324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427984" y="6021288"/>
            <a:ext cx="34563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323528" y="3861048"/>
            <a:ext cx="7200800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44208" y="2204864"/>
            <a:ext cx="576064" cy="30243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23728" y="4293096"/>
            <a:ext cx="1584176" cy="2160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72000" y="1628800"/>
            <a:ext cx="3168352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27784" y="1772816"/>
            <a:ext cx="4929222" cy="1008112"/>
          </a:xfrm>
          <a:prstGeom prst="roundRect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перст</a:t>
            </a:r>
            <a:endParaRPr lang="ru-RU" sz="4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1880" y="3068960"/>
            <a:ext cx="4929222" cy="1008112"/>
          </a:xfrm>
          <a:prstGeom prst="roundRect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древо</a:t>
            </a:r>
            <a:endParaRPr lang="ru-RU" sz="4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4437112"/>
            <a:ext cx="4929222" cy="1008112"/>
          </a:xfrm>
          <a:prstGeom prst="roundRect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шуйца</a:t>
            </a:r>
            <a:endParaRPr lang="ru-RU" sz="4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9592" y="2492896"/>
            <a:ext cx="1080120" cy="100811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ru-RU" sz="4400" b="1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47667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архаизмы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51520" y="1268760"/>
            <a:ext cx="40324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427984" y="6021288"/>
            <a:ext cx="34563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323528" y="3861048"/>
            <a:ext cx="7200800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44208" y="2204864"/>
            <a:ext cx="576064" cy="30243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23728" y="4293096"/>
            <a:ext cx="1584176" cy="2160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72000" y="1628800"/>
            <a:ext cx="3168352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27784" y="1772816"/>
            <a:ext cx="4929222" cy="1008112"/>
          </a:xfrm>
          <a:prstGeom prst="roundRect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злато</a:t>
            </a:r>
            <a:endParaRPr lang="ru-RU" sz="4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1880" y="3068960"/>
            <a:ext cx="4929222" cy="1008112"/>
          </a:xfrm>
          <a:prstGeom prst="roundRect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уста</a:t>
            </a:r>
            <a:endParaRPr lang="ru-RU" sz="4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4437112"/>
            <a:ext cx="4929222" cy="1008112"/>
          </a:xfrm>
          <a:prstGeom prst="roundRect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отрок</a:t>
            </a:r>
            <a:endParaRPr lang="ru-RU" sz="4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9592" y="2492896"/>
            <a:ext cx="1080120" cy="100811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905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ru-RU" sz="4400" b="1" dirty="0">
              <a:ln w="1905"/>
              <a:solidFill>
                <a:schemeClr val="accent3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47667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архаизмы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51520" y="1268760"/>
            <a:ext cx="40324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427984" y="6021288"/>
            <a:ext cx="34563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323528" y="3861048"/>
            <a:ext cx="7200800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44208" y="2204864"/>
            <a:ext cx="576064" cy="30243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23728" y="4293096"/>
            <a:ext cx="1584176" cy="2160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72000" y="1628800"/>
            <a:ext cx="3168352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27784" y="1772816"/>
            <a:ext cx="4929222" cy="1008112"/>
          </a:xfrm>
          <a:prstGeom prst="round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десница</a:t>
            </a:r>
            <a:endParaRPr lang="ru-RU" sz="4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1880" y="3068960"/>
            <a:ext cx="4929222" cy="1008112"/>
          </a:xfrm>
          <a:prstGeom prst="round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рыбарь</a:t>
            </a:r>
            <a:endParaRPr lang="ru-RU" sz="4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4437112"/>
            <a:ext cx="4929222" cy="1008112"/>
          </a:xfrm>
          <a:prstGeom prst="round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чело</a:t>
            </a:r>
            <a:endParaRPr lang="ru-RU" sz="4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9592" y="2492896"/>
            <a:ext cx="1080120" cy="100811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2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ru-RU" sz="4400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47667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архаизмы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51520" y="1268760"/>
            <a:ext cx="40324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427984" y="6021288"/>
            <a:ext cx="34563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323528" y="3861048"/>
            <a:ext cx="7200800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44208" y="2204864"/>
            <a:ext cx="576064" cy="30243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23728" y="4293096"/>
            <a:ext cx="1584176" cy="2160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72000" y="1628800"/>
            <a:ext cx="3168352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27784" y="1772816"/>
            <a:ext cx="4929222" cy="1008112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ланиты</a:t>
            </a:r>
            <a:endParaRPr lang="ru-RU" sz="4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1880" y="3068960"/>
            <a:ext cx="4929222" cy="1008112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сей</a:t>
            </a:r>
            <a:endParaRPr lang="ru-RU" sz="4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4437112"/>
            <a:ext cx="4929222" cy="1008112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ведать</a:t>
            </a:r>
            <a:endParaRPr lang="ru-RU" sz="4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9592" y="2492896"/>
            <a:ext cx="1080120" cy="100811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ru-RU" sz="4400" b="1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47667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архаизмы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51520" y="1268760"/>
            <a:ext cx="40324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427984" y="6021288"/>
            <a:ext cx="34563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323528" y="3861048"/>
            <a:ext cx="7200800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44208" y="2204864"/>
            <a:ext cx="576064" cy="30243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23728" y="4293096"/>
            <a:ext cx="1584176" cy="2160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72000" y="1628800"/>
            <a:ext cx="3168352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27784" y="1772816"/>
            <a:ext cx="4929222" cy="1008112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рамена</a:t>
            </a:r>
            <a:endParaRPr lang="ru-RU" sz="4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1880" y="3068960"/>
            <a:ext cx="4929222" cy="1008112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зерцало</a:t>
            </a:r>
            <a:endParaRPr lang="ru-RU" sz="4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4437112"/>
            <a:ext cx="4929222" cy="1008112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град</a:t>
            </a:r>
            <a:endParaRPr lang="ru-RU" sz="4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9592" y="2492896"/>
            <a:ext cx="1080120" cy="100811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ru-RU" sz="4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47667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архаизмы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51520" y="1268760"/>
            <a:ext cx="40324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427984" y="6021288"/>
            <a:ext cx="34563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323528" y="3861048"/>
            <a:ext cx="7200800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44208" y="2204864"/>
            <a:ext cx="576064" cy="30243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23728" y="4293096"/>
            <a:ext cx="1584176" cy="2160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72000" y="1628800"/>
            <a:ext cx="3168352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27784" y="1772816"/>
            <a:ext cx="4929222" cy="1008112"/>
          </a:xfrm>
          <a:prstGeom prst="round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дружество</a:t>
            </a:r>
            <a:endParaRPr lang="ru-RU" sz="4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1880" y="3068960"/>
            <a:ext cx="4929222" cy="1008112"/>
          </a:xfrm>
          <a:prstGeom prst="round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очи</a:t>
            </a:r>
            <a:endParaRPr lang="ru-RU" sz="4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4437112"/>
            <a:ext cx="4929222" cy="1008112"/>
          </a:xfrm>
          <a:prstGeom prst="round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брег</a:t>
            </a:r>
            <a:endParaRPr lang="ru-RU" sz="4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9592" y="2492896"/>
            <a:ext cx="1080120" cy="100811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7030A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ru-RU" sz="4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47667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архаизмы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51520" y="1268760"/>
            <a:ext cx="40324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427984" y="6021288"/>
            <a:ext cx="34563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323528" y="3861048"/>
            <a:ext cx="7200800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44208" y="2204864"/>
            <a:ext cx="576064" cy="30243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23728" y="4293096"/>
            <a:ext cx="1584176" cy="2160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72000" y="1628800"/>
            <a:ext cx="3168352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27784" y="1772816"/>
            <a:ext cx="4929222" cy="1008112"/>
          </a:xfrm>
          <a:prstGeom prst="roundRect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перст</a:t>
            </a:r>
            <a:endParaRPr lang="ru-RU" sz="4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1880" y="3068960"/>
            <a:ext cx="4929222" cy="1008112"/>
          </a:xfrm>
          <a:prstGeom prst="roundRect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древо</a:t>
            </a:r>
            <a:endParaRPr lang="ru-RU" sz="4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4437112"/>
            <a:ext cx="4929222" cy="1008112"/>
          </a:xfrm>
          <a:prstGeom prst="roundRect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шуйца</a:t>
            </a:r>
            <a:endParaRPr lang="ru-RU" sz="4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9592" y="2492896"/>
            <a:ext cx="1080120" cy="100811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ru-RU" sz="4400" b="1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47667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архаизмы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51520" y="1268760"/>
            <a:ext cx="40324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427984" y="6021288"/>
            <a:ext cx="34563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323528" y="3861048"/>
            <a:ext cx="7200800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44208" y="2204864"/>
            <a:ext cx="576064" cy="30243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23728" y="4293096"/>
            <a:ext cx="1584176" cy="2160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72000" y="1628800"/>
            <a:ext cx="3168352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27784" y="1772816"/>
            <a:ext cx="4929222" cy="1008112"/>
          </a:xfrm>
          <a:prstGeom prst="roundRect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злато</a:t>
            </a:r>
            <a:endParaRPr lang="ru-RU" sz="4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1880" y="3068960"/>
            <a:ext cx="4929222" cy="1008112"/>
          </a:xfrm>
          <a:prstGeom prst="roundRect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уста</a:t>
            </a:r>
            <a:endParaRPr lang="ru-RU" sz="4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4437112"/>
            <a:ext cx="4929222" cy="1008112"/>
          </a:xfrm>
          <a:prstGeom prst="roundRect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отрок</a:t>
            </a:r>
            <a:endParaRPr lang="ru-RU" sz="4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9592" y="2492896"/>
            <a:ext cx="1080120" cy="100811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905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ru-RU" sz="4400" b="1" dirty="0">
              <a:ln w="1905"/>
              <a:solidFill>
                <a:schemeClr val="accent3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47667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архаизмы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51520" y="1268760"/>
            <a:ext cx="40324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427984" y="6021288"/>
            <a:ext cx="34563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87624" y="2204864"/>
            <a:ext cx="6336704" cy="30963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4 </a:t>
            </a:r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тур</a:t>
            </a:r>
          </a:p>
          <a:p>
            <a:pPr algn="ctr"/>
            <a:endParaRPr lang="ru-RU" sz="44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Узнай по описанию</a:t>
            </a:r>
            <a:endParaRPr lang="ru-RU" sz="4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00034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ВЕК</a:t>
            </a:r>
          </a:p>
          <a:p>
            <a:pPr algn="ctr"/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14876" y="714356"/>
            <a:ext cx="3643338" cy="1143008"/>
          </a:xfrm>
          <a:prstGeom prst="round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IX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ВЕК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034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XI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ВЕК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4876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XII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ВЕК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14282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429124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572000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14282" y="4429132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57158" y="4429132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429124" y="4500570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4500570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285720" y="2143116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285720" y="4284667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626" name="AutoShape 2" descr="http://copypast.ru/foto9/0238/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056399" y="2762925"/>
            <a:ext cx="69012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КОГДА ВОЗНИКЛО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ДРЕВНЕРУССКОЕ ГОСУДАРСТВО?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вал 28"/>
          <p:cNvSpPr/>
          <p:nvPr/>
        </p:nvSpPr>
        <p:spPr>
          <a:xfrm>
            <a:off x="1043608" y="40466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3068960"/>
            <a:ext cx="86283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Он был самым известным из русских летописцев, 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монах Киевского Печерского монастыря. 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Жил в конце XI – начале XII веков. Главный труд монаха –  «Повесть временных лет» («Повесть о прошедших временах»). 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Это была не просто летопись. Автор описывает 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историю Руси и связывает ее с историей всех славян и соседних народов.</a:t>
            </a:r>
            <a:endParaRPr lang="ru-RU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323528" y="2996952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395536" y="6669360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626" name="AutoShape 2" descr="http://copypast.ru/foto9/0238/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209891" y="384045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Рисунок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405262" y="260649"/>
            <a:ext cx="2129791" cy="2664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вал 28"/>
          <p:cNvSpPr/>
          <p:nvPr/>
        </p:nvSpPr>
        <p:spPr>
          <a:xfrm>
            <a:off x="1043608" y="40466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3284984"/>
            <a:ext cx="86283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Этот великий князь  был образованным человеком и «к книгам прилежал, читая их ночью и днем». Он заботился о процветании государства и стремился сохранить мир с соседями, На том месте, где русские дружины разбили кочевые племена печенегов, повелел князь возвести собор Святой Софии в честь великой победы. А при монастырях стали открываться школы.</a:t>
            </a:r>
            <a:endParaRPr lang="ru-RU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467544" y="2924944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467544" y="6856412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626" name="AutoShape 2" descr="http://copypast.ru/foto9/0238/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209891" y="384045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03848" y="332657"/>
            <a:ext cx="3359671" cy="2495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вал 28"/>
          <p:cNvSpPr/>
          <p:nvPr/>
        </p:nvSpPr>
        <p:spPr>
          <a:xfrm>
            <a:off x="1043608" y="40466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3861048"/>
            <a:ext cx="86283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При его правлении время на Руси было спокойным и мирным.  Великий князь завещал своим детям и всем людям быть добрыми, трудолюбивыми и заботливыми.</a:t>
            </a:r>
            <a:endParaRPr lang="ru-RU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611560" y="3501008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323528" y="6525344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626" name="AutoShape 2" descr="http://copypast.ru/foto9/0238/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209891" y="384045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482448" y="188640"/>
            <a:ext cx="2459774" cy="3168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вал 28"/>
          <p:cNvSpPr/>
          <p:nvPr/>
        </p:nvSpPr>
        <p:spPr>
          <a:xfrm>
            <a:off x="1043608" y="40466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3717032"/>
            <a:ext cx="86283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Могущественный и сильный князь пришёл из Новгорода в Киев. Он решил подчинить себе Киев и захватил его. Киев при нём не только богател, но и сильно укреплялся. Город был окружен рвом и крепкими бревенчатыми стенами.</a:t>
            </a:r>
            <a:endParaRPr lang="ru-RU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323528" y="3429000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395536" y="6669360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626" name="AutoShape 2" descr="http://copypast.ru/foto9/0238/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209891" y="384045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48681"/>
            <a:ext cx="3960440" cy="279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вал 28"/>
          <p:cNvSpPr/>
          <p:nvPr/>
        </p:nvSpPr>
        <p:spPr>
          <a:xfrm>
            <a:off x="1043608" y="40466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79512" y="2703016"/>
            <a:ext cx="86283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Был этот князь умелым воином и мудрым правителем. Превратил он Русь в огромную державу, о которой с уважением говорили в Европе. Большим государством трудно управлять, но еще труднее его защищать. По приказу князя на южной границе были построены крепости, а от крепостей до самого Киева – сигнальные башни. О времени его княжения сложено много былин. Именно в его дружине были знаменитые русские богатыри Илья Муромец и Никита Кожемяка, Добрыня Никитич и Алеша Попович. Период правления князя можно разделить на II этапа: языческий и христианский.</a:t>
            </a:r>
            <a:endParaRPr lang="ru-RU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251520" y="2852936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323528" y="6597352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626" name="AutoShape 2" descr="http://copypast.ru/foto9/0238/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209891" y="384045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Рисунок 6" descr="988 крещение киевля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88640"/>
            <a:ext cx="2880320" cy="253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вал 28"/>
          <p:cNvSpPr/>
          <p:nvPr/>
        </p:nvSpPr>
        <p:spPr>
          <a:xfrm>
            <a:off x="1043608" y="40466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79512" y="3429000"/>
            <a:ext cx="86283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Он решил составить славянскую азбуку. В работе над ней ему помогал старший брат. Часть букв он взял из греческого алфавита, а некоторые придумал для передачи звуков славянской речи. Так славянские народы получили свою азбуку. О ком идёт речь?</a:t>
            </a:r>
            <a:endParaRPr lang="ru-RU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251520" y="3356992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323528" y="6669360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626" name="AutoShape 2" descr="http://copypast.ru/foto9/0238/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209891" y="384045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Рисунок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08802"/>
            <a:ext cx="2304256" cy="307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вал 28"/>
          <p:cNvSpPr/>
          <p:nvPr/>
        </p:nvSpPr>
        <p:spPr>
          <a:xfrm>
            <a:off x="1043608" y="40466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79512" y="4725144"/>
            <a:ext cx="86283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Этот город  стоит на реке Волге. Название города, возможно, произошло от слова «угол». Река в этом месте изгибается, течет «углом».</a:t>
            </a:r>
            <a:endParaRPr lang="ru-RU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323528" y="4221088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251520" y="6453336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626" name="AutoShape 2" descr="http://copypast.ru/foto9/0238/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209891" y="384045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04664"/>
            <a:ext cx="4968552" cy="368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вал 28"/>
          <p:cNvSpPr/>
          <p:nvPr/>
        </p:nvSpPr>
        <p:spPr>
          <a:xfrm>
            <a:off x="1043608" y="40466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3284984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Перед вами самый крупный город Золотого кольца. Он был основан князем по прозвищу Мудрый. Город тоже стоит на Волге. Вдоль реки можно прогуляться по очень красивой набережной. В центре мы увидим памятник Федору Григорьевичу Волкову. Этот замечательный человек создал в нём первый в России общедоступный театр. Вот почему этот город называют родиной русского театра.</a:t>
            </a:r>
            <a:endParaRPr lang="ru-RU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395536" y="3212976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323528" y="6669360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626" name="AutoShape 2" descr="http://copypast.ru/foto9/0238/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209891" y="384045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4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7" y="404664"/>
            <a:ext cx="5112569" cy="275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вал 28"/>
          <p:cNvSpPr/>
          <p:nvPr/>
        </p:nvSpPr>
        <p:spPr>
          <a:xfrm>
            <a:off x="1043608" y="40466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79512" y="3356992"/>
            <a:ext cx="86283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Этот город – всемирно известный город-музей. Здесь 33 церкви, 5 монастырей, 17 часовен. Удивительно чувствуешь себя на его улицах – как будто перенесся в далекое прошлое. В городе есть знаменитый Музей деревянного зодчества, где собраны старинные постройки из дерева – церкви, избы, мельница.</a:t>
            </a:r>
            <a:endParaRPr lang="ru-RU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323528" y="3140968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251520" y="6597352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626" name="AutoShape 2" descr="http://copypast.ru/foto9/0238/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209891" y="384045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218" name="Рисунок 10" descr="Успенский собор2057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8365" y="260648"/>
            <a:ext cx="282207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вал 28"/>
          <p:cNvSpPr/>
          <p:nvPr/>
        </p:nvSpPr>
        <p:spPr>
          <a:xfrm>
            <a:off x="1043608" y="40466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3356992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Красивый город стоит на высоком берегу реки </a:t>
            </a:r>
            <a:r>
              <a:rPr lang="ru-RU" sz="2800" dirty="0" err="1" smtClean="0"/>
              <a:t>Клязьмы</a:t>
            </a:r>
            <a:r>
              <a:rPr lang="ru-RU" sz="2800" dirty="0" smtClean="0"/>
              <a:t> (это приток реки Оки). Чтобы </a:t>
            </a:r>
            <a:r>
              <a:rPr lang="ru-RU" sz="2800" dirty="0" err="1" smtClean="0"/>
              <a:t>полюбо-ваться</a:t>
            </a:r>
            <a:r>
              <a:rPr lang="ru-RU" sz="2800" dirty="0" smtClean="0"/>
              <a:t> городом и его окрестностями, поднимаемся на высокую башню, где устроена смотровая площадка. Отсюда старинная часть города видна как на ладони. Спустившись с башни, пройдем по его улицам. Вот перед нами замечательный памятник старины – Золотые ворота.</a:t>
            </a:r>
            <a:endParaRPr lang="ru-RU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395536" y="3429000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395536" y="6669360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626" name="AutoShape 2" descr="http://copypast.ru/foto9/0238/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209891" y="384045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42" name="Рисунок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6120680" cy="343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00034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ПЕТР</a:t>
            </a:r>
            <a:r>
              <a:rPr lang="en-US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I</a:t>
            </a:r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14876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ИВАН </a:t>
            </a:r>
            <a:r>
              <a:rPr lang="en-US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IV</a:t>
            </a:r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ГРОЗНЫЙ</a:t>
            </a:r>
            <a:endParaRPr lang="ru-RU" sz="32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034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ЯРОСЛАВ МУДРЫЙ</a:t>
            </a:r>
            <a:endParaRPr lang="ru-RU" sz="32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4876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НИКОЛАЙ </a:t>
            </a:r>
            <a:r>
              <a:rPr lang="en-US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II</a:t>
            </a:r>
            <a:endParaRPr lang="ru-RU" sz="32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14282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429124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572000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14282" y="4429132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57158" y="4429132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429124" y="4500570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4500570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92421" y="2564904"/>
            <a:ext cx="602921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КТО БЫЛ РУССКИМ КНЯЗЕМ,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ПРАВИВШИМ ВО ВРЕМЯ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ДРЕВНЕЙ РУСИ?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285720" y="2143116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285720" y="4284667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626" name="AutoShape 2" descr="http://copypast.ru/foto9/0238/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вал 28"/>
          <p:cNvSpPr/>
          <p:nvPr/>
        </p:nvSpPr>
        <p:spPr>
          <a:xfrm>
            <a:off x="1043608" y="40466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79512" y="4005064"/>
            <a:ext cx="86283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Во времена Киевской Руси ближе к этому городу стали строиться и другие города. Тянулись к нему люди изо всех племен. Вот и стал он называться «матерью городов русских».</a:t>
            </a:r>
            <a:endParaRPr lang="ru-RU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251520" y="3645024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323528" y="6597352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626" name="AutoShape 2" descr="http://copypast.ru/foto9/0238/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209891" y="384045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266" name="Рисунок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32656"/>
            <a:ext cx="2522612" cy="318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вал 28"/>
          <p:cNvSpPr/>
          <p:nvPr/>
        </p:nvSpPr>
        <p:spPr>
          <a:xfrm>
            <a:off x="1043608" y="40466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51520" y="2924944"/>
            <a:ext cx="86283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Прошло время, и из маленького городка она превратилась в центр большого княжества. Многие князья стремились занять этот трон. Одной из главных задач князья видели в расширении владений города. Города Коломна, Можайск, Переславль-Залесский первыми присоединились к этому княжеству. Позже было присоединено Тверское княжество. Была и еще одна причина усиления города – выгодное географическое положение.</a:t>
            </a:r>
            <a:endParaRPr lang="ru-RU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323528" y="2708920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323528" y="6669360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626" name="AutoShape 2" descr="http://copypast.ru/foto9/0238/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209891" y="384045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0538" y="332656"/>
            <a:ext cx="7523462" cy="213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267744" y="1700808"/>
            <a:ext cx="6552728" cy="37444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Древняя Русь.</a:t>
            </a:r>
          </a:p>
          <a:p>
            <a:pPr algn="ctr"/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Образование древнерусского государства.</a:t>
            </a:r>
            <a:endParaRPr lang="ru-RU" sz="4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00034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ПЕТР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14876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ИВАН</a:t>
            </a:r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IV</a:t>
            </a:r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ГРОЗНЫЙ</a:t>
            </a:r>
            <a:endParaRPr lang="ru-RU" sz="32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034" y="4786322"/>
            <a:ext cx="3643338" cy="1143008"/>
          </a:xfrm>
          <a:prstGeom prst="round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ЯРОСЛАВ МУДРЫЙ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4876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НИКОЛАЙ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II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14282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429124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572000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14282" y="4429132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57158" y="4429132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429124" y="4500570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4500570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92421" y="2564904"/>
            <a:ext cx="602921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КТО БЫЛ РУССКИМ КНЯЗЕМ,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ПРАВИВШИМ ВО ВРЕМЯ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ДРЕВНЕЙ РУСИ?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285720" y="2143116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285720" y="4284667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626" name="AutoShape 2" descr="http://copypast.ru/foto9/0238/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00034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ПОБЕДА НАД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ПОЛОВЦАМИ</a:t>
            </a:r>
          </a:p>
          <a:p>
            <a:pPr algn="ctr"/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14876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ЛЕДОВОЕ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ПОБОИЩЕ</a:t>
            </a:r>
            <a:endParaRPr lang="ru-RU" sz="32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034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ОСНОВАНИЕ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МОСКВЫ</a:t>
            </a:r>
            <a:endParaRPr lang="ru-RU" sz="32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4876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КРЕЩЕНИЕ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РУСИ</a:t>
            </a:r>
            <a:endParaRPr lang="ru-RU" sz="32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14282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429124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572000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14282" y="4429132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57158" y="4429132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429124" y="4500570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4500570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63688" y="2780928"/>
            <a:ext cx="54377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КАКОЕ СОБЫТИЕ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ПРОИЗОШЛО В 988 ГОДУ?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285720" y="2143116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285720" y="4284667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626" name="AutoShape 2" descr="http://copypast.ru/foto9/0238/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00034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ПОБЕДА НАД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ПОЛОВЦАМИ</a:t>
            </a:r>
          </a:p>
          <a:p>
            <a:pPr algn="ctr"/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14876" y="714356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ЛЕДОВОЕ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ПОБОИЩЕ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034" y="4786322"/>
            <a:ext cx="3643338" cy="114300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ОСНОВАНИЕ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МОСКВЫ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4876" y="4786322"/>
            <a:ext cx="3643338" cy="1143008"/>
          </a:xfrm>
          <a:prstGeom prst="round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КРЕЩЕНИЕ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РУСИ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14282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429124" y="428604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572000" y="428604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14282" y="4429132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57158" y="4429132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429124" y="4500570"/>
            <a:ext cx="642942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4500570"/>
            <a:ext cx="3206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63688" y="2780928"/>
            <a:ext cx="54377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КАКОЕ СОБЫТИЕ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ПРОИЗОШЛО В 988 ГОДУ?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285720" y="2143116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285720" y="4284667"/>
            <a:ext cx="82153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626" name="AutoShape 2" descr="http://copypast.ru/foto9/0238/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636</TotalTime>
  <Words>1351</Words>
  <Application>Microsoft Office PowerPoint</Application>
  <PresentationFormat>Экран (4:3)</PresentationFormat>
  <Paragraphs>480</Paragraphs>
  <Slides>62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51</cp:revision>
  <dcterms:created xsi:type="dcterms:W3CDTF">2012-11-08T09:46:19Z</dcterms:created>
  <dcterms:modified xsi:type="dcterms:W3CDTF">2013-10-06T16:58:46Z</dcterms:modified>
</cp:coreProperties>
</file>