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72" r:id="rId2"/>
    <p:sldId id="286" r:id="rId3"/>
    <p:sldId id="281" r:id="rId4"/>
    <p:sldId id="282" r:id="rId5"/>
    <p:sldId id="273" r:id="rId6"/>
    <p:sldId id="276" r:id="rId7"/>
    <p:sldId id="288" r:id="rId8"/>
    <p:sldId id="258" r:id="rId9"/>
    <p:sldId id="260" r:id="rId10"/>
    <p:sldId id="261" r:id="rId11"/>
    <p:sldId id="277" r:id="rId12"/>
    <p:sldId id="278" r:id="rId13"/>
    <p:sldId id="279" r:id="rId14"/>
    <p:sldId id="280" r:id="rId15"/>
    <p:sldId id="284" r:id="rId16"/>
    <p:sldId id="285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6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1D2A79-A814-44C4-8CF4-84BEAAE542C5}" type="datetimeFigureOut">
              <a:rPr lang="ru-RU"/>
              <a:pPr>
                <a:defRPr/>
              </a:pPr>
              <a:t>08.06.2014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409DAD-2B22-4E08-B24E-CC22C7E5D4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A1EE3-9536-4C0D-84B7-9EF554A2A0E3}" type="datetimeFigureOut">
              <a:rPr lang="ru-RU"/>
              <a:pPr>
                <a:defRPr/>
              </a:pPr>
              <a:t>08.06.2014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AE2A2-2830-41CD-BBB0-01E527602F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D4920-E3C5-4231-ACD3-215E3E8B9794}" type="datetimeFigureOut">
              <a:rPr lang="ru-RU"/>
              <a:pPr>
                <a:defRPr/>
              </a:pPr>
              <a:t>08.06.2014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55399-C902-43E6-86BA-19F50FD887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6DD02-85D0-4DCB-ADBB-A5147A932259}" type="datetimeFigureOut">
              <a:rPr lang="ru-RU"/>
              <a:pPr>
                <a:defRPr/>
              </a:pPr>
              <a:t>08.06.2014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5D418-90BA-4ACC-93E8-F55385A323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591F4-D2AE-4DF6-8494-A3B513AE3330}" type="datetimeFigureOut">
              <a:rPr lang="ru-RU"/>
              <a:pPr>
                <a:defRPr/>
              </a:pPr>
              <a:t>08.06.2014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105D2-F7A2-4562-9E9B-61779963A8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C5FEF-553C-4FA6-AAA3-83C7AC8782E9}" type="datetimeFigureOut">
              <a:rPr lang="ru-RU"/>
              <a:pPr>
                <a:defRPr/>
              </a:pPr>
              <a:t>08.06.2014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62B67-86B3-4442-BEE3-DC07DDBF91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74BDD-9E34-4649-8CC1-3662455EB48E}" type="datetimeFigureOut">
              <a:rPr lang="ru-RU"/>
              <a:pPr>
                <a:defRPr/>
              </a:pPr>
              <a:t>08.06.2014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9915A-C41F-43C8-997F-058F066B5D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45645-DD4C-4F60-A025-CD7D3EFE7B2D}" type="datetimeFigureOut">
              <a:rPr lang="ru-RU"/>
              <a:pPr>
                <a:defRPr/>
              </a:pPr>
              <a:t>08.06.2014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6FEB2-1B03-4166-98AB-2213096795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23F4F-9B57-44BC-9E2A-C5E0AFB1710E}" type="datetimeFigureOut">
              <a:rPr lang="ru-RU"/>
              <a:pPr>
                <a:defRPr/>
              </a:pPr>
              <a:t>08.06.2014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A5C8A-6957-42F4-848F-E3D145387A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9A4D9-F4EE-4A37-B63C-51A43B26BA05}" type="datetimeFigureOut">
              <a:rPr lang="ru-RU"/>
              <a:pPr>
                <a:defRPr/>
              </a:pPr>
              <a:t>08.06.2014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BEF42-C24B-468A-B26D-15EEE45B7D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B01A7-53AE-4719-8352-98A778FE48B7}" type="datetimeFigureOut">
              <a:rPr lang="ru-RU"/>
              <a:pPr>
                <a:defRPr/>
              </a:pPr>
              <a:t>08.06.2014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96D4B-FCBE-408C-B8B4-55F0288257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1224A-8395-4B86-A54A-0AFCEA2CEA22}" type="datetimeFigureOut">
              <a:rPr lang="ru-RU"/>
              <a:pPr>
                <a:defRPr/>
              </a:pPr>
              <a:t>08.06.2014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66A87-E450-4515-AE96-53FB0FDAEF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71D182-4F73-4376-AF20-A27FC9A514AE}" type="datetimeFigureOut">
              <a:rPr lang="ru-RU"/>
              <a:pPr>
                <a:defRPr/>
              </a:pPr>
              <a:t>08.06.2014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3AB59B-A2B7-4FE0-BA97-2AA2257D5D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3" r:id="rId4"/>
    <p:sldLayoutId id="2147483829" r:id="rId5"/>
    <p:sldLayoutId id="2147483824" r:id="rId6"/>
    <p:sldLayoutId id="2147483830" r:id="rId7"/>
    <p:sldLayoutId id="2147483831" r:id="rId8"/>
    <p:sldLayoutId id="2147483832" r:id="rId9"/>
    <p:sldLayoutId id="2147483825" r:id="rId10"/>
    <p:sldLayoutId id="2147483833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 t="12744" b="-2"/>
          <a:stretch>
            <a:fillRect/>
          </a:stretch>
        </p:blipFill>
        <p:spPr bwMode="auto">
          <a:xfrm>
            <a:off x="17463" y="0"/>
            <a:ext cx="9107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56305" y="2967335"/>
            <a:ext cx="6031395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Дети одного солнца</a:t>
            </a:r>
          </a:p>
        </p:txBody>
      </p:sp>
      <p:sp>
        <p:nvSpPr>
          <p:cNvPr id="10244" name="TextBox 9"/>
          <p:cNvSpPr txBox="1">
            <a:spLocks noChangeArrowheads="1"/>
          </p:cNvSpPr>
          <p:nvPr/>
        </p:nvSpPr>
        <p:spPr bwMode="auto">
          <a:xfrm>
            <a:off x="676275" y="333375"/>
            <a:ext cx="1724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i="1"/>
              <a:t>Социальный проект</a:t>
            </a:r>
          </a:p>
        </p:txBody>
      </p:sp>
      <p:sp>
        <p:nvSpPr>
          <p:cNvPr id="10245" name="TextBox 10"/>
          <p:cNvSpPr txBox="1">
            <a:spLocks noChangeArrowheads="1"/>
          </p:cNvSpPr>
          <p:nvPr/>
        </p:nvSpPr>
        <p:spPr bwMode="auto">
          <a:xfrm>
            <a:off x="1692275" y="6383338"/>
            <a:ext cx="637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МКОУ « Нововаршавская гимназия»</a:t>
            </a:r>
          </a:p>
          <a:p>
            <a:pPr algn="ctr"/>
            <a:r>
              <a:rPr lang="ru-RU" sz="1400" b="1"/>
              <a:t>2014г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79388" y="0"/>
            <a:ext cx="6678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70C0"/>
                </a:solidFill>
              </a:rPr>
              <a:t>Этапы реализации проекта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476250"/>
          <a:ext cx="8713788" cy="6354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105"/>
                <a:gridCol w="1152236"/>
                <a:gridCol w="5689165"/>
                <a:gridCol w="1368282"/>
              </a:tblGrid>
              <a:tr h="5487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effectLst/>
                        </a:rPr>
                        <a:t>№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effectLst/>
                        </a:rPr>
                        <a:t>этапа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0072" marR="3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>
                          <a:effectLst/>
                        </a:rPr>
                        <a:t>Название этапа</a:t>
                      </a:r>
                      <a:endParaRPr lang="ru-RU" sz="12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0072" marR="3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>
                          <a:effectLst/>
                        </a:rPr>
                        <a:t>Содержание деятельности</a:t>
                      </a:r>
                      <a:endParaRPr lang="ru-RU" sz="12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0072" marR="3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>
                          <a:effectLst/>
                        </a:rPr>
                        <a:t>Сроки</a:t>
                      </a:r>
                      <a:endParaRPr lang="ru-RU" sz="12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0072" marR="30072" marT="0" marB="0"/>
                </a:tc>
              </a:tr>
              <a:tr h="22565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0072" marR="3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effectLst/>
                        </a:rPr>
                        <a:t>Подготовительный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0072" marR="30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effectLst/>
                        </a:rPr>
                        <a:t>1)анализ проблемы социальной адаптации детей с ограниченными возможностями здоровья посредством общения  со сверстниками, не имеющими отклонений в состоянии здоровья;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effectLst/>
                        </a:rPr>
                        <a:t>2) поиск путей организации совместного отдыха детей с ограниченными возможностями и учащихся гимназии;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effectLst/>
                        </a:rPr>
                        <a:t>беседы о проблемах детей – инвалидов, регистрация участников акции</a:t>
                      </a:r>
                      <a:br>
                        <a:rPr lang="ru-RU" sz="1200" b="1" dirty="0">
                          <a:effectLst/>
                        </a:rPr>
                      </a:br>
                      <a:endParaRPr lang="ru-RU" sz="1200" b="1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0072" marR="3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effectLst/>
                        </a:rPr>
                        <a:t>Сентябрь – ноябрь </a:t>
                      </a:r>
                      <a:r>
                        <a:rPr lang="ru-RU" sz="1200" b="1" dirty="0" smtClean="0">
                          <a:effectLst/>
                        </a:rPr>
                        <a:t>2013г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0072" marR="30072" marT="0" marB="0"/>
                </a:tc>
              </a:tr>
              <a:tr h="12459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0072" marR="3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>
                          <a:effectLst/>
                        </a:rPr>
                        <a:t>Организационный</a:t>
                      </a:r>
                      <a:endParaRPr lang="ru-RU" sz="12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0072" marR="3007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организация работы творческой группы;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1000"/>
                        </a:spcAft>
                        <a:buSzPts val="1000"/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организация координации и взаимодействия работы по привлечению спонсоров, благотворителей. 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2" marR="3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0072" marR="30072" marT="0" marB="0"/>
                </a:tc>
              </a:tr>
              <a:tr h="16399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0072" marR="3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>
                          <a:effectLst/>
                        </a:rPr>
                        <a:t> Основной</a:t>
                      </a:r>
                      <a:endParaRPr lang="ru-RU" sz="12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0072" marR="3007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200" b="1" dirty="0">
                          <a:effectLst/>
                        </a:rPr>
                        <a:t>работа творческих групп;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200" b="1" dirty="0">
                          <a:effectLst/>
                        </a:rPr>
                        <a:t>изготовление новогодних подарков;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200" b="1" dirty="0">
                          <a:effectLst/>
                        </a:rPr>
                        <a:t>проведение развлекательно – театрализованного представления;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lt"/>
                        <a:buAutoNum type="arabicParenR"/>
                      </a:pPr>
                      <a:r>
                        <a:rPr lang="ru-RU" sz="1200" b="1" dirty="0">
                          <a:effectLst/>
                        </a:rPr>
                        <a:t>посещение детей – инвалидов на дому.</a:t>
                      </a:r>
                    </a:p>
                    <a:p>
                      <a:pPr marL="22860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72" marR="3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effectLst/>
                        </a:rPr>
                        <a:t>Декабрь </a:t>
                      </a:r>
                      <a:r>
                        <a:rPr lang="ru-RU" sz="1200" b="1" dirty="0" smtClean="0">
                          <a:effectLst/>
                        </a:rPr>
                        <a:t>2013г</a:t>
                      </a:r>
                      <a:r>
                        <a:rPr lang="ru-RU" sz="1200" b="1" dirty="0">
                          <a:effectLst/>
                        </a:rPr>
                        <a:t>.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0072" marR="30072" marT="0" marB="0"/>
                </a:tc>
              </a:tr>
              <a:tr h="6635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0072" marR="3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>
                          <a:effectLst/>
                        </a:rPr>
                        <a:t>Аналитический</a:t>
                      </a:r>
                      <a:endParaRPr lang="ru-RU" sz="12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0072" marR="30072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1)подведение итогов реализации проекта;</a:t>
                      </a:r>
                    </a:p>
                    <a:p>
                      <a:pPr marL="901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2) обсуждение планов дальнейшей работы в данном направлении.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72" marR="3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effectLst/>
                        </a:rPr>
                        <a:t>Январь </a:t>
                      </a:r>
                      <a:r>
                        <a:rPr lang="ru-RU" sz="1200" b="1" dirty="0" smtClean="0">
                          <a:effectLst/>
                        </a:rPr>
                        <a:t>2014г</a:t>
                      </a:r>
                      <a:r>
                        <a:rPr lang="ru-RU" sz="1200" b="1" dirty="0">
                          <a:effectLst/>
                        </a:rPr>
                        <a:t>.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0072" marR="30072" marT="0" marB="0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 descr="F:\Декабриада 2012\Фото с Декабриады\SAM_01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981075"/>
            <a:ext cx="3506788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5" descr="F:\Декабриада 2012\Фото с Декабриады\SAM_01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1009650"/>
            <a:ext cx="3659187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6" descr="F:\Декабриада 2012\Фото с Декабриады\SAM_01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54313" y="2740025"/>
            <a:ext cx="30257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7" descr="F:\Декабриада 2012\Фото с Декабриады\SAM_018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4365625"/>
            <a:ext cx="266382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8" descr="F:\Декабриада 2012\Фото с Декабриады\SAM_018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64163" y="4354513"/>
            <a:ext cx="36576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3"/>
          <p:cNvSpPr txBox="1">
            <a:spLocks noChangeArrowheads="1"/>
          </p:cNvSpPr>
          <p:nvPr/>
        </p:nvSpPr>
        <p:spPr bwMode="auto">
          <a:xfrm>
            <a:off x="1860550" y="0"/>
            <a:ext cx="55197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70C0"/>
                </a:solidFill>
              </a:rPr>
              <a:t>Мгновения акции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 descr="F:\Декабриада 2012\Фото с Декабриады\SAM_01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836613"/>
            <a:ext cx="30257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4" descr="F:\Декабриада 2012\Фото с Декабриады\SAM_01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620713"/>
            <a:ext cx="30988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6" descr="F:\Декабриада 2012\Фото с Декабриады\SAM_019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42863"/>
            <a:ext cx="25908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7" descr="F:\Декабриада 2012\Фото с Декабриады\SAM_019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350" y="2852738"/>
            <a:ext cx="295275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8" descr="F:\Декабриада 2012\Фото с Декабриады\SAM_019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32138" y="4643438"/>
            <a:ext cx="2879725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9" descr="F:\Декабриада 2012\Фото с Декабриады\SAM_019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72225" y="3038475"/>
            <a:ext cx="2611438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Рисунок 10" descr="F:\Декабриада 2012\Фото с Декабриады\SAM_020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950" y="4321175"/>
            <a:ext cx="1800225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 descr="F:\Декабриада 2012\Фото с Декабриады\SAM_02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052513"/>
            <a:ext cx="30972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4" descr="F:\Декабриада 2012\Фото с Декабриады\SAM_02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4149725"/>
            <a:ext cx="28797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 descr="F:\Декабриада 2012\Фото с Декабриады\SAM_02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1052513"/>
            <a:ext cx="2376488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7" descr="F:\Декабриада 2012\Фото с Декабриады\SAM_02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6500" y="4287838"/>
            <a:ext cx="1590675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8" descr="F:\Декабриада 2012\Фото с Декабриады\SAM_022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6600" y="4149725"/>
            <a:ext cx="3900488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9" descr="F:\Декабриада 2012\Фото с Декабриады\SAM_022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48488" y="1052513"/>
            <a:ext cx="19939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179388" y="44450"/>
            <a:ext cx="88566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70C0"/>
                </a:solidFill>
              </a:rPr>
              <a:t>Подарки для детей - инвалидов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" descr="F:\Декабриада 2012\Фото с Декабриады\SAM_02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3671887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4" descr="F:\Декабриада 2012\Фото с Декабриады\SAM_02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188913"/>
            <a:ext cx="31210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5" descr="F:\Декабриада 2012\Фото с Декабриады\SAM_02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4868863"/>
            <a:ext cx="24479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6" descr="F:\Декабриада 2012\Фото с Декабриады\SAM_022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1588" y="5040313"/>
            <a:ext cx="26368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7" descr="F:\Декабриада 2012\Фото с Декабриады\SAM_022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78613" y="2266950"/>
            <a:ext cx="2309812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8" descr="F:\Декабриада 2012\Фото с Декабриады\SAM_021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76525" y="2090738"/>
            <a:ext cx="379095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9" descr="F:\Декабриада 2012\Фото с Декабриады\SAM_020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9388" y="2625725"/>
            <a:ext cx="230505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Рисунок 10" descr="F:\Декабриада 2012\Фото с Декабриады\SAM_020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25800" y="5068888"/>
            <a:ext cx="26924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0"/>
          <p:cNvSpPr txBox="1">
            <a:spLocks noChangeArrowheads="1"/>
          </p:cNvSpPr>
          <p:nvPr/>
        </p:nvSpPr>
        <p:spPr bwMode="auto">
          <a:xfrm>
            <a:off x="179388" y="44450"/>
            <a:ext cx="88566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70C0"/>
                </a:solidFill>
              </a:rPr>
              <a:t>На новогоднем празднике</a:t>
            </a:r>
          </a:p>
        </p:txBody>
      </p:sp>
      <p:pic>
        <p:nvPicPr>
          <p:cNvPr id="24579" name="Рисунок 8" descr="C:\Users\Александр\Desktop\3 день Декабриады\Фото с поздравления\SAM_03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981075"/>
            <a:ext cx="197485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9" descr="C:\Users\Александр\Desktop\3 день Декабриады\Фото с поздравления\SAM_03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75" y="981075"/>
            <a:ext cx="2174875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10" descr="C:\Users\Александр\Desktop\3 день Декабриады\Фото с поздравления\SAM_03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1025525"/>
            <a:ext cx="2112963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11" descr="C:\Users\Александр\Desktop\3 день Декабриады\Фото с поздравления\SAM_034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3284538"/>
            <a:ext cx="197485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12" descr="C:\Users\Александр\Desktop\3 день Декабриады\Фото с поздравления\SAM_034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78138" y="3284538"/>
            <a:ext cx="1622425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13" descr="C:\Users\Александр\Desktop\3 день Декабриады\Фото с поздравления\SAM_035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64125" y="3284538"/>
            <a:ext cx="2532063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0"/>
          <p:cNvSpPr txBox="1">
            <a:spLocks noChangeArrowheads="1"/>
          </p:cNvSpPr>
          <p:nvPr/>
        </p:nvSpPr>
        <p:spPr bwMode="auto">
          <a:xfrm>
            <a:off x="179388" y="44450"/>
            <a:ext cx="88566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70C0"/>
                </a:solidFill>
              </a:rPr>
              <a:t>На новогоднем празднике</a:t>
            </a:r>
          </a:p>
        </p:txBody>
      </p:sp>
      <p:pic>
        <p:nvPicPr>
          <p:cNvPr id="25603" name="Рисунок 14" descr="C:\Users\Александр\Desktop\3 день Декабриады\Фото с поздравления\SAM_03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412875"/>
            <a:ext cx="25209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15" descr="C:\Users\Александр\Desktop\3 день Декабриады\Фото с поздравления\SAM_03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275" y="1341438"/>
            <a:ext cx="36734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C:\Users\Александр\Desktop\3 день Декабриады\Фото с поздравления\SAM_03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41525" y="3860800"/>
            <a:ext cx="4716463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        </a:t>
            </a:r>
          </a:p>
        </p:txBody>
      </p:sp>
      <p:pic>
        <p:nvPicPr>
          <p:cNvPr id="26628" name="Рисунок 4" descr="F:\Декабриада 2012\Фото с Декабриады\SAM_02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892968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  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 smtClean="0">
                <a:solidFill>
                  <a:srgbClr val="0070C0"/>
                </a:solidFill>
                <a:effectLst/>
              </a:rPr>
              <a:t>«</a:t>
            </a:r>
            <a:r>
              <a:rPr lang="ru-RU" sz="1800" dirty="0">
                <a:solidFill>
                  <a:srgbClr val="0070C0"/>
                </a:solidFill>
                <a:effectLst/>
              </a:rPr>
              <a:t>Чрезвычайно важно не замыкать аномальных детей в особые группы, но возможно шире практиковать их общение с остальными детьми»</a:t>
            </a:r>
            <a:br>
              <a:rPr lang="ru-RU" sz="1800" dirty="0">
                <a:solidFill>
                  <a:srgbClr val="0070C0"/>
                </a:solidFill>
                <a:effectLst/>
              </a:rPr>
            </a:br>
            <a:r>
              <a:rPr lang="ru-RU" sz="1800" dirty="0">
                <a:solidFill>
                  <a:srgbClr val="0070C0"/>
                </a:solidFill>
                <a:effectLst/>
              </a:rPr>
              <a:t/>
            </a:r>
            <a:br>
              <a:rPr lang="ru-RU" sz="1800" dirty="0">
                <a:solidFill>
                  <a:srgbClr val="0070C0"/>
                </a:solidFill>
                <a:effectLst/>
              </a:rPr>
            </a:br>
            <a:r>
              <a:rPr lang="ru-RU" sz="1800" dirty="0" smtClean="0">
                <a:solidFill>
                  <a:srgbClr val="0070C0"/>
                </a:solidFill>
                <a:effectLst/>
              </a:rPr>
              <a:t>                                                                                                     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/</a:t>
            </a:r>
            <a:r>
              <a:rPr lang="ru-RU" sz="1800" dirty="0">
                <a:solidFill>
                  <a:srgbClr val="002060"/>
                </a:solidFill>
                <a:effectLst/>
              </a:rPr>
              <a:t>Выготский Л. С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./</a:t>
            </a:r>
            <a:br>
              <a:rPr lang="ru-RU" sz="1800" dirty="0" smtClean="0">
                <a:solidFill>
                  <a:srgbClr val="002060"/>
                </a:solidFill>
                <a:effectLst/>
              </a:rPr>
            </a:br>
            <a:r>
              <a:rPr lang="ru-RU" sz="1800" dirty="0">
                <a:solidFill>
                  <a:srgbClr val="002060"/>
                </a:solidFill>
                <a:effectLst/>
              </a:rPr>
              <a:t/>
            </a:r>
            <a:br>
              <a:rPr lang="ru-RU" sz="1800" dirty="0">
                <a:solidFill>
                  <a:srgbClr val="002060"/>
                </a:solidFill>
                <a:effectLst/>
              </a:rPr>
            </a:br>
            <a:r>
              <a:rPr lang="ru-RU" sz="1800" dirty="0">
                <a:solidFill>
                  <a:srgbClr val="002060"/>
                </a:solidFill>
                <a:effectLst/>
              </a:rPr>
              <a:t/>
            </a:r>
            <a:br>
              <a:rPr lang="ru-RU" sz="1800" dirty="0">
                <a:solidFill>
                  <a:srgbClr val="002060"/>
                </a:solidFill>
                <a:effectLst/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1042988" y="1444625"/>
            <a:ext cx="74168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/>
              <a:t> </a:t>
            </a:r>
          </a:p>
          <a:p>
            <a:pPr algn="ctr"/>
            <a:endParaRPr lang="ru-RU" b="1"/>
          </a:p>
          <a:p>
            <a:pPr algn="ctr"/>
            <a:endParaRPr lang="ru-RU" b="1"/>
          </a:p>
          <a:p>
            <a:pPr algn="ctr"/>
            <a:endParaRPr lang="ru-RU" b="1"/>
          </a:p>
          <a:p>
            <a:pPr algn="ctr"/>
            <a:endParaRPr lang="ru-RU" b="1"/>
          </a:p>
          <a:p>
            <a:pPr algn="ctr"/>
            <a:endParaRPr lang="ru-RU" b="1"/>
          </a:p>
          <a:p>
            <a:pPr algn="ctr"/>
            <a:endParaRPr lang="ru-RU" b="1"/>
          </a:p>
          <a:p>
            <a:pPr algn="ctr"/>
            <a:endParaRPr lang="ru-RU" b="1"/>
          </a:p>
          <a:p>
            <a:pPr algn="ctr"/>
            <a:endParaRPr lang="ru-RU" b="1"/>
          </a:p>
          <a:p>
            <a:pPr algn="ctr"/>
            <a:endParaRPr lang="ru-RU" b="1"/>
          </a:p>
          <a:p>
            <a:pPr algn="ctr"/>
            <a:r>
              <a:rPr lang="ru-RU" b="1"/>
              <a:t>Руководитель проекта:</a:t>
            </a:r>
          </a:p>
          <a:p>
            <a:pPr algn="ctr"/>
            <a:r>
              <a:rPr lang="ru-RU" i="1"/>
              <a:t>Говор Надежда Николаевна</a:t>
            </a:r>
          </a:p>
          <a:p>
            <a:pPr algn="ctr"/>
            <a:r>
              <a:rPr lang="ru-RU"/>
              <a:t>учитель математики</a:t>
            </a:r>
          </a:p>
          <a:p>
            <a:pPr algn="ctr"/>
            <a:r>
              <a:rPr lang="ru-RU"/>
              <a:t>МКОУ « Нововаршавская гимназия»</a:t>
            </a:r>
          </a:p>
        </p:txBody>
      </p:sp>
      <p:pic>
        <p:nvPicPr>
          <p:cNvPr id="11268" name="Рисунок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113" y="1412875"/>
            <a:ext cx="29527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323850" y="188913"/>
            <a:ext cx="561657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Кто такие дети-инвалиды? </a:t>
            </a:r>
            <a:br>
              <a:rPr lang="ru-RU" sz="2000" b="1"/>
            </a:br>
            <a:r>
              <a:rPr lang="ru-RU" sz="2000" b="1"/>
              <a:t>Дети-инвалиды, Ангелы земли</a:t>
            </a:r>
            <a:br>
              <a:rPr lang="ru-RU" sz="2000" b="1"/>
            </a:br>
            <a:r>
              <a:rPr lang="ru-RU" sz="2000" b="1"/>
              <a:t>Сколько не заслуженной обиды</a:t>
            </a:r>
            <a:br>
              <a:rPr lang="ru-RU" sz="2000" b="1"/>
            </a:br>
            <a:r>
              <a:rPr lang="ru-RU" sz="2000" b="1"/>
              <a:t>На себе они перенесли</a:t>
            </a:r>
            <a:br>
              <a:rPr lang="ru-RU" sz="2000" b="1"/>
            </a:br>
            <a:r>
              <a:rPr lang="ru-RU" sz="2000" b="1"/>
              <a:t/>
            </a:r>
            <a:br>
              <a:rPr lang="ru-RU" sz="2000" b="1"/>
            </a:br>
            <a:r>
              <a:rPr lang="ru-RU" sz="2000" b="1"/>
              <a:t>Сколько раз, они лицом в подушку</a:t>
            </a:r>
            <a:br>
              <a:rPr lang="ru-RU" sz="2000" b="1"/>
            </a:br>
            <a:r>
              <a:rPr lang="ru-RU" sz="2000" b="1"/>
              <a:t>Чтоб не плакать на глазах у всех</a:t>
            </a:r>
            <a:br>
              <a:rPr lang="ru-RU" sz="2000" b="1"/>
            </a:br>
            <a:r>
              <a:rPr lang="ru-RU" sz="2000" b="1"/>
              <a:t>Говорили ночи как подружке…</a:t>
            </a:r>
            <a:br>
              <a:rPr lang="ru-RU" sz="2000" b="1"/>
            </a:br>
            <a:r>
              <a:rPr lang="ru-RU" sz="2000" b="1"/>
              <a:t>Разве то что есть мы, -это Грех? </a:t>
            </a:r>
          </a:p>
          <a:p>
            <a:pPr algn="ctr"/>
            <a:endParaRPr lang="ru-RU" sz="2000" b="1"/>
          </a:p>
          <a:p>
            <a:pPr algn="ctr"/>
            <a:r>
              <a:rPr lang="ru-RU" sz="2000" b="1"/>
              <a:t>Сколько раз их матери украдкой</a:t>
            </a:r>
            <a:br>
              <a:rPr lang="ru-RU" sz="2000" b="1"/>
            </a:br>
            <a:r>
              <a:rPr lang="ru-RU" sz="2000" b="1"/>
              <a:t>Увозили в сторону детей</a:t>
            </a:r>
            <a:br>
              <a:rPr lang="ru-RU" sz="2000" b="1"/>
            </a:br>
            <a:r>
              <a:rPr lang="ru-RU" sz="2000" b="1"/>
              <a:t>Чтоб не слышать шёпот этот гадкий</a:t>
            </a:r>
            <a:br>
              <a:rPr lang="ru-RU" sz="2000" b="1"/>
            </a:br>
            <a:r>
              <a:rPr lang="ru-RU" sz="2000" b="1"/>
              <a:t>Злых, не добрых, немощных людей</a:t>
            </a:r>
            <a:br>
              <a:rPr lang="ru-RU" sz="2000" b="1"/>
            </a:br>
            <a:endParaRPr lang="ru-RU" sz="2000" b="1"/>
          </a:p>
          <a:p>
            <a:pPr algn="ctr"/>
            <a:r>
              <a:rPr lang="ru-RU" sz="2000" b="1"/>
              <a:t>Но не все на свете равнодушны</a:t>
            </a:r>
            <a:br>
              <a:rPr lang="ru-RU" sz="2000" b="1"/>
            </a:br>
            <a:r>
              <a:rPr lang="ru-RU" sz="2000" b="1"/>
              <a:t>Больше тех кто хочет нам помочь</a:t>
            </a:r>
            <a:br>
              <a:rPr lang="ru-RU" sz="2000" b="1"/>
            </a:br>
            <a:r>
              <a:rPr lang="ru-RU" sz="2000" b="1"/>
              <a:t>Открывая душу нам радушно</a:t>
            </a:r>
            <a:br>
              <a:rPr lang="ru-RU" sz="2000" b="1"/>
            </a:br>
            <a:r>
              <a:rPr lang="ru-RU" sz="2000" b="1"/>
              <a:t>Горе помогают превозмочь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203200"/>
            <a:ext cx="3195638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2"/>
          <p:cNvPicPr>
            <a:picLocks noChangeAspect="1" noChangeArrowheads="1"/>
          </p:cNvPicPr>
          <p:nvPr/>
        </p:nvPicPr>
        <p:blipFill>
          <a:blip r:embed="rId3" cstate="email"/>
          <a:srcRect b="-2342"/>
          <a:stretch>
            <a:fillRect/>
          </a:stretch>
        </p:blipFill>
        <p:spPr bwMode="auto">
          <a:xfrm>
            <a:off x="6084888" y="5013325"/>
            <a:ext cx="16938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 l="1855" t="2338" b="6117"/>
          <a:stretch>
            <a:fillRect/>
          </a:stretch>
        </p:blipFill>
        <p:spPr bwMode="auto">
          <a:xfrm>
            <a:off x="198438" y="188913"/>
            <a:ext cx="8766175" cy="649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107950" y="1166813"/>
            <a:ext cx="65516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На сегодняшней день в Нововаршавке одной из нерешенных проблем детей-инвалидов является </a:t>
            </a:r>
            <a:r>
              <a:rPr lang="ru-RU" sz="2400" b="1" u="sng">
                <a:solidFill>
                  <a:srgbClr val="7030A0"/>
                </a:solidFill>
              </a:rPr>
              <a:t>изолированность данных детей от их здоровых сверстников</a:t>
            </a:r>
            <a:r>
              <a:rPr lang="ru-RU" sz="2400" b="1">
                <a:solidFill>
                  <a:srgbClr val="7030A0"/>
                </a:solidFill>
              </a:rPr>
              <a:t>. </a:t>
            </a:r>
            <a:r>
              <a:rPr lang="ru-RU" sz="2400">
                <a:solidFill>
                  <a:srgbClr val="7030A0"/>
                </a:solidFill>
              </a:rPr>
              <a:t> </a:t>
            </a:r>
            <a:r>
              <a:rPr lang="ru-RU" sz="2400" b="1" i="1"/>
              <a:t>Это касается семей, в которых ребенок-инвалид обучается на дому, не посещает общеобразовательные детские сады и школы. В таких семьях  как правило родители становятся единственными собеседниками, друзьями своих детей. В то же время здоровые дети не знают  с какими проблемами приходится сталкиваться их сверстникам – детям – инвалидам.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8950" y="114300"/>
            <a:ext cx="21431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107950" y="0"/>
            <a:ext cx="74564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70C0"/>
                </a:solidFill>
              </a:rPr>
              <a:t>Актуальность проекта</a:t>
            </a:r>
            <a:r>
              <a:rPr lang="ru-RU" b="1">
                <a:solidFill>
                  <a:srgbClr val="0070C0"/>
                </a:solidFill>
              </a:rPr>
              <a:t>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9225" y="44450"/>
            <a:ext cx="38862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323850" y="1916113"/>
            <a:ext cx="6534150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r>
              <a:rPr lang="ru-RU" sz="3200" b="1" i="1"/>
              <a:t>Создание среды для преодоления социальной изолированности детей–инвалидов. </a:t>
            </a:r>
          </a:p>
          <a:p>
            <a:r>
              <a:rPr lang="ru-RU" sz="3200" b="1" i="1"/>
              <a:t>Развитие добровольческой, благотворительной помощи детям-инвалидам с участием их  здоровых сверстников. </a:t>
            </a:r>
          </a:p>
          <a:p>
            <a:endParaRPr lang="ru-RU"/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34925" y="0"/>
            <a:ext cx="5616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0070C0"/>
                </a:solidFill>
              </a:rPr>
              <a:t>Цель проекта: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6200" y="5013325"/>
            <a:ext cx="25447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323850" y="1916113"/>
            <a:ext cx="6534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34925" y="0"/>
            <a:ext cx="5616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0070C0"/>
                </a:solidFill>
              </a:rPr>
              <a:t>Задачи проекта: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925" y="-217488"/>
            <a:ext cx="9001125" cy="59086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b="1" dirty="0"/>
              <a:t>Создать инициативную группу по реализации цели проекта.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b="1" dirty="0"/>
              <a:t>Изучить законодательную и нормативно – правовую базу по теме проекта.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b="1" dirty="0"/>
              <a:t>Привлечь внимание общественности, учащихся к проблемам детей с ограниченными возможностями здоровья.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b="1" dirty="0"/>
              <a:t>Определить круг общественных организаций, государственных учреждений и всех заинтересованных лиц в решении данной проблемы, которые смогут оказать помощь.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b="1" dirty="0"/>
              <a:t>Разработать план мероприятий по реализации проекта.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b="1" dirty="0"/>
              <a:t>Приготовить  новогодние подарки для  детей с ограниченными возможностями здоровья.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b="1" dirty="0"/>
              <a:t>Организовать досуг детей с ограниченными возможностями через проведение традиционного новогоднего  праздника для них с привлечением  учащихся </a:t>
            </a:r>
            <a:r>
              <a:rPr lang="ru-RU" b="1" dirty="0" err="1"/>
              <a:t>Нововаршавской</a:t>
            </a:r>
            <a:r>
              <a:rPr lang="ru-RU" b="1" dirty="0"/>
              <a:t> гимназии.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b="1" dirty="0"/>
              <a:t>Расширить знания учащихся о людях с ограниченными возможностями здоровья.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b="1" dirty="0"/>
              <a:t>Осуществить проект.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b="1" dirty="0"/>
              <a:t>Провести анализ результатов работы.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188913"/>
            <a:ext cx="37211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250825" y="1754188"/>
            <a:ext cx="50419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/>
              <a:t>дети-инвалиды,  не посещающие общеобразовательные детские сады и школы</a:t>
            </a: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179388" y="0"/>
            <a:ext cx="58531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70C0"/>
                </a:solidFill>
              </a:rPr>
              <a:t>Адресная направленность: </a:t>
            </a:r>
          </a:p>
        </p:txBody>
      </p:sp>
      <p:sp>
        <p:nvSpPr>
          <p:cNvPr id="17413" name="Прямоугольник 6"/>
          <p:cNvSpPr>
            <a:spLocks noChangeArrowheads="1"/>
          </p:cNvSpPr>
          <p:nvPr/>
        </p:nvSpPr>
        <p:spPr bwMode="auto">
          <a:xfrm rot="10800000" flipV="1">
            <a:off x="107950" y="2290763"/>
            <a:ext cx="87122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sz="5400" b="1">
              <a:solidFill>
                <a:srgbClr val="0070C0"/>
              </a:solidFill>
            </a:endParaRPr>
          </a:p>
          <a:p>
            <a:r>
              <a:rPr lang="ru-RU" sz="5400" b="1">
                <a:solidFill>
                  <a:srgbClr val="0070C0"/>
                </a:solidFill>
              </a:rPr>
              <a:t>Исполнители проекта</a:t>
            </a:r>
            <a:r>
              <a:rPr lang="ru-RU" sz="5400">
                <a:solidFill>
                  <a:srgbClr val="0070C0"/>
                </a:solidFill>
              </a:rPr>
              <a:t>: </a:t>
            </a:r>
          </a:p>
          <a:p>
            <a:r>
              <a:rPr lang="ru-RU" sz="2800" b="1" i="1"/>
              <a:t>учащиеся  Нововаршавской гимназии</a:t>
            </a:r>
            <a:endParaRPr lang="ru-RU"/>
          </a:p>
        </p:txBody>
      </p:sp>
      <p:pic>
        <p:nvPicPr>
          <p:cNvPr id="17414" name="Рисунок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5192713"/>
            <a:ext cx="16605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88013" y="98425"/>
            <a:ext cx="343535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107950" y="115888"/>
            <a:ext cx="4968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70C0"/>
                </a:solidFill>
              </a:rPr>
              <a:t>Основная идея, заложенная в содержание проекта.</a:t>
            </a:r>
          </a:p>
        </p:txBody>
      </p:sp>
      <p:sp>
        <p:nvSpPr>
          <p:cNvPr id="18436" name="Прямоугольник 2"/>
          <p:cNvSpPr>
            <a:spLocks noChangeArrowheads="1"/>
          </p:cNvSpPr>
          <p:nvPr/>
        </p:nvSpPr>
        <p:spPr bwMode="auto">
          <a:xfrm>
            <a:off x="107950" y="-79375"/>
            <a:ext cx="6624638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r>
              <a:rPr lang="ru-RU" sz="2000" b="1" i="1"/>
              <a:t>Приближался Новый год, самый любимый, сказочный  праздник взрослых и детей.</a:t>
            </a:r>
          </a:p>
          <a:p>
            <a:r>
              <a:rPr lang="ru-RU" sz="2000" b="1" i="1"/>
              <a:t>  Все с нетерпением  его ждут, заранее к нему готовятся. Собираются компаниями, чтобы веселее провести праздник. Готовят подарки друг другу.  </a:t>
            </a:r>
          </a:p>
          <a:p>
            <a:r>
              <a:rPr lang="ru-RU" sz="2000" b="1" i="1"/>
              <a:t>И только дети – инвалиды не могут встретить Новый год в кругу своих сверстников. </a:t>
            </a:r>
          </a:p>
          <a:p>
            <a:r>
              <a:rPr lang="ru-RU" sz="2000" b="1" i="1"/>
              <a:t> Но они тоже дети. Им так же хочется иметь друзей, общаться,  дарить и получать подарки от своих друзей. Поэтому мы решили провести акцию с целью изготовления подарков  для детей – инвалидов к Новому году и провести вмести с ними новогодний праздник.</a:t>
            </a:r>
            <a:endParaRPr lang="ru-RU" sz="2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507</TotalTime>
  <Words>493</Words>
  <Application>Microsoft Office PowerPoint</Application>
  <PresentationFormat>Экран (4:3)</PresentationFormat>
  <Paragraphs>111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Franklin Gothic Book</vt:lpstr>
      <vt:lpstr>Arial</vt:lpstr>
      <vt:lpstr>Franklin Gothic Medium</vt:lpstr>
      <vt:lpstr>Wingdings 2</vt:lpstr>
      <vt:lpstr>Calibri</vt:lpstr>
      <vt:lpstr>Wingdings</vt:lpstr>
      <vt:lpstr>Times New Roman</vt:lpstr>
      <vt:lpstr>Трек</vt:lpstr>
      <vt:lpstr>Слайд 1</vt:lpstr>
      <vt:lpstr>  «Чрезвычайно важно не замыкать аномальных детей в особые группы, но возможно шире практиковать их общение с остальными детьми»                                                                                                        /Выготский Л. С./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 </vt:lpstr>
      <vt:lpstr> 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</cp:lastModifiedBy>
  <cp:revision>49</cp:revision>
  <dcterms:created xsi:type="dcterms:W3CDTF">2012-12-10T09:10:31Z</dcterms:created>
  <dcterms:modified xsi:type="dcterms:W3CDTF">2014-06-08T19:03:43Z</dcterms:modified>
</cp:coreProperties>
</file>