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62" r:id="rId4"/>
    <p:sldId id="269" r:id="rId5"/>
    <p:sldId id="260" r:id="rId6"/>
    <p:sldId id="272" r:id="rId7"/>
    <p:sldId id="271" r:id="rId8"/>
    <p:sldId id="264" r:id="rId9"/>
    <p:sldId id="267" r:id="rId10"/>
    <p:sldId id="275" r:id="rId11"/>
    <p:sldId id="263" r:id="rId12"/>
    <p:sldId id="265" r:id="rId13"/>
    <p:sldId id="270" r:id="rId14"/>
    <p:sldId id="273" r:id="rId15"/>
    <p:sldId id="274" r:id="rId16"/>
    <p:sldId id="276" r:id="rId17"/>
    <p:sldId id="261" r:id="rId18"/>
    <p:sldId id="266" r:id="rId19"/>
    <p:sldId id="268" r:id="rId20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 autoAdjust="0"/>
    <p:restoredTop sz="94500" autoAdjust="0"/>
  </p:normalViewPr>
  <p:slideViewPr>
    <p:cSldViewPr>
      <p:cViewPr varScale="1">
        <p:scale>
          <a:sx n="102" d="100"/>
          <a:sy n="102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0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508" tIns="45752" rIns="91508" bIns="4575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9825" y="677863"/>
            <a:ext cx="4718050" cy="3538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40238"/>
            <a:ext cx="5153025" cy="4140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508" tIns="45752" rIns="91508" bIns="457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98913" y="0"/>
            <a:ext cx="2998787" cy="450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508" tIns="45752" rIns="91508" bIns="4575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2998788" cy="450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508" tIns="45752" rIns="91508" bIns="4575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8913" y="8807450"/>
            <a:ext cx="2998787" cy="450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508" tIns="45752" rIns="91508" bIns="4575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0B6A39E-4E32-4F03-A261-9A3B556EEC5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800176-C36D-4ECB-91E5-94F1127F7535}" type="slidenum">
              <a:rPr lang="ru-RU"/>
              <a:pPr/>
              <a:t>1</a:t>
            </a:fld>
            <a:endParaRPr lang="ru-RU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070" name="Rectangle 46" descr="Narrow vertical"/>
            <p:cNvSpPr>
              <a:spLocks noChangeArrowheads="1"/>
            </p:cNvSpPr>
            <p:nvPr/>
          </p:nvSpPr>
          <p:spPr bwMode="auto">
            <a:xfrm>
              <a:off x="288" y="48"/>
              <a:ext cx="5184" cy="240"/>
            </a:xfrm>
            <a:prstGeom prst="rect">
              <a:avLst/>
            </a:prstGeom>
            <a:pattFill prst="narVert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lIns="92075" tIns="46037" rIns="92075" bIns="46037" anchor="ctr"/>
            <a:lstStyle/>
            <a:p>
              <a:pPr eaLnBrk="0" hangingPunct="0">
                <a:spcBef>
                  <a:spcPct val="50000"/>
                </a:spcBef>
              </a:pPr>
              <a:endParaRPr kumimoji="1" lang="ru-RU"/>
            </a:p>
          </p:txBody>
        </p:sp>
        <p:sp>
          <p:nvSpPr>
            <p:cNvPr id="1071" name="Rectangle 47" descr="Narrow horizontal"/>
            <p:cNvSpPr>
              <a:spLocks noChangeArrowheads="1"/>
            </p:cNvSpPr>
            <p:nvPr/>
          </p:nvSpPr>
          <p:spPr bwMode="auto">
            <a:xfrm>
              <a:off x="48" y="288"/>
              <a:ext cx="240" cy="3744"/>
            </a:xfrm>
            <a:prstGeom prst="rect">
              <a:avLst/>
            </a:prstGeom>
            <a:pattFill prst="narHorz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lIns="92075" tIns="46037" rIns="92075" bIns="46037" anchor="ctr"/>
            <a:lstStyle/>
            <a:p>
              <a:pPr eaLnBrk="0" hangingPunct="0">
                <a:spcBef>
                  <a:spcPct val="50000"/>
                </a:spcBef>
              </a:pPr>
              <a:endParaRPr kumimoji="1" lang="ru-RU"/>
            </a:p>
          </p:txBody>
        </p:sp>
        <p:sp>
          <p:nvSpPr>
            <p:cNvPr id="1072" name="Rectangle 48" descr="Narrow vertical"/>
            <p:cNvSpPr>
              <a:spLocks noChangeArrowheads="1"/>
            </p:cNvSpPr>
            <p:nvPr/>
          </p:nvSpPr>
          <p:spPr bwMode="auto">
            <a:xfrm>
              <a:off x="288" y="4032"/>
              <a:ext cx="5184" cy="240"/>
            </a:xfrm>
            <a:prstGeom prst="rect">
              <a:avLst/>
            </a:prstGeom>
            <a:pattFill prst="narVert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lIns="92075" tIns="46037" rIns="92075" bIns="46037" anchor="ctr"/>
            <a:lstStyle/>
            <a:p>
              <a:pPr eaLnBrk="0" hangingPunct="0">
                <a:spcBef>
                  <a:spcPct val="50000"/>
                </a:spcBef>
              </a:pPr>
              <a:endParaRPr kumimoji="1" lang="ru-RU"/>
            </a:p>
          </p:txBody>
        </p:sp>
        <p:sp>
          <p:nvSpPr>
            <p:cNvPr id="1073" name="Rectangle 49" descr="Narrow horizontal"/>
            <p:cNvSpPr>
              <a:spLocks noChangeArrowheads="1"/>
            </p:cNvSpPr>
            <p:nvPr/>
          </p:nvSpPr>
          <p:spPr bwMode="auto">
            <a:xfrm>
              <a:off x="5472" y="288"/>
              <a:ext cx="240" cy="3744"/>
            </a:xfrm>
            <a:prstGeom prst="rect">
              <a:avLst/>
            </a:prstGeom>
            <a:pattFill prst="narHorz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lIns="92075" tIns="46037" rIns="92075" bIns="46037" anchor="ctr"/>
            <a:lstStyle/>
            <a:p>
              <a:pPr eaLnBrk="0" hangingPunct="0">
                <a:spcBef>
                  <a:spcPct val="50000"/>
                </a:spcBef>
              </a:pPr>
              <a:endParaRPr kumimoji="1" lang="ru-RU"/>
            </a:p>
          </p:txBody>
        </p:sp>
        <p:sp>
          <p:nvSpPr>
            <p:cNvPr id="1074" name="Rectangle 50"/>
            <p:cNvSpPr>
              <a:spLocks noChangeArrowheads="1"/>
            </p:cNvSpPr>
            <p:nvPr/>
          </p:nvSpPr>
          <p:spPr bwMode="auto">
            <a:xfrm>
              <a:off x="288" y="288"/>
              <a:ext cx="5184" cy="3744"/>
            </a:xfrm>
            <a:prstGeom prst="rect">
              <a:avLst/>
            </a:prstGeom>
            <a:noFill/>
            <a:ln w="57150" cap="sq" cmpd="tri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7" rIns="92075" bIns="46037" anchor="ctr"/>
            <a:lstStyle/>
            <a:p>
              <a:pPr eaLnBrk="0" hangingPunct="0">
                <a:spcBef>
                  <a:spcPct val="50000"/>
                </a:spcBef>
              </a:pPr>
              <a:endParaRPr kumimoji="1" lang="ru-RU"/>
            </a:p>
          </p:txBody>
        </p:sp>
        <p:sp>
          <p:nvSpPr>
            <p:cNvPr id="1075" name="Rectangle 51"/>
            <p:cNvSpPr>
              <a:spLocks noChangeArrowheads="1"/>
            </p:cNvSpPr>
            <p:nvPr/>
          </p:nvSpPr>
          <p:spPr bwMode="auto">
            <a:xfrm>
              <a:off x="48" y="48"/>
              <a:ext cx="5664" cy="4224"/>
            </a:xfrm>
            <a:prstGeom prst="rect">
              <a:avLst/>
            </a:prstGeom>
            <a:noFill/>
            <a:ln w="12700" cap="sq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7" rIns="92075" bIns="46037" anchor="ctr"/>
            <a:lstStyle/>
            <a:p>
              <a:pPr eaLnBrk="0" hangingPunct="0">
                <a:spcBef>
                  <a:spcPct val="50000"/>
                </a:spcBef>
              </a:pPr>
              <a:endParaRPr kumimoji="1" lang="ru-RU"/>
            </a:p>
          </p:txBody>
        </p:sp>
        <p:grpSp>
          <p:nvGrpSpPr>
            <p:cNvPr id="1076" name="Group 52"/>
            <p:cNvGrpSpPr>
              <a:grpSpLocks/>
            </p:cNvGrpSpPr>
            <p:nvPr/>
          </p:nvGrpSpPr>
          <p:grpSpPr bwMode="auto">
            <a:xfrm>
              <a:off x="0" y="0"/>
              <a:ext cx="384" cy="384"/>
              <a:chOff x="0" y="0"/>
              <a:chExt cx="384" cy="384"/>
            </a:xfrm>
          </p:grpSpPr>
          <p:sp>
            <p:nvSpPr>
              <p:cNvPr id="1077" name="Rectangle 5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8" name="Oval 54"/>
              <p:cNvSpPr>
                <a:spLocks noChangeArrowheads="1"/>
              </p:cNvSpPr>
              <p:nvPr/>
            </p:nvSpPr>
            <p:spPr bwMode="auto">
              <a:xfrm>
                <a:off x="101" y="101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79" name="Group 55"/>
            <p:cNvGrpSpPr>
              <a:grpSpLocks/>
            </p:cNvGrpSpPr>
            <p:nvPr/>
          </p:nvGrpSpPr>
          <p:grpSpPr bwMode="auto">
            <a:xfrm>
              <a:off x="0" y="3935"/>
              <a:ext cx="384" cy="384"/>
              <a:chOff x="0" y="3935"/>
              <a:chExt cx="384" cy="384"/>
            </a:xfrm>
          </p:grpSpPr>
          <p:sp>
            <p:nvSpPr>
              <p:cNvPr id="1080" name="Rectangle 56"/>
              <p:cNvSpPr>
                <a:spLocks noChangeArrowheads="1"/>
              </p:cNvSpPr>
              <p:nvPr/>
            </p:nvSpPr>
            <p:spPr bwMode="auto">
              <a:xfrm>
                <a:off x="0" y="3935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1" name="Oval 57"/>
              <p:cNvSpPr>
                <a:spLocks noChangeArrowheads="1"/>
              </p:cNvSpPr>
              <p:nvPr/>
            </p:nvSpPr>
            <p:spPr bwMode="auto">
              <a:xfrm>
                <a:off x="101" y="4036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82" name="Group 58"/>
            <p:cNvGrpSpPr>
              <a:grpSpLocks/>
            </p:cNvGrpSpPr>
            <p:nvPr/>
          </p:nvGrpSpPr>
          <p:grpSpPr bwMode="auto">
            <a:xfrm>
              <a:off x="5375" y="3935"/>
              <a:ext cx="384" cy="384"/>
              <a:chOff x="5375" y="3935"/>
              <a:chExt cx="384" cy="384"/>
            </a:xfrm>
          </p:grpSpPr>
          <p:sp>
            <p:nvSpPr>
              <p:cNvPr id="1083" name="Rectangle 59"/>
              <p:cNvSpPr>
                <a:spLocks noChangeArrowheads="1"/>
              </p:cNvSpPr>
              <p:nvPr/>
            </p:nvSpPr>
            <p:spPr bwMode="auto">
              <a:xfrm>
                <a:off x="5375" y="3935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4" name="Oval 60"/>
              <p:cNvSpPr>
                <a:spLocks noChangeArrowheads="1"/>
              </p:cNvSpPr>
              <p:nvPr/>
            </p:nvSpPr>
            <p:spPr bwMode="auto">
              <a:xfrm>
                <a:off x="5476" y="4036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85" name="Group 61"/>
            <p:cNvGrpSpPr>
              <a:grpSpLocks/>
            </p:cNvGrpSpPr>
            <p:nvPr/>
          </p:nvGrpSpPr>
          <p:grpSpPr bwMode="auto">
            <a:xfrm>
              <a:off x="5375" y="0"/>
              <a:ext cx="384" cy="384"/>
              <a:chOff x="5375" y="0"/>
              <a:chExt cx="384" cy="384"/>
            </a:xfrm>
          </p:grpSpPr>
          <p:sp>
            <p:nvSpPr>
              <p:cNvPr id="1086" name="Rectangle 62"/>
              <p:cNvSpPr>
                <a:spLocks noChangeArrowheads="1"/>
              </p:cNvSpPr>
              <p:nvPr/>
            </p:nvSpPr>
            <p:spPr bwMode="auto">
              <a:xfrm>
                <a:off x="5375" y="0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7" name="Oval 63"/>
              <p:cNvSpPr>
                <a:spLocks noChangeArrowheads="1"/>
              </p:cNvSpPr>
              <p:nvPr/>
            </p:nvSpPr>
            <p:spPr bwMode="auto">
              <a:xfrm>
                <a:off x="5476" y="101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00042"/>
            <a:ext cx="4714908" cy="568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Горизонтальный свиток 8"/>
          <p:cNvSpPr/>
          <p:nvPr/>
        </p:nvSpPr>
        <p:spPr>
          <a:xfrm rot="20965636">
            <a:off x="4070645" y="2283467"/>
            <a:ext cx="4360298" cy="3504126"/>
          </a:xfrm>
          <a:prstGeom prst="horizontalScroll">
            <a:avLst/>
          </a:prstGeom>
          <a:solidFill>
            <a:schemeClr val="bg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8"/>
          <p:cNvSpPr txBox="1">
            <a:spLocks/>
          </p:cNvSpPr>
          <p:nvPr/>
        </p:nvSpPr>
        <p:spPr>
          <a:xfrm rot="21001041">
            <a:off x="4539008" y="2816281"/>
            <a:ext cx="3857653" cy="242889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merican Retro" pitchFamily="66" charset="0"/>
                <a:ea typeface="+mn-ea"/>
                <a:cs typeface="+mn-cs"/>
              </a:rPr>
              <a:t>Былина и былинные богатыри</a:t>
            </a:r>
            <a:endParaRPr kumimoji="0" lang="ru-RU" sz="5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merican Retro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815290" cy="1143000"/>
          </a:xfrm>
        </p:spPr>
        <p:txBody>
          <a:bodyPr/>
          <a:lstStyle/>
          <a:p>
            <a:r>
              <a:rPr lang="ru-RU" sz="3200" dirty="0" smtClean="0"/>
              <a:t>Константин Липилин-</a:t>
            </a:r>
            <a:br>
              <a:rPr lang="ru-RU" sz="3200" dirty="0" smtClean="0"/>
            </a:br>
            <a:r>
              <a:rPr lang="ru-RU" sz="3200" dirty="0" smtClean="0"/>
              <a:t>красный терминатор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743456" cy="2162180"/>
          </a:xfrm>
        </p:spPr>
        <p:txBody>
          <a:bodyPr/>
          <a:lstStyle/>
          <a:p>
            <a:r>
              <a:rPr lang="ru-RU" dirty="0" smtClean="0"/>
              <a:t>В этом бою он уничтожил 50 фашистов,  два пулемета, захватил двух пленных, забросал гранатами и поджег шесть автомашин с грузом. </a:t>
            </a:r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4456" y="2928934"/>
            <a:ext cx="3140948" cy="341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857224" y="421481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/>
              <a:t>Такая же истории повторилась с 7 на 8 сентября: 150 солдат и офицеров, 3 пулемета, один миномет, 10 повозок и три автомашины.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5"/>
          <p:cNvSpPr txBox="1">
            <a:spLocks/>
          </p:cNvSpPr>
          <p:nvPr/>
        </p:nvSpPr>
        <p:spPr>
          <a:xfrm>
            <a:off x="457200" y="714356"/>
            <a:ext cx="8115328" cy="54118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Смелость силе воевода.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Кто смел, тот на коня сел.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Русский ни с мечом, ни с калачом не шутит.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Руси не все караси, есть и ерши.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Смелому горох хлебать, а несмелому и щей не видать.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714356"/>
            <a:ext cx="8229600" cy="541180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родом богатырь славен, а подвигом.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Лучше того дела нет, чем родную землю от врагов защищать.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Моё богатство – сила богатырская, моё дело – Руси служить, от врагов оборонять.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русском сердце прямая честь да любовь к Руси – матушке.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71480"/>
            <a:ext cx="5743588" cy="5543560"/>
          </a:xfrm>
        </p:spPr>
        <p:txBody>
          <a:bodyPr/>
          <a:lstStyle/>
          <a:p>
            <a:pPr lvl="0"/>
            <a:r>
              <a:rPr lang="ru-RU" sz="4000" dirty="0" smtClean="0"/>
              <a:t>1.Среди черт характера, предпочитаемых современным человеком  выделяются такие:   сила, смелость, отвага, храбрость, справедливость, щедрость, честность, мужество.  </a:t>
            </a:r>
          </a:p>
          <a:p>
            <a:endParaRPr lang="ru-RU" dirty="0"/>
          </a:p>
        </p:txBody>
      </p:sp>
      <p:pic>
        <p:nvPicPr>
          <p:cNvPr id="4" name="Рисунок 3" descr="илья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214554"/>
            <a:ext cx="3036893" cy="422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642918"/>
            <a:ext cx="4886332" cy="5453082"/>
          </a:xfrm>
        </p:spPr>
        <p:txBody>
          <a:bodyPr/>
          <a:lstStyle/>
          <a:p>
            <a:pPr lvl="0"/>
            <a:r>
              <a:rPr lang="ru-RU" sz="4400" dirty="0" smtClean="0"/>
              <a:t>2. Герои былин - это идеал человека прошлого и им свойственны и сила, и мужество, и честность, и ум, и благородство. </a:t>
            </a:r>
          </a:p>
          <a:p>
            <a:endParaRPr lang="ru-RU" dirty="0"/>
          </a:p>
        </p:txBody>
      </p:sp>
      <p:pic>
        <p:nvPicPr>
          <p:cNvPr id="4" name="Рисунок 3" descr="добрыня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071678"/>
            <a:ext cx="3484565" cy="436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571480"/>
            <a:ext cx="4957770" cy="5524520"/>
          </a:xfrm>
        </p:spPr>
        <p:txBody>
          <a:bodyPr/>
          <a:lstStyle/>
          <a:p>
            <a:r>
              <a:rPr lang="ru-RU" sz="3600" dirty="0" smtClean="0"/>
              <a:t>3.Характер человека современного и характер персонажа былин во многом схожи, и поэтому былины нам интересны не только с  исторической точки зрения.</a:t>
            </a:r>
            <a:endParaRPr lang="ru-RU" sz="3600" dirty="0"/>
          </a:p>
        </p:txBody>
      </p:sp>
      <p:pic>
        <p:nvPicPr>
          <p:cNvPr id="4" name="Рисунок 10" descr="7edc33c42bbfa23747e67cd48978f07f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3775" y="3786190"/>
            <a:ext cx="3304282" cy="260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002"/>
          <p:cNvPicPr/>
          <p:nvPr/>
        </p:nvPicPr>
        <p:blipFill>
          <a:blip r:embed="rId2"/>
          <a:srcRect l="3951"/>
          <a:stretch>
            <a:fillRect/>
          </a:stretch>
        </p:blipFill>
        <p:spPr bwMode="auto">
          <a:xfrm>
            <a:off x="4714876" y="714356"/>
            <a:ext cx="3714776" cy="538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785794"/>
            <a:ext cx="3286148" cy="518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0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2571768" cy="344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Изображение 005"/>
          <p:cNvPicPr/>
          <p:nvPr/>
        </p:nvPicPr>
        <p:blipFill>
          <a:blip r:embed="rId3"/>
          <a:srcRect l="2510" t="1230" r="6410" b="2579"/>
          <a:stretch>
            <a:fillRect/>
          </a:stretch>
        </p:blipFill>
        <p:spPr bwMode="auto">
          <a:xfrm>
            <a:off x="6429388" y="2214554"/>
            <a:ext cx="2461287" cy="349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Изображение 003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571480"/>
            <a:ext cx="312283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uments and Settings\SyperMegaComp\Рабочий стол\богатыри\послед 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000108"/>
            <a:ext cx="32613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2928926" y="785794"/>
            <a:ext cx="5715040" cy="5286412"/>
          </a:xfrm>
          <a:prstGeom prst="verticalScroll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atha-Modern" pitchFamily="34" charset="0"/>
              </a:rPr>
              <a:t>Слава русской стороне!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atha-Modern" pitchFamily="34" charset="0"/>
              </a:rPr>
              <a:t>Слава русской старине!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atha-Modern" pitchFamily="34" charset="0"/>
              </a:rPr>
              <a:t>И про эту старину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atha-Modern" pitchFamily="34" charset="0"/>
              </a:rPr>
              <a:t>Я рассказывать начну,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atha-Modern" pitchFamily="34" charset="0"/>
              </a:rPr>
              <a:t>Чтобы дети знать могли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atha-Modern" pitchFamily="34" charset="0"/>
              </a:rPr>
              <a:t>О делах родной земли.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Agatha-Modern" pitchFamily="34" charset="0"/>
            </a:endParaRPr>
          </a:p>
        </p:txBody>
      </p:sp>
      <p:pic>
        <p:nvPicPr>
          <p:cNvPr id="4" name="Picture 11" descr="D:\МАМА\анимашки\аниме\62316676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2500330" cy="3183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500166" y="714356"/>
            <a:ext cx="1643074" cy="50006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gatha-Modern" pitchFamily="34" charset="0"/>
                <a:ea typeface="+mj-ea"/>
                <a:cs typeface="+mj-cs"/>
              </a:rPr>
              <a:t>Былины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gatha-Modern" pitchFamily="34" charset="0"/>
              <a:ea typeface="+mj-ea"/>
              <a:cs typeface="+mj-cs"/>
            </a:endParaRPr>
          </a:p>
        </p:txBody>
      </p:sp>
      <p:sp>
        <p:nvSpPr>
          <p:cNvPr id="4" name="Загнутый угол 3"/>
          <p:cNvSpPr/>
          <p:nvPr/>
        </p:nvSpPr>
        <p:spPr bwMode="auto">
          <a:xfrm>
            <a:off x="642910" y="1357298"/>
            <a:ext cx="3571900" cy="4643470"/>
          </a:xfrm>
          <a:prstGeom prst="foldedCorner">
            <a:avLst/>
          </a:prstGeom>
          <a:solidFill>
            <a:schemeClr val="bg2">
              <a:lumMod val="60000"/>
              <a:lumOff val="4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457200" y="1214422"/>
            <a:ext cx="3614734" cy="50006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ru-RU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Бывалка</a:t>
            </a: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бывальщина, </a:t>
            </a:r>
            <a:r>
              <a:rPr kumimoji="0" lang="ru-RU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былица</a:t>
            </a: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былина, быль- что было, случилось, рассказ не вымышленный, а правдивый, старина; иногда вымысел, но сбыточный, не сказочный.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нутый угол 5"/>
          <p:cNvSpPr/>
          <p:nvPr/>
        </p:nvSpPr>
        <p:spPr bwMode="auto">
          <a:xfrm>
            <a:off x="4429124" y="571480"/>
            <a:ext cx="4143404" cy="5715040"/>
          </a:xfrm>
          <a:prstGeom prst="foldedCorner">
            <a:avLst/>
          </a:prstGeom>
          <a:solidFill>
            <a:schemeClr val="bg2">
              <a:lumMod val="60000"/>
              <a:lumOff val="4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4357686" y="785794"/>
            <a:ext cx="3571900" cy="5340369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3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Бывальщину слушаешь лучше сказки. Былина старину любит. Быль молодцу не урока. Были </a:t>
            </a:r>
            <a:r>
              <a:rPr kumimoji="0" lang="ru-RU" sz="3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были</a:t>
            </a:r>
            <a:r>
              <a:rPr kumimoji="0" lang="ru-RU" sz="3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(была быль, и бояре волком выли (от стрельцов, от опричников). Быль не сказка, из неё слова не выкинешь. Быль за сказкой не угоняется. Быль – трава, небыль- вода. Быль, как смола, небыль, как вода. В сенях счастье, а в быль ненастье».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В.И.Даль</a:t>
            </a:r>
            <a:endParaRPr kumimoji="0" lang="ru-RU" sz="3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uments and Settings\SyperMegaComp\Рабочий стол\богатыри\300px-Die_drei_Bogaty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204" y="500042"/>
            <a:ext cx="8107762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714356"/>
            <a:ext cx="3510644" cy="544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абличка 4"/>
          <p:cNvSpPr/>
          <p:nvPr/>
        </p:nvSpPr>
        <p:spPr bwMode="auto">
          <a:xfrm>
            <a:off x="642910" y="857232"/>
            <a:ext cx="4143404" cy="5357850"/>
          </a:xfrm>
          <a:prstGeom prst="plaque">
            <a:avLst/>
          </a:prstGeom>
          <a:blipFill>
            <a:blip r:embed="rId3"/>
            <a:tile tx="0" ty="0" sx="100000" sy="100000" flip="none" algn="tl"/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857224" y="1428736"/>
            <a:ext cx="3571900" cy="425769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Сказитель так и говорил: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Расскажу я вам про дела старые,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Да про старые, про бывалые,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Да про битвы, да про сражения,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Да про подвиги богатырские!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чисть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071810"/>
            <a:ext cx="36099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нечисть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642918"/>
            <a:ext cx="4857750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 bwMode="auto">
          <a:xfrm>
            <a:off x="4000496" y="642918"/>
            <a:ext cx="4429156" cy="5572164"/>
          </a:xfrm>
          <a:prstGeom prst="wedgeRoundRectCallout">
            <a:avLst>
              <a:gd name="adj1" fmla="val -88543"/>
              <a:gd name="adj2" fmla="val -33559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/>
              <a:t>Дружно встали – раз,  два, три.</a:t>
            </a:r>
          </a:p>
          <a:p>
            <a:pPr algn="ctr"/>
            <a:r>
              <a:rPr lang="ru-RU" dirty="0" smtClean="0"/>
              <a:t>Мы теперь богатыри.</a:t>
            </a:r>
          </a:p>
          <a:p>
            <a:pPr algn="ctr"/>
            <a:r>
              <a:rPr lang="ru-RU" dirty="0" smtClean="0"/>
              <a:t>Мы ладонь к глазам приставим, </a:t>
            </a:r>
          </a:p>
          <a:p>
            <a:pPr algn="ctr"/>
            <a:r>
              <a:rPr lang="ru-RU" dirty="0" smtClean="0"/>
              <a:t>Ноги крепкие расставим,</a:t>
            </a:r>
          </a:p>
          <a:p>
            <a:pPr algn="ctr"/>
            <a:r>
              <a:rPr lang="ru-RU" dirty="0" smtClean="0"/>
              <a:t>Поворачиваясь вправо</a:t>
            </a:r>
          </a:p>
          <a:p>
            <a:pPr algn="ctr"/>
            <a:r>
              <a:rPr lang="ru-RU" dirty="0" smtClean="0"/>
              <a:t>Оглядимся величаво.</a:t>
            </a:r>
          </a:p>
          <a:p>
            <a:pPr algn="ctr"/>
            <a:r>
              <a:rPr lang="ru-RU" dirty="0" smtClean="0"/>
              <a:t>И налево надо тоже</a:t>
            </a:r>
          </a:p>
          <a:p>
            <a:pPr algn="ctr"/>
            <a:r>
              <a:rPr lang="ru-RU" dirty="0" smtClean="0"/>
              <a:t>Поглядеть из-под ладошек.</a:t>
            </a:r>
          </a:p>
          <a:p>
            <a:pPr algn="ctr"/>
            <a:r>
              <a:rPr lang="ru-RU" dirty="0" smtClean="0"/>
              <a:t>И направо и ещё</a:t>
            </a:r>
          </a:p>
          <a:p>
            <a:pPr algn="ctr"/>
            <a:r>
              <a:rPr lang="ru-RU" dirty="0" smtClean="0"/>
              <a:t>Через плечо.</a:t>
            </a:r>
          </a:p>
          <a:p>
            <a:pPr algn="ctr"/>
            <a:r>
              <a:rPr lang="ru-RU" dirty="0" smtClean="0"/>
              <a:t>За порядком посмотрели</a:t>
            </a:r>
          </a:p>
          <a:p>
            <a:pPr algn="ctr"/>
            <a:r>
              <a:rPr lang="ru-RU" dirty="0" smtClean="0"/>
              <a:t>И учиться дальше сели.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Рисунок 5" descr="Алеша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2987463" cy="442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лилиния 6"/>
          <p:cNvSpPr/>
          <p:nvPr/>
        </p:nvSpPr>
        <p:spPr bwMode="auto">
          <a:xfrm>
            <a:off x="0" y="5286389"/>
            <a:ext cx="4214809" cy="857255"/>
          </a:xfrm>
          <a:custGeom>
            <a:avLst/>
            <a:gdLst>
              <a:gd name="connsiteX0" fmla="*/ 0 w 3478763"/>
              <a:gd name="connsiteY0" fmla="*/ 668694 h 746448"/>
              <a:gd name="connsiteX1" fmla="*/ 251926 w 3478763"/>
              <a:gd name="connsiteY1" fmla="*/ 146179 h 746448"/>
              <a:gd name="connsiteX2" fmla="*/ 1138334 w 3478763"/>
              <a:gd name="connsiteY2" fmla="*/ 52873 h 746448"/>
              <a:gd name="connsiteX3" fmla="*/ 2071396 w 3478763"/>
              <a:gd name="connsiteY3" fmla="*/ 99526 h 746448"/>
              <a:gd name="connsiteX4" fmla="*/ 2677885 w 3478763"/>
              <a:gd name="connsiteY4" fmla="*/ 650032 h 746448"/>
              <a:gd name="connsiteX5" fmla="*/ 3349689 w 3478763"/>
              <a:gd name="connsiteY5" fmla="*/ 678024 h 746448"/>
              <a:gd name="connsiteX6" fmla="*/ 3452326 w 3478763"/>
              <a:gd name="connsiteY6" fmla="*/ 631371 h 74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8763" h="746448">
                <a:moveTo>
                  <a:pt x="0" y="668694"/>
                </a:moveTo>
                <a:cubicBezTo>
                  <a:pt x="31102" y="458755"/>
                  <a:pt x="62204" y="248816"/>
                  <a:pt x="251926" y="146179"/>
                </a:cubicBezTo>
                <a:cubicBezTo>
                  <a:pt x="441648" y="43542"/>
                  <a:pt x="835089" y="60649"/>
                  <a:pt x="1138334" y="52873"/>
                </a:cubicBezTo>
                <a:cubicBezTo>
                  <a:pt x="1441579" y="45098"/>
                  <a:pt x="1814804" y="0"/>
                  <a:pt x="2071396" y="99526"/>
                </a:cubicBezTo>
                <a:cubicBezTo>
                  <a:pt x="2327988" y="199053"/>
                  <a:pt x="2464836" y="553616"/>
                  <a:pt x="2677885" y="650032"/>
                </a:cubicBezTo>
                <a:cubicBezTo>
                  <a:pt x="2890934" y="746448"/>
                  <a:pt x="3220616" y="681134"/>
                  <a:pt x="3349689" y="678024"/>
                </a:cubicBezTo>
                <a:cubicBezTo>
                  <a:pt x="3478763" y="674914"/>
                  <a:pt x="3465544" y="653142"/>
                  <a:pt x="3452326" y="631371"/>
                </a:cubicBezTo>
              </a:path>
            </a:pathLst>
          </a:custGeom>
          <a:solidFill>
            <a:schemeClr val="accent3">
              <a:lumMod val="85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ocuments and Settings\SyperMegaComp\Рабочий стол\богатыри\300px-Богатырь.jpg"/>
          <p:cNvPicPr>
            <a:picLocks noChangeAspect="1" noChangeArrowheads="1"/>
          </p:cNvPicPr>
          <p:nvPr/>
        </p:nvPicPr>
        <p:blipFill>
          <a:blip r:embed="rId2"/>
          <a:srcRect l="13110" r="13082"/>
          <a:stretch>
            <a:fillRect/>
          </a:stretch>
        </p:blipFill>
        <p:spPr bwMode="auto">
          <a:xfrm>
            <a:off x="714348" y="642918"/>
            <a:ext cx="5143536" cy="5744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642918"/>
            <a:ext cx="3529010" cy="1143000"/>
          </a:xfrm>
        </p:spPr>
        <p:txBody>
          <a:bodyPr/>
          <a:lstStyle/>
          <a:p>
            <a:r>
              <a:rPr lang="ru-RU" sz="2000" dirty="0" smtClean="0"/>
              <a:t>Русский писатель Алексей Толстой так написал про богатырей:</a:t>
            </a:r>
            <a:endParaRPr lang="ru-RU" sz="3200" dirty="0"/>
          </a:p>
        </p:txBody>
      </p:sp>
      <p:sp>
        <p:nvSpPr>
          <p:cNvPr id="4" name="Содержимое 5"/>
          <p:cNvSpPr txBox="1">
            <a:spLocks/>
          </p:cNvSpPr>
          <p:nvPr/>
        </p:nvSpPr>
        <p:spPr>
          <a:xfrm>
            <a:off x="6000760" y="2571744"/>
            <a:ext cx="2471726" cy="2786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 fontScale="70000" lnSpcReduction="20000"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Витязь!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Делами твоими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Гордится великий народ.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Твоё 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громоносное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имя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Столетия все перейдёт.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4" descr="Изображение 008"/>
          <p:cNvPicPr>
            <a:picLocks/>
          </p:cNvPicPr>
          <p:nvPr/>
        </p:nvPicPr>
        <p:blipFill>
          <a:blip r:embed="rId2"/>
          <a:srcRect l="1679" r="3155" b="3534"/>
          <a:stretch>
            <a:fillRect/>
          </a:stretch>
        </p:blipFill>
        <p:spPr bwMode="auto">
          <a:xfrm>
            <a:off x="4286248" y="428604"/>
            <a:ext cx="4244182" cy="576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 bwMode="auto">
          <a:xfrm>
            <a:off x="714348" y="642918"/>
            <a:ext cx="3214710" cy="1071570"/>
          </a:xfrm>
          <a:prstGeom prst="wedgeRoundRectCallout">
            <a:avLst>
              <a:gd name="adj1" fmla="val 89528"/>
              <a:gd name="adj2" fmla="val 73021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 дружина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 bwMode="auto">
          <a:xfrm>
            <a:off x="714348" y="1928802"/>
            <a:ext cx="3214710" cy="1000132"/>
          </a:xfrm>
          <a:prstGeom prst="wedgeRoundRectCallout">
            <a:avLst>
              <a:gd name="adj1" fmla="val 91560"/>
              <a:gd name="adj2" fmla="val -412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</a:rPr>
              <a:t>2 дружина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 bwMode="auto">
          <a:xfrm>
            <a:off x="714348" y="3143248"/>
            <a:ext cx="3214710" cy="928694"/>
          </a:xfrm>
          <a:prstGeom prst="wedgeRoundRectCallout">
            <a:avLst>
              <a:gd name="adj1" fmla="val 68195"/>
              <a:gd name="adj2" fmla="val 87164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</a:rPr>
              <a:t>3 дружина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 bwMode="auto">
          <a:xfrm>
            <a:off x="714348" y="4429132"/>
            <a:ext cx="3357586" cy="1000132"/>
          </a:xfrm>
          <a:prstGeom prst="wedgeRoundRectCallout">
            <a:avLst>
              <a:gd name="adj1" fmla="val 67179"/>
              <a:gd name="adj2" fmla="val -20003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</a:rPr>
              <a:t>4  дружина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Certificate of appreciation">
  <a:themeElements>
    <a:clrScheme name="tp930[1]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33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ADCA"/>
      </a:accent5>
      <a:accent6>
        <a:srgbClr val="2D2DB9"/>
      </a:accent6>
      <a:hlink>
        <a:srgbClr val="FFCC00"/>
      </a:hlink>
      <a:folHlink>
        <a:srgbClr val="B2B2B2"/>
      </a:folHlink>
    </a:clrScheme>
    <a:fontScheme name="tp930[1]">
      <a:majorFont>
        <a:latin typeface="Trebuchet MS"/>
        <a:ea typeface=""/>
        <a:cs typeface=""/>
      </a:majorFont>
      <a:minorFont>
        <a:latin typeface="Monotype Corsi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p930[1] 1">
        <a:dk1>
          <a:srgbClr val="000000"/>
        </a:dk1>
        <a:lt1>
          <a:srgbClr val="FFFFCC"/>
        </a:lt1>
        <a:dk2>
          <a:srgbClr val="333300"/>
        </a:dk2>
        <a:lt2>
          <a:srgbClr val="808000"/>
        </a:lt2>
        <a:accent1>
          <a:srgbClr val="339933"/>
        </a:accent1>
        <a:accent2>
          <a:srgbClr val="A50021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95001D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930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33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2D2DB9"/>
        </a:accent6>
        <a:hlink>
          <a:srgbClr val="FF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930[1]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DDDDDD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Certificate of appreciation</Template>
  <TotalTime>149</TotalTime>
  <Words>445</Words>
  <Application>Microsoft Office PowerPoint</Application>
  <PresentationFormat>Экран (4:3)</PresentationFormat>
  <Paragraphs>54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Certificate of appreciation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Русский писатель Алексей Толстой так написал про богатырей:</vt:lpstr>
      <vt:lpstr>Слайд 9</vt:lpstr>
      <vt:lpstr>Константин Липилин- красный терминатор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Manager/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SyperMegaComp Wolf</dc:creator>
  <cp:keywords/>
  <dc:description/>
  <cp:lastModifiedBy>SyperMegaComp Wolf</cp:lastModifiedBy>
  <cp:revision>18</cp:revision>
  <dcterms:created xsi:type="dcterms:W3CDTF">2013-09-22T04:20:13Z</dcterms:created>
  <dcterms:modified xsi:type="dcterms:W3CDTF">2013-09-26T13:30:29Z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TC062561301049</vt:lpwstr>
  </property>
</Properties>
</file>