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316" r:id="rId4"/>
    <p:sldId id="290" r:id="rId5"/>
    <p:sldId id="307" r:id="rId6"/>
    <p:sldId id="309" r:id="rId7"/>
    <p:sldId id="259" r:id="rId8"/>
    <p:sldId id="260" r:id="rId9"/>
    <p:sldId id="258" r:id="rId10"/>
    <p:sldId id="261" r:id="rId11"/>
    <p:sldId id="313" r:id="rId12"/>
    <p:sldId id="315" r:id="rId13"/>
    <p:sldId id="292" r:id="rId14"/>
    <p:sldId id="263" r:id="rId15"/>
    <p:sldId id="300" r:id="rId16"/>
    <p:sldId id="264" r:id="rId17"/>
    <p:sldId id="265" r:id="rId18"/>
    <p:sldId id="266" r:id="rId19"/>
    <p:sldId id="267" r:id="rId20"/>
    <p:sldId id="275" r:id="rId21"/>
    <p:sldId id="269" r:id="rId22"/>
    <p:sldId id="278" r:id="rId23"/>
    <p:sldId id="280" r:id="rId24"/>
    <p:sldId id="281" r:id="rId25"/>
    <p:sldId id="282" r:id="rId26"/>
    <p:sldId id="285" r:id="rId27"/>
    <p:sldId id="287" r:id="rId28"/>
    <p:sldId id="288" r:id="rId29"/>
    <p:sldId id="295" r:id="rId30"/>
    <p:sldId id="296" r:id="rId31"/>
    <p:sldId id="297" r:id="rId32"/>
    <p:sldId id="298" r:id="rId33"/>
  </p:sldIdLst>
  <p:sldSz cx="9144000" cy="6858000" type="screen4x3"/>
  <p:notesSz cx="6761163" cy="9942513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6" autoAdjust="0"/>
    <p:restoredTop sz="94660"/>
  </p:normalViewPr>
  <p:slideViewPr>
    <p:cSldViewPr>
      <p:cViewPr>
        <p:scale>
          <a:sx n="72" d="100"/>
          <a:sy n="72" d="100"/>
        </p:scale>
        <p:origin x="-132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yourtutor.info/wp-content/uploads/2012/02/193bbb05f987ca030337b8b8e609686a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hyperlink" Target="http://yourtutor.info/wp-content/uploads/2012/02/596e78429a9aab05b07105695476b541.pn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yourtutor.info/wp-content/uploads/2012/02/MSP13121a04ide901bb88aa000063481h6bb7h0bgd2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hyperlink" Target="http://yourtutor.info/wp-content/uploads/2012/02/MSP27881a04ice9a1c7h3fa00001ief7c9i9c545g00.gi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yourtutor.info/wp-content/uploads/2012/02/Exponential-function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596" y="357167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Самарской области средняя общеобразовательная школа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с.Девлезеркино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Челно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Вершинский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Самарской области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500306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Показательные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 неравенства</a:t>
            </a:r>
            <a:endParaRPr lang="ru-RU" sz="4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4643446"/>
            <a:ext cx="2272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Салмина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математики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высшей категории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592933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42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7048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Показательные уравнения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Показательными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называются уравнения, в которых неизвестная переменная находится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показателях, вида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&gt; 0,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≠ 1)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Теорема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уравнение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&gt; 0,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≠ 1) равносильно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уравнению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=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2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1680" y="23516"/>
            <a:ext cx="547260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«Основные приемы решения уравнений»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992" t="19255" r="27380" b="25610"/>
          <a:stretch>
            <a:fillRect/>
          </a:stretch>
        </p:blipFill>
        <p:spPr bwMode="auto">
          <a:xfrm>
            <a:off x="785786" y="500042"/>
            <a:ext cx="7776085" cy="60133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3377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48680"/>
            <a:ext cx="7658128" cy="5237774"/>
          </a:xfrm>
        </p:spPr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Три основных метода решения показательных уравнений.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Функционально-графический метод.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основан на использовании графических иллюстраций или каких-либо свойств функций.</a:t>
            </a:r>
            <a:b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Метод уравнивания показателей.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основан на теореме о том, что показательное уравнение</a:t>
            </a:r>
            <a:b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b="0" i="1" baseline="30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b="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0" i="1" baseline="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b="0" i="1" baseline="30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0" i="1" baseline="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(где 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&gt; 0, 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≠ 1) равносильно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уравнению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) = 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Метод введения новой переменной.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Метод интервалов при решении показательных неравенств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 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1156447" y="1400326"/>
            <a:ext cx="3343545" cy="2964777"/>
          </a:xfrm>
          <a:blipFill rotWithShape="1">
            <a:blip r:embed="rId2"/>
            <a:stretch>
              <a:fillRect l="-1095" t="-2675" b="-1646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Решить неравенство</a:t>
                </a:r>
                <a:r>
                  <a:rPr lang="ru-RU" dirty="0" smtClean="0"/>
                  <a:t>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ru-RU" dirty="0"/>
                  <a:t/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 smtClean="0"/>
                  <a:t>&gt;4;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ru-RU" dirty="0"/>
                  <a:t/>
                </a:r>
                <a:r>
                  <a:rPr lang="ru-RU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) 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 smtClean="0"/>
                  <a:t>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ru-RU" dirty="0" smtClean="0"/>
                  <a:t>;</a:t>
                </a: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 область определения: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ru-RU" dirty="0" smtClean="0">
                    <a:cs typeface="Times New Roman" panose="02020603050405020304" pitchFamily="18" charset="0"/>
                  </a:rPr>
                  <a:t/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=</a:t>
                </a:r>
                <a:r>
                  <a:rPr lang="ru-RU" dirty="0" smtClean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rad>
                    <m:r>
                      <a:rPr lang="ru-RU" b="0" i="0" smtClean="0">
                        <a:latin typeface="Cambria Math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endParaRPr lang="ru-RU" b="0" dirty="0" smtClean="0">
                  <a:cs typeface="Times New Roman" panose="020206030504050203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у=</a:t>
                </a:r>
                <a:r>
                  <a:rPr lang="en-US" dirty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ru-RU" dirty="0"/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ru-RU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093" t="-3556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03649" y="5085184"/>
            <a:ext cx="6552728" cy="576064"/>
          </a:xfrm>
        </p:spPr>
        <p:txBody>
          <a:bodyPr/>
          <a:lstStyle/>
          <a:p>
            <a:pPr algn="ctr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есть у нас – похоже, только ум нам нужен тоже !!!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5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1793289" y="692696"/>
            <a:ext cx="6512511" cy="4822472"/>
          </a:xfrm>
          <a:blipFill rotWithShape="1">
            <a:blip r:embed="rId2"/>
            <a:stretch>
              <a:fillRect l="-281" t="-379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-2988840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14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1793289" y="692696"/>
            <a:ext cx="6512511" cy="4822472"/>
          </a:xfrm>
          <a:blipFill rotWithShape="1">
            <a:blip r:embed="rId2"/>
            <a:stretch>
              <a:fillRect l="-281" t="-379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-2988840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128792" cy="5472608"/>
          </a:xfrm>
        </p:spPr>
        <p:txBody>
          <a:bodyPr/>
          <a:lstStyle/>
          <a:p>
            <a:pPr algn="l">
              <a:buNone/>
            </a:pP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12.26(а) . 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Решите уравнение:  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Решение: ограничений на область допустимых значений  нет, так как подкоренное выражение имеет смысл при любом значении 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 (показательная функция 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 = 9</a:t>
            </a:r>
            <a:r>
              <a:rPr lang="ru-RU" sz="1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i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 положительна и не равна нулю).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 соответствии с теоремой 1.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x 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= 6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1340769"/>
            <a:ext cx="25527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3212976"/>
            <a:ext cx="595471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704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771" y="1340768"/>
            <a:ext cx="6768752" cy="5112568"/>
          </a:xfrm>
        </p:spPr>
        <p:txBody>
          <a:bodyPr/>
          <a:lstStyle/>
          <a:p>
            <a:pPr marL="0" indent="0" algn="l">
              <a:buNone/>
            </a:pP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>Решение: 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>упрощаем уравнение до элементарного путем равносильных преобразований </a:t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>Деление обеих частей уравнения на 4</a:t>
            </a:r>
            <a:r>
              <a:rPr lang="ru-RU" sz="1400" i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, является равносильным преобразованием, поскольку данное выражение не равно нулю ни при каких значениях 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 = 0.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89964"/>
            <a:ext cx="1512168" cy="2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55" y="2780928"/>
            <a:ext cx="5954713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395" y="503690"/>
            <a:ext cx="1129597" cy="208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1" y="404664"/>
            <a:ext cx="2592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12.14 Решите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</a:t>
            </a:r>
            <a:r>
              <a:rPr lang="ru-RU" sz="1400" dirty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8866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56784" cy="561662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№ 11.61 Решите уравнение:  </a:t>
            </a:r>
            <a:b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Решение: функция 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 = 3</a:t>
            </a:r>
            <a:r>
              <a:rPr lang="ru-RU" sz="1200" i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, стоящая в левой части уравнения, является возрастающей. Функция 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 = -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-2/3, стоящая в правой части уравнения, является убывающей. Это означает, что  графики этих функций пересекаются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 в одной точке. В данном случае нетрудно догадаться, что графики пересекаются в точке 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 = -1</a:t>
            </a:r>
            <a:b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 = -1.</a:t>
            </a:r>
            <a:b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11.61(в) Решите 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уравнение: 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1200" i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= 6-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Решение: функция </a:t>
            </a:r>
            <a:r>
              <a:rPr lang="ru-RU" sz="1200" i="1" dirty="0"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 =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i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, стоящая в левой части уравнения, является возрастающей. Функция </a:t>
            </a:r>
            <a:r>
              <a:rPr lang="ru-RU" sz="1200" i="1" dirty="0"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 =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ru-RU" sz="1200" i="1" dirty="0" smtClean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стоящая в правой части уравнения, является убывающей. Это означает, что  графики этих функций пересекаются  в одной точке. В данном случае нетрудно догадаться, что графики пересекаются в точке </a:t>
            </a:r>
            <a:r>
              <a:rPr lang="ru-RU" sz="1200" i="1" dirty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 =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ru-RU" sz="1200" i="1" dirty="0"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 = 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18358"/>
            <a:ext cx="1152128" cy="422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9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3" y="404664"/>
            <a:ext cx="7034833" cy="5688632"/>
          </a:xfrm>
        </p:spPr>
        <p:txBody>
          <a:bodyPr/>
          <a:lstStyle/>
          <a:p>
            <a:pPr algn="l">
              <a:buNone/>
            </a:pP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Решите уравнение:</a:t>
            </a: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Решение: упрощаем уравнение путем равносильных преобразований, имея в виду везде, что показательная функция строго больше нуля при любом значении </a:t>
            </a:r>
            <a:r>
              <a:rPr lang="ru-RU" sz="1400" i="1" dirty="0" smtClean="0">
                <a:effectLst/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и используя правила вычисления произведения и частного степеней:</a:t>
            </a: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    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    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    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>    </a:t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0728"/>
            <a:ext cx="1909763" cy="18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561" y="2636913"/>
            <a:ext cx="6242100" cy="15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4233863"/>
            <a:ext cx="59547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630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7815811" cy="602302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и задачи: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закрепить  основные приемы и методы решения показательных уравнений и неравенств; способствовать  выработке навыков решения  показательных уравнений и неравенств;    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овладение всеми учащимися алгоритмическими приемами решения показательных уравнений и неравенств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потребность в самостоятельном решении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уравнений и неравенств.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556794"/>
            <a:ext cx="7272807" cy="3024334"/>
          </a:xfrm>
        </p:spPr>
        <p:txBody>
          <a:bodyPr/>
          <a:lstStyle/>
          <a:p>
            <a:pPr algn="l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 обе части исходного уравнения можно поделить на 0,2</a:t>
            </a:r>
            <a:r>
              <a:rPr lang="ru-RU" sz="1800" i="1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переход будет являться равносильным, поскольку это выражение больше нуля при любом значении 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(показательная функция строго положительна на своей области определения). Тогда уравнение принимает вид: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\left(\frac{1}{4}\right)^x=\left(\frac{1}{5}\right)^x.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00808"/>
            <a:ext cx="1512168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\left(\frac{5}{4}\right)^x = 1\Leftrightarrow x=0.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33056"/>
            <a:ext cx="1872208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369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980728"/>
            <a:ext cx="7046168" cy="4534440"/>
          </a:xfrm>
        </p:spPr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ru-RU" sz="1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Показательными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неравенства, в которых неизвестная переменная содержится </a:t>
            </a:r>
            <a:r>
              <a:rPr lang="ru-RU" sz="18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показателях каких-либо 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степеней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&gt; 1, то неравенство 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&gt; 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равносильно неравенству того же смысла: 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&gt; 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 Если 0 &lt; 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показательное неравенство 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&gt; 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равносильно неравенству противоположного смысла: 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&lt; 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6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582" y="581474"/>
            <a:ext cx="2949302" cy="26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[ 2\cdot 2^{2x^2-6x+2} + 2^{x^2-3x+1}\cdot 3^{x^2-3x+1} - 3\cdot 3^{2x^2-6x+2}\geqslant 0\Leftrightarrow \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1517650"/>
            <a:ext cx="46910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755576" y="1942544"/>
            <a:ext cx="48009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Делим обе части неравенства на выражение: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  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71825"/>
            <a:ext cx="868289" cy="21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2780928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всегда больше нуля (из-за положительности показательной функции), поэтому знак неравенства изменять не нужно. Получаем:</a:t>
            </a:r>
          </a:p>
        </p:txBody>
      </p:sp>
      <p:pic>
        <p:nvPicPr>
          <p:cNvPr id="1032" name="Picture 8" descr="\[ 2\cdot\left(\frac{2}{3}\right)^{2x^2-6x+2}+\left(\frac{2}{3}\right)^{x^2-3x+1}-3\geqslant 0. \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302000"/>
            <a:ext cx="333533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\[ t = \left(\frac{2}{3}\right)^{x^2-3x+1}. \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4421188"/>
            <a:ext cx="14414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\[ 2t^2+t-3 \geqslant 0. \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5518150"/>
            <a:ext cx="125888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402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ешение неравенства 2t^2+t-3&gt;=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6" y="873989"/>
            <a:ext cx="7875364" cy="485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Числовой промежуток, являющийся решением неравенства 2t^2+t-3&gt;=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479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\[ t\in\left(-\mathcal{1};-\frac{3}{2}\right]\cup[1;+\mathcal{1}). \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6405563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Решение неравенства 2t^2+t-3&gt;=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76" y="1026389"/>
            <a:ext cx="7875364" cy="485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708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\[ \left[\begin{matrix}\left(\frac{2}{3}\right)^{x^2-3x+1}\leqslant -\frac{3}{2}, \\ \left(\frac{2}{3}\right)^{x^2-3x+1}\geqslant 1\end{matrix}\right. \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208" y="603451"/>
            <a:ext cx="1938771" cy="77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\[ \left(\frac{2}{3}\right)^{x^2-3x+1}\geqslant 1\Leftrightarrow \left(\frac{2}{3}\right)^{x^2-3x+1}\geqslant \left(\frac{2}{3}\right)^{0} \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5"/>
            <a:ext cx="3456384" cy="54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25550" y="3429000"/>
            <a:ext cx="7018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основание степени в данном случае оказалось меньше единицы, но больше нуля, равносильным (по теореме 2) будет переход к следующему неравенству:</a:t>
            </a:r>
          </a:p>
        </p:txBody>
      </p:sp>
      <p:pic>
        <p:nvPicPr>
          <p:cNvPr id="5137" name="Picture 17" descr="\[ x^2-3x+1\leqslant 0. \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10277"/>
            <a:ext cx="1459123" cy="23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42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6" y="275180"/>
            <a:ext cx="4502372" cy="4512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13176"/>
            <a:ext cx="1981200" cy="6480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77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692696"/>
            <a:ext cx="3346704" cy="639762"/>
          </a:xfrm>
        </p:spPr>
        <p:txBody>
          <a:bodyPr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5х+2 </m:t>
                        </m:r>
                      </m:sup>
                    </m:sSup>
                    <m:r>
                      <a:rPr lang="ru-RU" b="0" i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81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х−1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  <m:t>5х+2 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4(х−1)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 Т1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5х+2 = 4х-4;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 -6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-6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980728"/>
            <a:ext cx="3346704" cy="390554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365760" lvl="1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5х−4 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х+3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5х−4 </m:t>
                        </m:r>
                      </m:sup>
                    </m:sSup>
                    <m:r>
                      <a:rPr lang="ru-RU" b="1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4(х+3)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Т1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5х-4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4х+12;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16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019071" cy="641008"/>
          </a:xfrm>
        </p:spPr>
        <p:txBody>
          <a:bodyPr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оценивается в 1 балл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(Тест соответствует ФГОС)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7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решение уравнения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156446" y="1400326"/>
                <a:ext cx="3487561" cy="3108793"/>
              </a:xfrm>
            </p:spPr>
            <p:txBody>
              <a:bodyPr>
                <a:noAutofit/>
              </a:bodyPr>
              <a:lstStyle/>
              <a:p>
                <a:pPr lvl="2" algn="ctr"/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ru-RU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- 4= 0;</a:t>
                </a:r>
              </a:p>
              <a:p>
                <a:pPr marL="45720" indent="0" algn="ctr">
                  <a:buNone/>
                </a:pPr>
                <a:r>
                  <a:rPr lang="ru-RU" sz="1600" dirty="0" smtClean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1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6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ru-RU" sz="1600" i="1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sz="1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 smtClean="0">
                            <a:latin typeface="Cambria Math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-4=0;</a:t>
                </a:r>
              </a:p>
              <a:p>
                <a:pPr marL="45720" indent="0" algn="ctr">
                  <a:buNone/>
                </a:pP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p>
                        <m:r>
                          <a:rPr lang="en-US" sz="160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-4=0;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=-1;</a:t>
                </a:r>
              </a:p>
              <a:p>
                <a:pPr marL="45720" indent="0" algn="ctr">
                  <a:buNone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не имеет решения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=4;</a:t>
                </a:r>
                <a:r>
                  <a:rPr lang="en-US" sz="1600" dirty="0" smtClean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 dirty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1600" i="1" dirty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х=2;</a:t>
                </a:r>
              </a:p>
              <a:p>
                <a:pPr marL="45720" indent="0" algn="ctr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х=2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156446" y="1400326"/>
                <a:ext cx="3487561" cy="3108793"/>
              </a:xfrm>
              <a:blipFill rotWithShape="1">
                <a:blip r:embed="rId2"/>
                <a:stretch>
                  <a:fillRect t="-2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решение уравнения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4008" y="1399032"/>
                <a:ext cx="3347721" cy="2966072"/>
              </a:xfrm>
            </p:spPr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160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sz="1600" b="1" i="0" smtClean="0">
                        <a:latin typeface="Cambria Math"/>
                      </a:rPr>
                      <m:t>−</m:t>
                    </m:r>
                    <m:r>
                      <a:rPr lang="ru-RU" sz="1600" b="0" i="0" smtClean="0">
                        <a:latin typeface="Cambria Math"/>
                      </a:rPr>
                      <m:t>2</m:t>
                    </m:r>
                    <m:r>
                      <a:rPr lang="ru-RU" sz="1600" b="0" i="1" smtClean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6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1600" b="0" i="1" smtClean="0"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1600" dirty="0" smtClean="0"/>
                  <a:t>-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3= 0;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ru-RU" sz="1600" i="1">
                                    <a:latin typeface="Cambria Math"/>
                                  </a:rPr>
                                  <m:t>2х</m:t>
                                </m:r>
                              </m:sup>
                            </m:sSup>
                            <m:r>
                              <a:rPr lang="ru-RU" sz="1600" i="1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ru-RU" sz="1600" i="1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sz="1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1600" b="1" i="0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16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ru-RU" sz="1600" b="0" i="1" smtClean="0">
                        <a:latin typeface="Cambria Math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1600" dirty="0" smtClean="0"/>
                  <a:t> -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=0;</a:t>
                </a:r>
              </a:p>
              <a:p>
                <a:pPr marL="45720" indent="0" algn="ctr">
                  <a:buNone/>
                </a:pP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ru-RU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1600" dirty="0" smtClean="0"/>
                  <a:t>;</a:t>
                </a:r>
              </a:p>
              <a:p>
                <a:pPr marL="45720" indent="0" algn="ctr">
                  <a:buNone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p>
                        <m:r>
                          <a:rPr lang="ru-RU" sz="1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1600" b="0" i="0" smtClean="0">
                        <a:latin typeface="Cambria Math"/>
                        <a:cs typeface="Times New Roman" panose="02020603050405020304" pitchFamily="18" charset="0"/>
                      </a:rPr>
                      <m:t>−2</m:t>
                    </m:r>
                    <m:r>
                      <m:rPr>
                        <m:nor/>
                      </m:rP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</m:t>
                    </m:r>
                  </m:oMath>
                </a14:m>
                <a:r>
                  <a:rPr lang="ru-RU" sz="1600" dirty="0" smtClean="0"/>
                  <a:t>-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3=0;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b="0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1600" b="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sz="1600" b="0" i="0" smtClean="0">
                        <a:latin typeface="Cambria Math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" indent="0" algn="ctr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уравнение не имеет решения</a:t>
                </a:r>
              </a:p>
              <a:p>
                <a:pPr marL="45720" indent="0" algn="ctr">
                  <a:buNone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16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sz="1600">
                        <a:latin typeface="Cambria Math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х=1;</a:t>
                </a:r>
              </a:p>
              <a:p>
                <a:pPr marL="45720" indent="0" algn="ctr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х=1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endParaRPr lang="ru-RU" sz="1600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4008" y="1399032"/>
                <a:ext cx="3347721" cy="2966072"/>
              </a:xfrm>
              <a:blipFill rotWithShape="1">
                <a:blip r:embed="rId3"/>
                <a:stretch>
                  <a:fillRect t="-2469" b="-3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9" y="5157192"/>
            <a:ext cx="7128792" cy="504056"/>
          </a:xfrm>
        </p:spPr>
        <p:txBody>
          <a:bodyPr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оценивается в 2балла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целочисленных решений имеет неравенство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/>
                        </m:sSup>
                      </m:sup>
                    </m:sSup>
                  </m:oMath>
                </a14:m>
                <a:r>
                  <a:rPr lang="ru-RU" dirty="0" smtClean="0"/>
                  <a:t>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r>
                  <a:rPr lang="ru-RU" dirty="0" smtClean="0"/>
                  <a:t>;</a:t>
                </a:r>
              </a:p>
              <a:p>
                <a:pPr marL="45720" indent="0" algn="ctr">
                  <a:buNone/>
                </a:pPr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−3х</m:t>
                        </m:r>
                      </m:sup>
                    </m:sSup>
                  </m:oMath>
                </a14:m>
                <a:r>
                  <a:rPr lang="ru-RU" dirty="0" smtClean="0"/>
                  <a:t>≥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 dirty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ru-RU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;</a:t>
                </a:r>
                <a:endParaRPr lang="ru-RU" dirty="0"/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х</m:t>
                    </m:r>
                    <m:r>
                      <a:rPr lang="en-US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⟺</a:t>
                </a:r>
              </a:p>
              <a:p>
                <a:pPr marL="45720" indent="0" algn="ctr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х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dirty="0">
                    <a:ea typeface="Cambria Math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⟺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[-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; 2]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3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целочисленных решений имеет неравенство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ctr"/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ru-RU" b="0" i="0" dirty="0" smtClean="0"/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/>
                        </m:sSup>
                      </m:sup>
                    </m:sSup>
                    <m:r>
                      <a:rPr lang="ru-RU" dirty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;</a:t>
                </a:r>
              </a:p>
              <a:p>
                <a:pPr marL="45720" indent="0" algn="ctr">
                  <a:buNone/>
                </a:pPr>
                <a:r>
                  <a:rPr lang="ru-RU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ru-RU" dirty="0"/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/>
                        </m:sSup>
                      </m:sup>
                    </m:sSup>
                    <m:r>
                      <a:rPr lang="ru-RU" dirty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dirty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 dirty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ru-RU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;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/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2</a:t>
                </a:r>
                <a:r>
                  <a:rPr lang="ru-RU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⟺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/>
                    </m:sSup>
                    <m:r>
                      <a:rPr lang="ru-RU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≤0</a:t>
                </a:r>
                <a:r>
                  <a:rPr lang="ru-RU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⟺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[-1;2]</a:t>
                </a:r>
              </a:p>
              <a:p>
                <a:pPr marL="4572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Ответ: 4</a:t>
                </a:r>
                <a:endParaRPr lang="ru-RU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ctr">
                  <a:buNone/>
                </a:pPr>
                <a:endParaRPr lang="ru-RU" dirty="0"/>
              </a:p>
              <a:p>
                <a:pPr marL="45720" indent="0" algn="ctr">
                  <a:buNone/>
                </a:pPr>
                <a:endParaRPr lang="ru-RU" dirty="0" smtClean="0"/>
              </a:p>
              <a:p>
                <a:pPr marL="45720" indent="0" algn="ctr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оценивается в 2 балла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(Тест соответствует ФГОС)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46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331640" y="476672"/>
                <a:ext cx="5832648" cy="3324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Самостоятельная работа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Решить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систему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уравнений: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2х−у</m:t>
                        </m:r>
                      </m:sup>
                    </m:sSup>
                    <m:r>
                      <a:rPr lang="ru-RU" sz="2400" b="0" i="0" smtClean="0">
                        <a:latin typeface="Cambria Math"/>
                      </a:rPr>
                      <m:t>=27</m:t>
                    </m:r>
                  </m:oMath>
                </a14:m>
                <a:r>
                  <a:rPr lang="ru-RU" sz="2400" dirty="0" smtClean="0"/>
                  <a:t>;       </a:t>
                </a:r>
                <a:r>
                  <a:rPr lang="ru-RU" sz="2400" dirty="0" smtClean="0">
                    <a:latin typeface="Cambria Math"/>
                    <a:ea typeface="Cambria Math"/>
                  </a:rPr>
                  <a:t>⟺</a:t>
                </a:r>
                <a:r>
                  <a:rPr lang="ru-RU" sz="2400" dirty="0" smtClean="0"/>
                  <a:t>     -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2х+у=3</a:t>
                </a:r>
                <a:endParaRPr lang="ru-RU" sz="2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3х−у</m:t>
                        </m:r>
                      </m:sup>
                    </m:sSup>
                  </m:oMath>
                </a14:m>
                <a:r>
                  <a:rPr lang="ru-R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dirty="0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ru-RU" sz="2400" b="0" i="0" dirty="0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2400" dirty="0" smtClean="0"/>
                  <a:t/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3х-у=-2</a:t>
                </a: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(1; 5)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 оценивается в 2 балла</a:t>
                </a: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76672"/>
                <a:ext cx="5832648" cy="3324821"/>
              </a:xfrm>
              <a:prstGeom prst="rect">
                <a:avLst/>
              </a:prstGeom>
              <a:blipFill rotWithShape="1">
                <a:blip r:embed="rId2"/>
                <a:stretch>
                  <a:fillRect l="-1567" b="-1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Левая фигурная скобка 3"/>
          <p:cNvSpPr/>
          <p:nvPr/>
        </p:nvSpPr>
        <p:spPr>
          <a:xfrm>
            <a:off x="1078595" y="1147765"/>
            <a:ext cx="397061" cy="1201115"/>
          </a:xfrm>
          <a:prstGeom prst="leftBrace">
            <a:avLst>
              <a:gd name="adj1" fmla="val 8333"/>
              <a:gd name="adj2" fmla="val 465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427984" y="1268760"/>
            <a:ext cx="155448" cy="963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Задание с использованием показательных функций, показательных уравнений и нераве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600783" cy="4725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287" y="1844824"/>
            <a:ext cx="193259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542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1115617" y="1052736"/>
            <a:ext cx="6264696" cy="4462432"/>
          </a:xfrm>
          <a:blipFill rotWithShape="1">
            <a:blip r:embed="rId2"/>
            <a:stretch>
              <a:fillRect l="-681" t="-1230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85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1124744"/>
            <a:ext cx="7478216" cy="4390424"/>
          </a:xfrm>
        </p:spPr>
        <p:txBody>
          <a:bodyPr/>
          <a:lstStyle/>
          <a:p>
            <a:pPr marL="0" indent="0" algn="l">
              <a:buNone/>
            </a:pP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331640" y="1484784"/>
                <a:ext cx="6624736" cy="3604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уравнение:</a:t>
                </a:r>
                <a:b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2х+1</m:t>
                        </m:r>
                      </m:sup>
                    </m:sSup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 + 53∙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sz="2000">
                        <a:latin typeface="Cambria Math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Обозначим: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получим:</a:t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53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=27;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ru-RU" sz="20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⟺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20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/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⟺</a:t>
                </a:r>
                <a:r>
                  <a:rPr lang="ru-RU" sz="20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х</a:t>
                </a:r>
                <a:r>
                  <a:rPr lang="ru-RU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=3;</a:t>
                </a:r>
                <a:r>
                  <a:rPr lang="ru-RU" sz="20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latin typeface="Cambria Math"/>
                    <a:ea typeface="Cambria Math"/>
                    <a:cs typeface="Times New Roman" panose="02020603050405020304" pitchFamily="18" charset="0"/>
                  </a:rPr>
                </a:br>
                <a:r>
                  <a:rPr lang="ru-RU" sz="20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Ответ: </a:t>
                </a:r>
                <a:r>
                  <a:rPr lang="ru-RU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3</a:t>
                </a:r>
              </a:p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Оценивается в 3 балла</a:t>
                </a:r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484784"/>
                <a:ext cx="6624736" cy="3604705"/>
              </a:xfrm>
              <a:prstGeom prst="rect">
                <a:avLst/>
              </a:prstGeom>
              <a:blipFill rotWithShape="1">
                <a:blip r:embed="rId2"/>
                <a:stretch>
                  <a:fillRect l="-920" t="-846" b="-1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27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5760640"/>
          </a:xfrm>
        </p:spPr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Оценочный лист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работа  -3 балла;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Повторение «Степени и корни» - 6 баллов;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Работа в группах 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блок  «Показательные уравнения» -  14 баллов;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блок « Показательные неравенства» 12 баллов;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Метод интервалов при решении показательных неравенств – 5 баллов;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у доски индивидуально – 3 балла; 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показательного уравнения – 3 балла;</a:t>
            </a:r>
            <a:b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показательного неравенства – 3 балла.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62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390572" y="3221475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</m:e>
                      </m:box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572" y="3221475"/>
                <a:ext cx="40908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899592" y="1052736"/>
                <a:ext cx="7632848" cy="4364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Показательная функция часто используется при описании различных физических процессов. Радиоактивный распад описывается формулой</a:t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(t) = m</a:t>
                </a:r>
                <a:r>
                  <a:rPr lang="en-US" sz="20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l-GR" sz="20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l-GR" sz="20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box>
                          <m:boxPr>
                            <m:ctrlPr>
                              <a:rPr lang="en-US" sz="20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000" i="1" dirty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(t)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0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₀</a:t>
                </a:r>
                <a:r>
                  <a:rPr lang="ru-RU" sz="20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 - </a:t>
                </a:r>
                <a:r>
                  <a:rPr lang="ru-RU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масса радиоактивного вещества соответственно в момент времени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в начальный момент времени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r>
                  <a:rPr lang="en-US" sz="20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/>
                </a:r>
                <a:endParaRPr lang="ru-RU" sz="2000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 полураспада </a:t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(промежуток времени, за который первоначальное количество вещества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уменьшается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вдвое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algn="ctr"/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помощью показательной функции выражается давление воздуха в зависимости от высоты подъема , ток самоиндукции в катушке после включения постоянного напряжения.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2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052736"/>
                <a:ext cx="7632848" cy="4364721"/>
              </a:xfrm>
              <a:prstGeom prst="rect">
                <a:avLst/>
              </a:prstGeom>
              <a:blipFill rotWithShape="1">
                <a:blip r:embed="rId3"/>
                <a:stretch>
                  <a:fillRect l="-639" t="-698" r="-1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188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5" descr="Описание: \[ \fbox{\begin{array}{l} a&gt;0,\, b&gt;0: \\ a^0 = 1, 1^x = 1; \\ a^{\frac{k}{n}}=\sqrt[n]{a^k} \, (k\in Z,\, n\in N);\\ a^{-x} = \frac{1}{a^x}; \\ a^x\cdot a^y = a^{x+y}; \\ \frac{a^x}{a^y}=a^{x-y}; \\ (a^x)^y = a^{xy}; \\ a^x\cdot b^x = (ab)^x; \\ \frac{a^x}{b^x}=\left(\frac{a}{b}\right)^x.\\ \end{array}} \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800" y="814262"/>
            <a:ext cx="5839520" cy="53510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813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539552" y="2780928"/>
            <a:ext cx="7344816" cy="2734240"/>
          </a:xfrm>
          <a:blipFill rotWithShape="1">
            <a:blip r:embed="rId2"/>
            <a:stretch>
              <a:fillRect l="-1080" t="-3118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Текст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27584" y="476672"/>
                <a:ext cx="3662120" cy="864096"/>
              </a:xfrm>
            </p:spPr>
            <p:txBody>
              <a:bodyPr/>
              <a:lstStyle/>
              <a:p>
                <a:pPr algn="l"/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1.Вычислите    3∙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3  </m:t>
                        </m:r>
                      </m:e>
                    </m:rad>
                    <m:r>
                      <a:rPr lang="ru-RU" sz="1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g>
                      <m:e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deg>
                      <m:e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∙…</a:t>
                </a:r>
                <a:endParaRPr lang="ru-RU" sz="1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Текс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27584" y="476672"/>
                <a:ext cx="3662120" cy="864096"/>
              </a:xfrm>
              <a:blipFill rotWithShape="1">
                <a:blip r:embed="rId3"/>
                <a:stretch>
                  <a:fillRect l="-1498" b="-119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1560" y="1628800"/>
                <a:ext cx="3891591" cy="100811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2.Найдите значение выражения , при условии что 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(-2; 1).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−4х</m:t>
                        </m:r>
                        <m: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6х+9</m:t>
                        </m:r>
                      </m:e>
                    </m:rad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1560" y="1628800"/>
                <a:ext cx="3891591" cy="1008112"/>
              </a:xfrm>
              <a:blipFill rotWithShape="1">
                <a:blip r:embed="rId4"/>
                <a:stretch>
                  <a:fillRect l="-782" t="-12048"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Текст 3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788024" y="620688"/>
                <a:ext cx="3205982" cy="720080"/>
              </a:xfrm>
            </p:spPr>
            <p:txBody>
              <a:bodyPr/>
              <a:lstStyle/>
              <a:p>
                <a:pPr algn="l"/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Вычислите  2∙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g>
                      <m:e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g>
                      <m:e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deg>
                      <m:e>
                        <m:r>
                          <a:rPr lang="ru-RU" sz="1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1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∙…</a:t>
                </a:r>
                <a:endParaRPr lang="ru-RU" sz="1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788024" y="620688"/>
                <a:ext cx="3205982" cy="720080"/>
              </a:xfrm>
              <a:blipFill rotWithShape="1">
                <a:blip r:embed="rId5"/>
                <a:stretch>
                  <a:fillRect l="-1521" b="-14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499992" y="1556792"/>
                <a:ext cx="3491737" cy="1080120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значение выражения , при условии что 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5).</a:t>
                </a:r>
                <a:endParaRPr lang="ru-RU" i="1" dirty="0" smtClean="0">
                  <a:latin typeface="Cambria Math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</a:rPr>
                          <m:t>+</m:t>
                        </m:r>
                        <m:r>
                          <a:rPr lang="ru-RU" b="0" i="1" smtClean="0">
                            <a:latin typeface="Cambria Math"/>
                          </a:rPr>
                          <m:t>6х+9 </m:t>
                        </m:r>
                      </m:e>
                    </m:rad>
                  </m:oMath>
                </a14:m>
                <a:r>
                  <a:rPr lang="ru-RU" dirty="0" smtClean="0"/>
                  <a:t> -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−2х+1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499992" y="1556792"/>
                <a:ext cx="3491737" cy="1080120"/>
              </a:xfrm>
              <a:blipFill rotWithShape="1">
                <a:blip r:embed="rId6"/>
                <a:stretch>
                  <a:fillRect l="-873" t="-8989" r="-1222" b="-5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047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377251"/>
            <a:ext cx="748883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Показательная функция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показательная функция?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Функцию вида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ru-RU" sz="36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&gt; 0 и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≠ 1, называют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показательной функцией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и график показательной функции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ru-RU" sz="36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03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3669101"/>
              </p:ext>
            </p:extLst>
          </p:nvPr>
        </p:nvGraphicFramePr>
        <p:xfrm>
          <a:off x="467544" y="908720"/>
          <a:ext cx="8352929" cy="5040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679"/>
                <a:gridCol w="2542625"/>
                <a:gridCol w="2542625"/>
              </a:tblGrid>
              <a:tr h="1082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 &gt; 1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&lt; a &lt; 1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89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определения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D(f) = (-∞; +∞)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D(f) = (-∞; +∞)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89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значений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E(f) = (0; +∞)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E(f) = (0; +∞)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89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Монотонность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Возрастает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Убывает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89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Непрерывность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Непрерывная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Непрерывная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51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6" descr="Описание: Экспоненты, графики показательной функции, графики функции y = a^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03" y="1052736"/>
            <a:ext cx="8329394" cy="4536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7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58781e5a202033b42cf7b3eb64e7cbecf2a76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292</Words>
  <Application>Microsoft Office PowerPoint</Application>
  <PresentationFormat>Экран (4:3)</PresentationFormat>
  <Paragraphs>85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 </vt:lpstr>
      <vt:lpstr>Слайд 7</vt:lpstr>
      <vt:lpstr>Слайд 8</vt:lpstr>
      <vt:lpstr>Слайд 9</vt:lpstr>
      <vt:lpstr>Слайд 10</vt:lpstr>
      <vt:lpstr>Слайд 11</vt:lpstr>
      <vt:lpstr>      Три основных метода решения показательных уравнений.  1) Функционально-графический метод. Он основан на использовании графических иллюстраций или каких-либо свойств функций. 2) Метод уравнивания показателей. Он основан на теореме о том, что показательное уравнение  a f(x) = a g(x) (где a &gt; 0, a ≠ 1) равносильно уравнению f(x) = g(x). 3) Метод введения новой переменной.     Метод интервалов при решении показательных неравенств</vt:lpstr>
      <vt:lpstr>Сила есть у нас – похоже, только ум нам нужен тоже !!!</vt:lpstr>
      <vt:lpstr>Слайд 14</vt:lpstr>
      <vt:lpstr>Слайд 15</vt:lpstr>
      <vt:lpstr> 12.26(а) .  Решите уравнение:       Решение: ограничений на область допустимых значений  нет, так как подкоренное выражение имеет смысл при любом значении x (показательная функция y = 94-x положительна и не равна нулю).             В соответствии с теоремой 1.  Ответ: x = 6. </vt:lpstr>
      <vt:lpstr>  Решение:  упрощаем уравнение до элементарного путем равносильных преобразований         Деление обеих частей уравнения на 4x, является равносильным преобразованием, поскольку данное выражение не равно нулю ни при каких значениях x. Ответ: x = 0. </vt:lpstr>
      <vt:lpstr>№ 11.61 Решите уравнение:      Решение: функция y = 3x, стоящая в левой части уравнения, является возрастающей. Функция y = -x-2/3, стоящая в правой части уравнения, является убывающей. Это означает, что  графики этих функций пересекаются  в одной точке. В данном случае нетрудно догадаться, что графики пересекаются в точке x = -1 Ответ: x = -1. № 11.61(в) Решите уравнение:    5x = 6-х  Решение: функция y = 5x, стоящая в левой части уравнения, является возрастающей. Функция y = 6-x, стоящая в правой части уравнения, является убывающей. Это означает, что  графики этих функций пересекаются  в одной точке. В данном случае нетрудно догадаться, что графики пересекаются в точке x = 1.  Ответ: x = -1.     </vt:lpstr>
      <vt:lpstr> Решите уравнение:    Решение: упрощаем уравнение путем равносильных преобразований, имея в виду везде, что показательная функция строго больше нуля при любом значении x и используя правила вычисления произведения и частного степеней:                        </vt:lpstr>
      <vt:lpstr>Решите уравнение:   Решение: обе части исходного уравнения можно поделить на 0,2x. Данный переход будет являться равносильным, поскольку это выражение больше нуля при любом значении x (показательная функция строго положительна на своей области определения). Тогда уравнение принимает вид: </vt:lpstr>
      <vt:lpstr>    Показательными называются неравенства, в которых неизвестная переменная содержится только в показателях каких-либо степеней Теорема 2.  Если a &gt; 1, то неравенство a f(x) &gt; a g(x) равносильно неравенству того же смысла: f(x) &gt; g(x). Если 0 &lt; a &lt; 1, то показательное неравенство a f(x) &gt; a g(x) равносильно неравенству противоположного смысла: f(x) &lt; g(x). </vt:lpstr>
      <vt:lpstr>Слайд 22</vt:lpstr>
      <vt:lpstr>Слайд 23</vt:lpstr>
      <vt:lpstr>Слайд 24</vt:lpstr>
      <vt:lpstr>Слайд 25</vt:lpstr>
      <vt:lpstr>Решение оценивается в 1 балл Самостоятельная работа (Тест соответствует ФГОС)</vt:lpstr>
      <vt:lpstr>Решение оценивается в 2балла</vt:lpstr>
      <vt:lpstr>Решение оценивается в 2 балла Самостоятельная работа (Тест соответствует ФГОС)</vt:lpstr>
      <vt:lpstr>Слайд 29</vt:lpstr>
      <vt:lpstr>Слайд 30</vt:lpstr>
      <vt:lpstr>Самостоятельная работа</vt:lpstr>
      <vt:lpstr>Оценочный лист  1. Устная работа  -3 балла; 2. Повторение «Степени и корни» - 6 баллов; 3. Работа в группах   1 блок  «Показательные уравнения» -  14 баллов;  2 блок « Показательные неравенства» 12 баллов;   Метод интервалов при решении показательных неравенств – 5 баллов; Решение у доски индивидуально – 3 балла;  Презентация показательного уравнения – 3 балла; Презентация показательного неравенства – 3 балла.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165</cp:revision>
  <cp:lastPrinted>2013-12-04T18:35:32Z</cp:lastPrinted>
  <dcterms:created xsi:type="dcterms:W3CDTF">2013-09-19T10:40:20Z</dcterms:created>
  <dcterms:modified xsi:type="dcterms:W3CDTF">2014-02-04T09:13:11Z</dcterms:modified>
</cp:coreProperties>
</file>