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1"/>
  </p:notesMasterIdLst>
  <p:sldIdLst>
    <p:sldId id="327" r:id="rId2"/>
    <p:sldId id="342" r:id="rId3"/>
    <p:sldId id="258" r:id="rId4"/>
    <p:sldId id="262" r:id="rId5"/>
    <p:sldId id="264" r:id="rId6"/>
    <p:sldId id="316" r:id="rId7"/>
    <p:sldId id="317" r:id="rId8"/>
    <p:sldId id="266" r:id="rId9"/>
    <p:sldId id="267" r:id="rId10"/>
    <p:sldId id="322" r:id="rId11"/>
    <p:sldId id="268" r:id="rId12"/>
    <p:sldId id="269" r:id="rId13"/>
    <p:sldId id="272" r:id="rId14"/>
    <p:sldId id="274" r:id="rId15"/>
    <p:sldId id="275" r:id="rId16"/>
    <p:sldId id="276" r:id="rId17"/>
    <p:sldId id="277" r:id="rId18"/>
    <p:sldId id="282" r:id="rId19"/>
    <p:sldId id="351" r:id="rId20"/>
    <p:sldId id="284" r:id="rId21"/>
    <p:sldId id="285" r:id="rId22"/>
    <p:sldId id="331" r:id="rId23"/>
    <p:sldId id="333" r:id="rId24"/>
    <p:sldId id="300" r:id="rId25"/>
    <p:sldId id="301" r:id="rId26"/>
    <p:sldId id="329" r:id="rId27"/>
    <p:sldId id="334" r:id="rId28"/>
    <p:sldId id="343" r:id="rId29"/>
    <p:sldId id="335" r:id="rId30"/>
    <p:sldId id="344" r:id="rId31"/>
    <p:sldId id="303" r:id="rId32"/>
    <p:sldId id="304" r:id="rId33"/>
    <p:sldId id="336" r:id="rId34"/>
    <p:sldId id="345" r:id="rId35"/>
    <p:sldId id="347" r:id="rId36"/>
    <p:sldId id="348" r:id="rId37"/>
    <p:sldId id="349" r:id="rId38"/>
    <p:sldId id="346" r:id="rId39"/>
    <p:sldId id="337" r:id="rId40"/>
    <p:sldId id="286" r:id="rId41"/>
    <p:sldId id="338" r:id="rId42"/>
    <p:sldId id="289" r:id="rId43"/>
    <p:sldId id="307" r:id="rId44"/>
    <p:sldId id="298" r:id="rId45"/>
    <p:sldId id="299" r:id="rId46"/>
    <p:sldId id="339" r:id="rId47"/>
    <p:sldId id="332" r:id="rId48"/>
    <p:sldId id="340" r:id="rId49"/>
    <p:sldId id="326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>
      <p:cViewPr>
        <p:scale>
          <a:sx n="70" d="100"/>
          <a:sy n="70" d="100"/>
        </p:scale>
        <p:origin x="-4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C12653-419D-4D8E-8AD2-E25FDCC88080}" type="datetimeFigureOut">
              <a:rPr lang="ru-RU"/>
              <a:pPr>
                <a:defRPr/>
              </a:pPr>
              <a:t>29.01.2014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71D8ABA-AF2A-4634-B00B-A934615EB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541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449E95-0112-4287-A6FE-E183B7F117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F305D-6187-4361-8329-7171615D04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EA845-0363-4C95-8538-D150EE3E76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17D2C-BF38-483D-BAEC-D2BA1B14E5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43531-427D-4E1A-B660-D41E7A0EA9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D1955-DC90-4699-8FCC-1CBE3542BF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CC4F48-47FB-49E9-8E3C-2194B4FBC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48D5E8-6924-44B8-8EFE-32960103DB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19D82-2C30-4BD4-B3B9-FAB89C957E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6066A-4C84-4FD4-A0F5-3752FA2B73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828AC0-CE8C-411C-BF6C-828436F97F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804D9-BCFB-42C8-B6A6-5D1468FC48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F9CB07-6928-4091-91C0-A15217A17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ru.wikipedia.org/wiki/&#208;&#164;&#208;&#176;&#208;&#185;&#208;&#187;:Chadwick.jpg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ru.wikipedia.org/wiki/&#208;&#164;&#208;&#176;&#208;&#185;&#208;&#187;:PressurizedWaterReactor_ru.gi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572500" cy="10001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Урок-презентация с применением современных технологий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428750"/>
            <a:ext cx="8786812" cy="5143500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«Атомная энергетика                    ЗА и ПРОТИВ»</a:t>
            </a:r>
          </a:p>
          <a:p>
            <a:pPr eaLnBrk="1" hangingPunct="1">
              <a:defRPr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Итоговый урок по теме: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«Физика атомного ядра»</a:t>
            </a:r>
          </a:p>
          <a:p>
            <a:pPr algn="l" eaLnBrk="1" hangingPunct="1"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</a:t>
            </a:r>
          </a:p>
          <a:p>
            <a:pPr algn="l" eaLnBrk="1" hangingPunct="1"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Локтюшина Г. В. учитель физики</a:t>
            </a:r>
          </a:p>
          <a:p>
            <a:pPr algn="r" eaLnBrk="1" hangingPunct="1"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№5 Камышин Волгоградской обл.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Борис Геннадьевич\Рабочий стол\ученые\оппенгеймер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4059654" cy="528945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357188"/>
            <a:ext cx="4014788" cy="57388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b="1" dirty="0" smtClean="0"/>
              <a:t>В 1927г.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Р.Оппенгеймер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/>
              <a:t>разработал вместе с М.Борном разработал теорию строения двухатомных молекул.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285875" y="621506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Р. ОППЕНГЕЙМЕР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03800" y="188913"/>
            <a:ext cx="4140200" cy="626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В 1932 г.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Дж. Чедвик</a:t>
            </a:r>
            <a:r>
              <a:rPr lang="ru-RU" dirty="0" smtClean="0"/>
              <a:t> обнаружил не имеющую электрического заряда нейтральную ядерную частицу - нейтрон,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сыгравшую впоследствии роль ключа к большой ядерной энергетике.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7416" name="Picture 8" descr="Chadwick">
            <a:hlinkClick r:id="rId2" tooltip="Chadwick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7"/>
            <a:ext cx="4104456" cy="56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6309320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Дж. ЧЕДВИК</a:t>
            </a: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23528" y="5301208"/>
            <a:ext cx="8568952" cy="194349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В 1932 г. 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Д. Д. Иваненко и В. Гейзенберг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предложили гипотезу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строения атомного ядра из протонов и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нейтронов.</a:t>
            </a:r>
            <a:r>
              <a:rPr lang="ru-RU" dirty="0" smtClean="0"/>
              <a:t> 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672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260649"/>
            <a:ext cx="331236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859338" y="333375"/>
            <a:ext cx="4105275" cy="5762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   В 1934 г.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Э. Ферми</a:t>
            </a:r>
            <a:r>
              <a:rPr lang="ru-RU" dirty="0" smtClean="0"/>
              <a:t> обнаружил, что при бомбардировке урана нейтронами образуются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радиоактивные элементы.</a:t>
            </a:r>
            <a:r>
              <a:rPr lang="ru-RU" dirty="0" smtClean="0"/>
              <a:t> Итальянские исследователи приняли их за элементы более тяжелые, чем уран, и назвали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трансурановыми.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dirty="0" smtClean="0"/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619672" y="6237312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400" b="1" dirty="0" smtClean="0"/>
              <a:t>Э</a:t>
            </a:r>
            <a:r>
              <a:rPr lang="ru-RU" sz="2400" b="1" dirty="0"/>
              <a:t>. ФЕРМИ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6235" t="1260" r="1799" b="2981"/>
          <a:stretch>
            <a:fillRect/>
          </a:stretch>
        </p:blipFill>
        <p:spPr bwMode="auto">
          <a:xfrm>
            <a:off x="539552" y="332656"/>
            <a:ext cx="42484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219700" y="333375"/>
            <a:ext cx="3673475" cy="61198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В 1935 г.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И. В. Курчатов</a:t>
            </a:r>
            <a:r>
              <a:rPr lang="ru-RU" dirty="0" smtClean="0"/>
              <a:t> с группой сотрудников открыли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явление ядерной изомерии искусственных радиоактивных атомных ядер и разработали теорию этого явления.</a:t>
            </a:r>
            <a:r>
              <a:rPr lang="ru-RU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6" name="Picture 2" descr="C:\Documents and Settings\Борис Геннадьевич\Рабочий стол\атом\курчатов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48418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1071563" y="6429375"/>
            <a:ext cx="2786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    И.  В. КУРЧАТОВ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32363" y="260350"/>
            <a:ext cx="4032250" cy="58356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  <a:r>
              <a:rPr lang="ru-RU" b="1" dirty="0" smtClean="0"/>
              <a:t>В 1936 г.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Я. И. Френкель</a:t>
            </a:r>
            <a:r>
              <a:rPr lang="ru-RU" dirty="0" smtClean="0"/>
              <a:t> предложил капельную модель ядра и ввел термодинамические понятия в ядерную физику, выдвинул первую теорию ядерного деления. 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6" name="Picture 2" descr="C:\Documents and Settings\Борис Геннадьевич\Рабочий стол\23\15 френк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44291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4414" y="6357958"/>
            <a:ext cx="242148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ru-RU" b="1" dirty="0"/>
              <a:t>   </a:t>
            </a:r>
            <a:r>
              <a:rPr lang="ru-RU" b="1" dirty="0" smtClean="0"/>
              <a:t>Я.И. </a:t>
            </a:r>
            <a:r>
              <a:rPr lang="ru-RU" b="1" dirty="0"/>
              <a:t>ФРЕНКЕЛЬ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0" y="4071938"/>
            <a:ext cx="8858250" cy="27860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 </a:t>
            </a:r>
            <a:r>
              <a:rPr lang="ru-RU" b="1" dirty="0" smtClean="0"/>
              <a:t> В 1938 г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О. </a:t>
            </a:r>
            <a:r>
              <a:rPr lang="ru-RU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Ган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и Ф. Штрассман</a:t>
            </a:r>
            <a:r>
              <a:rPr lang="ru-RU" dirty="0" smtClean="0"/>
              <a:t>, повторяя опыты Ферми, обнаружили, что в облученном нейтронами уране появляются элементы, стоящие в середине периодической системы элементов Менделеева и что при попадании нейтрона в ядро урана ядро разваливается — делится па два меньших ядра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8" name="Picture 2" descr="C:\Documents and Settings\Борис Геннадьевич\Рабочий стол\ученые\Копия (2) штрасман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2847975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Борис Геннадьевич\Рабочий стол\ученые\Копия штрасма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0"/>
            <a:ext cx="28575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14313" y="4572000"/>
            <a:ext cx="8643937" cy="2286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/>
              <a:t>   В 1939 г. </a:t>
            </a:r>
            <a:r>
              <a:rPr lang="ru-RU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Ю. Б. Харитон и Я. Б. Зельдович</a:t>
            </a:r>
            <a:r>
              <a:rPr lang="ru-RU" sz="2400" dirty="0" smtClean="0"/>
              <a:t> теоретически показали возможность осуществления цепной реакции деления ядер урана-235. Оказалось, что энергия, выделяющаяся при расщеплении 1 кг урана, равна той, которая получается при сжигании 2 500 000 кг самого лучшего каменного угля.</a:t>
            </a:r>
          </a:p>
        </p:txBody>
      </p:sp>
      <p:pic>
        <p:nvPicPr>
          <p:cNvPr id="6" name="Picture 2" descr="C:\Documents and Settings\Борис Геннадьевич\Рабочий стол\ученые\харит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0"/>
            <a:ext cx="31511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Борис Геннадьевич\Рабочий стол\23\19 зельд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0"/>
            <a:ext cx="2947987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PressurizedWaterReactor_ru">
            <a:hlinkClick r:id="rId2" tooltip="Схема работы атомной электростанции на двухконтурном водо-водяном энергетическом реакторе (ВВЭР)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341438"/>
            <a:ext cx="86423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Энергетики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cap="all" dirty="0" smtClean="0"/>
              <a:t>Физик-практик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При делении ядра урана освобождается два три нейтрона и гамма лучи. Одновременно выделяется большая энергия.</a:t>
            </a:r>
          </a:p>
          <a:p>
            <a:r>
              <a:rPr lang="ru-RU" dirty="0" smtClean="0"/>
              <a:t>Ядерным реактором называется устройство, в котором осуществляется управляемая реакция деления ядер.</a:t>
            </a:r>
          </a:p>
          <a:p>
            <a:r>
              <a:rPr lang="ru-RU" dirty="0" smtClean="0"/>
              <a:t> Ядерные реакторы устанавливают на атомных электростанциях для преобразования ядерной энергии в электрическую, а так же на атомном флоте, как силовые установки. </a:t>
            </a:r>
          </a:p>
          <a:p>
            <a:r>
              <a:rPr lang="ru-RU" dirty="0" smtClean="0"/>
              <a:t>Неуправляемая цепная реакция с большим коэффициентом размножения нейтронов осуществляется в атомной бомбе. Ядерные взрывы используют в геологии.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Вопросы: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Использование ядерных реакторов</a:t>
            </a:r>
          </a:p>
          <a:p>
            <a:pPr marL="514350" indent="-155575"/>
            <a:r>
              <a:rPr lang="ru-RU" dirty="0" smtClean="0"/>
              <a:t>АЭС</a:t>
            </a:r>
          </a:p>
          <a:p>
            <a:pPr marL="514350" indent="-155575"/>
            <a:r>
              <a:rPr lang="ru-RU" dirty="0" smtClean="0"/>
              <a:t>Флот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ru-RU" dirty="0" smtClean="0"/>
              <a:t>Ядерные отходы</a:t>
            </a:r>
          </a:p>
          <a:p>
            <a:pPr marL="514350" indent="-155575"/>
            <a:r>
              <a:rPr lang="ru-RU" dirty="0" smtClean="0"/>
              <a:t>Захоронение</a:t>
            </a:r>
          </a:p>
          <a:p>
            <a:pPr marL="514350" indent="-155575"/>
            <a:r>
              <a:rPr lang="ru-RU" dirty="0" smtClean="0"/>
              <a:t>Утилизация</a:t>
            </a:r>
          </a:p>
          <a:p>
            <a:pPr marL="542925" indent="-542925">
              <a:buFont typeface="+mj-lt"/>
              <a:buAutoNum type="arabicPeriod" startAt="3"/>
            </a:pPr>
            <a:r>
              <a:rPr lang="ru-RU" dirty="0" smtClean="0"/>
              <a:t>Ядерные испытания</a:t>
            </a:r>
          </a:p>
          <a:p>
            <a:pPr marL="542925" indent="-184150"/>
            <a:r>
              <a:rPr lang="ru-RU" dirty="0" smtClean="0"/>
              <a:t>Влияние на окружающую среду</a:t>
            </a:r>
          </a:p>
          <a:p>
            <a:pPr marL="542925" indent="-184150"/>
            <a:r>
              <a:rPr lang="ru-RU" dirty="0" smtClean="0"/>
              <a:t>Влияние на человека</a:t>
            </a: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Атомная электростан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7488237" cy="6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990600" cy="533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А</a:t>
            </a:r>
          </a:p>
          <a:p>
            <a:pPr algn="ctr"/>
            <a:r>
              <a:rPr lang="ru-RU" sz="6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Э</a:t>
            </a:r>
          </a:p>
          <a:p>
            <a:pPr algn="ctr"/>
            <a:r>
              <a:rPr lang="ru-RU" sz="6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С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388" y="0"/>
            <a:ext cx="4032250" cy="6858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b="1" i="1" dirty="0" smtClean="0"/>
          </a:p>
          <a:p>
            <a:pPr algn="ctr" eaLnBrk="1" hangingPunct="1">
              <a:lnSpc>
                <a:spcPct val="90000"/>
              </a:lnSpc>
              <a:buNone/>
              <a:defRPr/>
            </a:pPr>
            <a:endParaRPr lang="ru-RU" sz="40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ru-RU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/>
              </a:rPr>
              <a:t>Облученное топливо опасно, требует сложных и дорогих мер по переработке и хранению;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/>
              </a:rPr>
              <a:t>Нежелателен режим работы с переменной мощностью для реакторов, работающих на тепловых нейтронах;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dirty="0" smtClean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>
                <a:effectLst/>
              </a:rPr>
              <a:t>Последствия возможного инцидента крайне тяжелые, хотя его вероятность достаточно низкая;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effectLst/>
              </a:rPr>
              <a:t> 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57750" y="0"/>
            <a:ext cx="4033838" cy="6858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endParaRPr lang="ru-RU" sz="2400" b="1" i="1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sz="1800" dirty="0" smtClean="0"/>
          </a:p>
          <a:p>
            <a:pPr algn="ctr" eaLnBrk="1" hangingPunct="1">
              <a:lnSpc>
                <a:spcPct val="80000"/>
              </a:lnSpc>
              <a:buNone/>
              <a:defRPr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Отсутствие вредных выбросов при отсутствии утечек;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Небольшой объём используемого топлива и возможность его повторного использования после переработки; относительная независимость от местоположения сырья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Высокая мощность: 1000—1600 МВт на энергоблок;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Низкая себестоимость энергии, особенно тепловой.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Небольшая площадь под АЭС;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20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dirty="0" smtClean="0"/>
          </a:p>
        </p:txBody>
      </p:sp>
      <p:sp>
        <p:nvSpPr>
          <p:cNvPr id="36870" name="Line 10"/>
          <p:cNvSpPr>
            <a:spLocks noChangeShapeType="1"/>
          </p:cNvSpPr>
          <p:nvPr/>
        </p:nvSpPr>
        <p:spPr bwMode="auto">
          <a:xfrm>
            <a:off x="43561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3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3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3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3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3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3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3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3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73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3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3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3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3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3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3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3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build="p"/>
      <p:bldP spid="5735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idx="1"/>
          </p:nvPr>
        </p:nvSpPr>
        <p:spPr>
          <a:xfrm>
            <a:off x="3132138" y="1268413"/>
            <a:ext cx="5761037" cy="5329237"/>
          </a:xfrm>
        </p:spPr>
        <p:txBody>
          <a:bodyPr/>
          <a:lstStyle/>
          <a:p>
            <a:pPr>
              <a:lnSpc>
                <a:spcPct val="128000"/>
              </a:lnSpc>
              <a:spcBef>
                <a:spcPts val="600"/>
              </a:spcBef>
            </a:pPr>
            <a:r>
              <a:rPr lang="ru-RU" sz="2000" b="1" dirty="0" smtClean="0">
                <a:latin typeface="Times New Roman" pitchFamily="18" charset="0"/>
              </a:rPr>
              <a:t>АТОМНЫЙ ФЛОТ, совокупность гражданских судов и военных кораблей различного назначения, имеющих в качестве главного источника энергии ядерные силовые установки.</a:t>
            </a:r>
          </a:p>
          <a:p>
            <a:pPr>
              <a:lnSpc>
                <a:spcPct val="128000"/>
              </a:lnSpc>
              <a:spcBef>
                <a:spcPts val="600"/>
              </a:spcBef>
            </a:pPr>
            <a:r>
              <a:rPr lang="ru-RU" sz="2000" b="1" dirty="0" smtClean="0">
                <a:latin typeface="Times New Roman" pitchFamily="18" charset="0"/>
              </a:rPr>
              <a:t>ЯДЕРНАЯ СИЛОВАЯ УСТАНОВКА, включает ядерный реактор и </a:t>
            </a:r>
            <a:r>
              <a:rPr lang="ru-RU" sz="2000" b="1" dirty="0" err="1" smtClean="0">
                <a:latin typeface="Times New Roman" pitchFamily="18" charset="0"/>
              </a:rPr>
              <a:t>паро</a:t>
            </a:r>
            <a:r>
              <a:rPr lang="ru-RU" sz="2000" b="1" dirty="0" smtClean="0">
                <a:latin typeface="Times New Roman" pitchFamily="18" charset="0"/>
              </a:rPr>
              <a:t>- или газотурбинную установку, преобразующую тепловую энергию реактора в механическую или электрическую энергию. Используется главным образом в качестве привода двигателей на ледоколах, военных кораблях.</a:t>
            </a:r>
          </a:p>
          <a:p>
            <a:pPr>
              <a:lnSpc>
                <a:spcPct val="80000"/>
              </a:lnSpc>
            </a:pPr>
            <a:endParaRPr lang="ru-RU" sz="2000" b="1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KAB-35\Desktop\ледоко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059832" cy="2260336"/>
          </a:xfrm>
          <a:prstGeom prst="rect">
            <a:avLst/>
          </a:prstGeom>
          <a:noFill/>
        </p:spPr>
      </p:pic>
      <p:pic>
        <p:nvPicPr>
          <p:cNvPr id="2" name="Picture 2" descr="C:\Users\KAB-35\Desktop\3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933057"/>
            <a:ext cx="3071994" cy="2304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39031" y="332656"/>
            <a:ext cx="482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Атомный флот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Применение ядерных взрывов в мирных целях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071048" cy="4976192"/>
          </a:xfrm>
        </p:spPr>
        <p:txBody>
          <a:bodyPr>
            <a:normAutofit lnSpcReduction="10000"/>
          </a:bodyPr>
          <a:lstStyle/>
          <a:p>
            <a:pPr marL="0" indent="363538">
              <a:buNone/>
            </a:pPr>
            <a:r>
              <a:rPr lang="ru-RU" sz="2800" dirty="0" smtClean="0"/>
              <a:t>К настоящему времени выполнено 113 мирных ядерных взрывов:                                 </a:t>
            </a:r>
          </a:p>
          <a:p>
            <a:pPr marL="0" indent="363538">
              <a:buNone/>
            </a:pPr>
            <a:r>
              <a:rPr lang="ru-RU" sz="2800" dirty="0" smtClean="0"/>
              <a:t>глубинное сейсмозондирование земной коры с целью поиска полезных ископаемых, интенсификация нефтяных и газовых месторождений, создание подземных ёмкостей для хранения газа и конденсата, тушение аварийных газовых фонтанов и многое другое. Достоверные данные о нанесении при этом ущерба жизни и здоровью хотя бы одного человека отсутствуют. Надо помнить, что абсолютно безопасных технологий не бывает.</a:t>
            </a:r>
          </a:p>
          <a:p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WordArt 5"/>
          <p:cNvSpPr>
            <a:spLocks noChangeArrowheads="1" noChangeShapeType="1" noTextEdit="1"/>
          </p:cNvSpPr>
          <p:nvPr/>
        </p:nvSpPr>
        <p:spPr bwMode="auto">
          <a:xfrm>
            <a:off x="2699792" y="260648"/>
            <a:ext cx="4464496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Экологи: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260648"/>
            <a:ext cx="7710487" cy="5835352"/>
          </a:xfrm>
        </p:spPr>
        <p:txBody>
          <a:bodyPr>
            <a:normAutofit lnSpcReduction="10000"/>
          </a:bodyPr>
          <a:lstStyle/>
          <a:p>
            <a:pPr marL="609600" indent="-609600" algn="ctr" eaLnBrk="1" hangingPunct="1">
              <a:buNone/>
              <a:defRPr/>
            </a:pPr>
            <a:r>
              <a:rPr lang="ru-RU" sz="5400" b="1" dirty="0" smtClean="0"/>
              <a:t>Против: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Опасность малых доз радиоактивного загрязнения, которые получают тысячи людей, непосредственно работающих во всём цикле производства электроэнергии с помощью ядерного топлива: от добычи и обогащения до захоронения остатков.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 Ещё одна опасность атомной энергетики — радиоактивные отходы. 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2800" dirty="0" smtClean="0"/>
              <a:t>Степень биологического воздействия радиации зависит от вида излучения, его интенсивности  и продолжительности облучения.</a:t>
            </a:r>
          </a:p>
          <a:p>
            <a:pPr marL="609600" indent="-609600" eaLnBrk="1" hangingPunct="1">
              <a:defRPr/>
            </a:pPr>
            <a:endParaRPr lang="ru-RU" sz="2800" dirty="0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11560" y="188640"/>
            <a:ext cx="8064896" cy="61436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За: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Не потребляет кислород.</a:t>
            </a:r>
          </a:p>
          <a:p>
            <a:pPr>
              <a:buFont typeface="Wingdings" pitchFamily="2" charset="2"/>
              <a:buNone/>
              <a:defRPr/>
            </a:pP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2.Не загрязняет золой атмосферу.</a:t>
            </a:r>
          </a:p>
          <a:p>
            <a:pPr>
              <a:buFont typeface="Wingdings" pitchFamily="2" charset="2"/>
              <a:buNone/>
              <a:defRPr/>
            </a:pP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3.Радиоактивно безопасна.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332656"/>
            <a:ext cx="7772400" cy="15557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5400" b="1" dirty="0" smtClean="0"/>
              <a:t>Производственное объединение "Маяк"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808" y="1844824"/>
            <a:ext cx="4896544" cy="58062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>Челябинская область.</a:t>
            </a:r>
            <a:r>
              <a:rPr lang="ru-RU" dirty="0" smtClean="0"/>
              <a:t>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1223938" cy="172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2636912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 результате производственной деятельности ПО »Маяк» и радиационных аварий, территория общей площадью около 23тыс. кв. км. подвергалась долговременному радиоактивному загрязнению , в том числе речная система протяженностью 600км, а радиационному воздействию около 400 тыс. человек.</a:t>
            </a:r>
            <a:endParaRPr lang="ru-RU" sz="32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allAtOnce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535" y="0"/>
            <a:ext cx="5162753" cy="688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67544" y="1340768"/>
            <a:ext cx="77620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Ввоз и переработка иностранных ядерных отходов на ПО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«Маяк»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приведет к увеличению количества радиоактивных отходов на его территории в сотни раз. На сегодняшний момент общая активность отходов, накопленных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«Маяк»,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равняется 1 млрд. кюри, что равно 20-ти чернобыльским выбросам .В связи с тем, что в России накоплено значительное количество плутония, в переработке ОЯТ больше нет необходимости. Этот процесс приводит лишь к новым проблемам, он экологически опасен и экономически неоправдан. Переработку ОЯТ следует прекратить, а научные ресурсы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«Маяк»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направить на решение уже существующих экологических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проблем.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332656"/>
            <a:ext cx="3922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А сегодня…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476250"/>
            <a:ext cx="8964488" cy="6193110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7700" b="1" dirty="0" smtClean="0"/>
              <a:t>История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3400" dirty="0" smtClean="0"/>
              <a:t>1.Первый ядерный реактор был пущен в США 2 декабря 1942 г. под руководством итальянского ученого Энрико Ферми 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3400" dirty="0" smtClean="0"/>
              <a:t>2. Атомная бомба была создана усилиями ученых многих стран мира, эмигрировавших в США во время Второй Мировой войны. Ее испытание было проведено 16 июля 1945 г.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3400" dirty="0" smtClean="0"/>
              <a:t>3.В декабре 1946 г. в Москве на территории Института атомной энергии (носящего сейчас имя его основателя И. В. Курчатова) был введен в действие первый в Европе и Азии исследовательский ядерный реактор. 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ru-RU" sz="3400" dirty="0" smtClean="0"/>
              <a:t>4. В августе 1949 г в СССР. было проведено испытание атомной бомбы, а в августе 1953 г. — водородной. 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ru-RU" sz="3400" dirty="0" smtClean="0"/>
              <a:t>5. В июне 1954 г. вошла в строй первая в мире атомная электростанция в подмосковном городе Обнинске. В 1959 г. спущен на воду первый в мире атомный ледокол «Ленин».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35597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302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435597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068960"/>
            <a:ext cx="474632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MEDICAL"/>
          <p:cNvPicPr>
            <a:picLocks noChangeAspect="1" noChangeArrowheads="1"/>
          </p:cNvPicPr>
          <p:nvPr/>
        </p:nvPicPr>
        <p:blipFill>
          <a:blip r:embed="rId2" cstate="print"/>
          <a:srcRect t="6613"/>
          <a:stretch>
            <a:fillRect/>
          </a:stretch>
        </p:blipFill>
        <p:spPr bwMode="auto">
          <a:xfrm>
            <a:off x="2424113" y="1484784"/>
            <a:ext cx="4294187" cy="507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Медики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285750" y="1285875"/>
            <a:ext cx="371475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1.Уничтожение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человечества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2.Большая доза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излучения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3.Обострение раковых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заболеваний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4.Последствия радиационного поражения.</a:t>
            </a:r>
          </a:p>
          <a:p>
            <a:endParaRPr lang="ru-RU" dirty="0"/>
          </a:p>
        </p:txBody>
      </p:sp>
      <p:sp>
        <p:nvSpPr>
          <p:cNvPr id="57348" name="TextBox 7"/>
          <p:cNvSpPr txBox="1">
            <a:spLocks noChangeArrowheads="1"/>
          </p:cNvSpPr>
          <p:nvPr/>
        </p:nvSpPr>
        <p:spPr bwMode="auto">
          <a:xfrm>
            <a:off x="428625" y="428625"/>
            <a:ext cx="3214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dirty="0" smtClean="0"/>
              <a:t>Против: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4499992" y="476672"/>
            <a:ext cx="4214812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 </a:t>
            </a:r>
            <a:r>
              <a:rPr lang="ru-RU" sz="5400" dirty="0" smtClean="0"/>
              <a:t>За:</a:t>
            </a:r>
            <a:endParaRPr lang="ru-RU" sz="5400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1.Методы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диагностики и терапии показали свою высокую эффективность. При облучении раковых клеток лучами они прекращают своё деление. И если раковое заболевание находится на начальной стадии, то лечение является успешным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2.Малые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количества радиоактивных изотопов используются с целью диагностики. Например, при рентгеноскопии желудка используется радиоактивный барий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3.Успешно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применяются изотопы при исследовании йодного обмена щитовидной железы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810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Семипалатинский полигон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5559896"/>
          </a:xfrm>
        </p:spPr>
        <p:txBody>
          <a:bodyPr>
            <a:noAutofit/>
          </a:bodyPr>
          <a:lstStyle/>
          <a:p>
            <a:pPr marL="0" indent="363538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29 августа 1949 года на Семипалатинском ядерном полигоне было проведено первое испытание. </a:t>
            </a:r>
          </a:p>
          <a:p>
            <a:pPr marL="0" indent="363538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С этого дня началась необъявленную война против жителей Казахстана. Это было началом ядерной трагедии Казахстана, которая продолжалась более 40 лет. </a:t>
            </a:r>
          </a:p>
          <a:p>
            <a:pPr marL="0" indent="363538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Почти вся республика превратилась в ядерный полигон — испытания проводились во всех областях, от Каспия до Алтая. </a:t>
            </a:r>
          </a:p>
          <a:p>
            <a:pPr marL="0" indent="363538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12 августа 1953 года было проведено испытание термоядерного оружия, а 22 ноября 1955 года мир узнал о сверхмощной советской водородной бомбе, которую создал академик А. Сахаров. </a:t>
            </a:r>
          </a:p>
          <a:p>
            <a:pPr marL="0" indent="363538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За 40 лет испытаний атомного оружия на Семипалатинском полигоне было проведено 470 взрывов. </a:t>
            </a:r>
          </a:p>
          <a:p>
            <a:pPr marL="0" indent="363538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 1961 году был организован специальный диспансер, где обследовали людей. На этом материале медицинские работники защитили 7 докторских и 12 кандидатских диссертаций. Собранные данные говорят, что те люди, которые подверглись облучению, на 39% чаще болеют раком; срок их жизни сокращается в среднем на 10 лет; у облученных родителей рождаются дети, которые ослаблены и в значительной мере утратили иммунные свойства; возросли детская смертность, число врожденных уродств и рождение умственно отсталых детей. </a:t>
            </a:r>
          </a:p>
          <a:p>
            <a:pPr marL="0" indent="363538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 1963 по 1989 годы на Семипалатинском полигоне производились подземные ядерные взрывы, их было 343, в среднем 14-18 испытаний в год.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AB-35\Desktop\Новая папка\59085-11506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75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AB-35\Desktop\Новая папка\0019_balapan_glubokaya_shaft-1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66" y="0"/>
            <a:ext cx="917236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KAB-35\Desktop\Новая папка\67A1D768-0E30-4F8B-B4EA-2D2766646132_mw800_s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KAB-35\Desktop\Новая папка\142166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079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B-35\Desktop\Новая папка\seme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5400" dirty="0" smtClean="0"/>
              <a:t>Чернобыльская АЭС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85875"/>
            <a:ext cx="8406705" cy="49291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26 апреля 1986 г. произошла самая страшная  катастрофа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- взрыв реактора на крупнейшей Чернобыльской АЭС(Украина), унесший к 2010 г. – десятки тысяч жителей. На четвертом энергоблоке станции был установлен  уран-графитовый канальный  реактор  большой мощности РБМК-1000  с начальной загрузкой ядерного топлива, равной 192 т. Авария произошла накануне планового ремонта,  и в реакторе находилось  огромное количество радиоактивных продуктов деления с суммарной активностью около 109-1010 кюри (Ки). Суммарная активность аварийных выбросов оценивается в 5*10000000 Ки, или около 3,5% общей активности процессов ядерного деления.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86313" y="0"/>
            <a:ext cx="4357687" cy="57626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200" dirty="0" smtClean="0"/>
              <a:t>   В 1896 г.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200" dirty="0" smtClean="0"/>
              <a:t> </a:t>
            </a:r>
            <a:r>
              <a:rPr lang="ru-RU" b="1" i="1" u="sng" dirty="0" smtClean="0"/>
              <a:t>А. Беккерель открыл, что урановая руда испускает невидимые</a:t>
            </a:r>
            <a:r>
              <a:rPr lang="ru-RU" sz="3200" dirty="0" smtClean="0"/>
              <a:t> </a:t>
            </a:r>
            <a:r>
              <a:rPr lang="ru-RU" b="1" i="1" u="sng" dirty="0" smtClean="0"/>
              <a:t>лучи,</a:t>
            </a:r>
            <a:r>
              <a:rPr lang="ru-RU" sz="3200" dirty="0" smtClean="0"/>
              <a:t> обладающие большой проникающей способностью. Позднее это явление было названо </a:t>
            </a:r>
            <a:r>
              <a:rPr lang="ru-RU" b="1" i="1" u="sng" dirty="0" smtClean="0"/>
              <a:t>радиоактивностью</a:t>
            </a:r>
            <a:r>
              <a:rPr lang="ru-RU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11268" name="Picture 4" descr="200px-Henri_Becquer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4589463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1042988" y="6334125"/>
            <a:ext cx="33845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А.Беккерель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kat07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642938"/>
            <a:ext cx="8229600" cy="5594374"/>
          </a:xfrm>
        </p:spPr>
        <p:txBody>
          <a:bodyPr>
            <a:normAutofit fontScale="3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7400" dirty="0" smtClean="0"/>
              <a:t>   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После взрыва в реакторном зале возник пожар. Через проломы в здании на территории станции было выброшено значительное количество твердых материалов: обломки рабочих каналов, куски графита. Образовалось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гидроаэрозольное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облако с мощным радиоактивным действием . Траектория  этого перемещения этого облака прошла вблизи города Припять, но все населенных пунктов, первоначально в северном, а также в западном направлении. Расчет показал, что доза внешнего облучения за время прохождения облака на расстоянии 2 км от источника выброса составила примерно 12 тыс. бэр, на расстоянии 50 км – около 30 бэр. Взрыв на чернобыльской АЭС имел очень тяжелые последствия. Оказалось загрязненными 2,9 млн. га. сельскохозяйственных угодий и более 1 млн. людей подверглись постоянному радиационному воздействию.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normal_uz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Экономисты</a:t>
            </a:r>
            <a:endParaRPr lang="ru-RU" sz="5400" dirty="0"/>
          </a:p>
        </p:txBody>
      </p:sp>
      <p:pic>
        <p:nvPicPr>
          <p:cNvPr id="82948" name="Picture 4" descr="BPINBUS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034381"/>
            <a:ext cx="4876800" cy="3657600"/>
          </a:xfr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72" name="Group 44"/>
          <p:cNvGraphicFramePr>
            <a:graphicFrameLocks noGrp="1"/>
          </p:cNvGraphicFramePr>
          <p:nvPr/>
        </p:nvGraphicFramePr>
        <p:xfrm>
          <a:off x="323850" y="1268413"/>
          <a:ext cx="8351838" cy="5405057"/>
        </p:xfrm>
        <a:graphic>
          <a:graphicData uri="http://schemas.openxmlformats.org/drawingml/2006/table">
            <a:tbl>
              <a:tblPr/>
              <a:tblGrid>
                <a:gridCol w="3332163"/>
                <a:gridCol w="857250"/>
                <a:gridCol w="860425"/>
                <a:gridCol w="857250"/>
                <a:gridCol w="2444750"/>
              </a:tblGrid>
              <a:tr h="195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Тип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электростанции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ТЭС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ТЭЦ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ЭС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Кпд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% от всей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вырабатываемой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электроэнергии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188640"/>
            <a:ext cx="9098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Производство электроэнергии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развития теплоэнергетики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AutoNum type="arabicPeriod"/>
              <a:defRPr/>
            </a:pPr>
            <a:r>
              <a:rPr lang="ru-RU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Быстрое исчерпание ресурсов</a:t>
            </a:r>
          </a:p>
          <a:p>
            <a:pPr marL="609600" indent="-609600" eaLnBrk="1" hangingPunct="1">
              <a:buAutoNum type="arabicPeriod"/>
              <a:defRPr/>
            </a:pPr>
            <a:r>
              <a:rPr lang="ru-RU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сжигании угля и нефти, ежегодно образуется до 400 </a:t>
            </a:r>
            <a:r>
              <a:rPr lang="ru-RU" sz="28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8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тонн сернистого газа и окислов азота, что составляет 70 кг вредных веществ на каждого жителя Земли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год</a:t>
            </a:r>
          </a:p>
          <a:p>
            <a:pPr marL="609600" indent="-609600" eaLnBrk="1" hangingPunct="1">
              <a:buAutoNum type="arabicPeriod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Выброс в атмосферу некоторых радиоактивных веществ, содержащихся в топливе</a:t>
            </a:r>
          </a:p>
          <a:p>
            <a:pPr marL="609600" indent="-609600" eaLnBrk="1" hangingPunct="1">
              <a:defRPr/>
            </a:pPr>
            <a:endParaRPr lang="ru-RU" sz="2800" dirty="0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669360"/>
          </a:xfrm>
        </p:spPr>
        <p:txBody>
          <a:bodyPr>
            <a:normAutofit/>
          </a:bodyPr>
          <a:lstStyle/>
          <a:p>
            <a:pPr marL="3175" indent="442913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Ядерная энергия - это неисчерпаемый источник энергии, компактный, бездымный. Но он тоже дает отходы: это ставшие радиоактивными детали и отработавшие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твэлы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просто так их выбросить нельзя, приходится хранить в специальных контейнерах, сделанных из свинца, и опускать глубоко в землю в специальные шахты, чтобы не дать возможности излучениям вырваться наружу. А это все дорого. Вот и получается: тот выигрыш, который мы получаем при использовании ядерной энергии, перекрывается проигрышем, связанным с захоронением отходов. </a:t>
            </a:r>
          </a:p>
          <a:p>
            <a:pPr marL="3175" indent="442913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Строительство и обслуживание АЭС обходится государству дороже чем топливо для ТЭС и обслуживание ТЭС, так же очень дорог процесс демонтажа ядерных реакторов (каждые 20 лет).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79512" y="188641"/>
            <a:ext cx="8784975" cy="6135960"/>
          </a:xfrm>
        </p:spPr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sz="2800" dirty="0" smtClean="0"/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Таким образом, атомная энергетика пока не выдержала испытаний на экономичность, безопасность и расположение общественности. Ее будущее теперь зависит от того, насколько эффективно и надежно будет осуществляться контроль за строительством и эксплуатацией АЭС, а также насколько успешно будет решен ряд других проблем, таких, как проблема удаления радиоактивных отходов. Будущее атомной энергетики зависит также от жизнеспособности и экспансии ее сильных конкурентов – ТЭС, работающих на угле, новых энергосберегающих технологий и возобновляемых энергоресурсов. </a:t>
            </a:r>
          </a:p>
          <a:p>
            <a:pPr algn="just" eaLnBrk="1" hangingPunct="1"/>
            <a:endParaRPr lang="ru-RU" sz="2800" dirty="0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836712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 должен всегда помнить, что Природа мудра, и, вторгаясь в ее тайны, нельзя нарушать ее законы. Кроме того, в своих действиях нужно руководствоваться правилом: «Не навреди!», быть осмотрительным, внимательным, просчитывать десятки связей и ходов наперед, а главное - всегда помнить о других людях, ценности жизни, уникальности нашей планеты.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Bar dir="vert"/>
    <p:sndAc>
      <p:stSnd>
        <p:snd r:embed="rId2" name="patrick_doyle_-_harry_in_winter_ost_harry_potter_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3429000"/>
            <a:ext cx="8643937" cy="3429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 не знаю, с каким оружием будет Третья Мировая война, но я точно знаю, что Четвертая Мировая будет с камнями и палками.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Альберт Эйнштейн.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0"/>
            <a:ext cx="3143250" cy="3429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000625" y="214313"/>
            <a:ext cx="4143375" cy="63103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В 1898 г.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М.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Склодовская                           и П. Кюри</a:t>
            </a:r>
            <a:r>
              <a:rPr lang="ru-RU" dirty="0" smtClean="0"/>
              <a:t> выделили                            несколько сотых грамм                       нового вещества —                                     элемента, который                             излучал  частицы.                                    Они назвали его полонием.                        В декабре этого же года  они открыли новый элемент -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радий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12292" name="WordArt 8"/>
          <p:cNvSpPr>
            <a:spLocks noChangeArrowheads="1" noChangeShapeType="1" noTextEdit="1"/>
          </p:cNvSpPr>
          <p:nvPr/>
        </p:nvSpPr>
        <p:spPr bwMode="auto">
          <a:xfrm>
            <a:off x="250825" y="6380163"/>
            <a:ext cx="4537075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М. Склодовская и П. Кюри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295352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588173" cy="523111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0" y="214313"/>
            <a:ext cx="4071938" cy="58816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14 декабря 1900г. Планк </a:t>
            </a:r>
            <a:r>
              <a:rPr lang="ru-RU" dirty="0" smtClean="0"/>
              <a:t>доложил  Немецкому физическому обществу о теоретическом выводе заключения, это стало датой рождения квантовой теории.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403648" y="6021288"/>
            <a:ext cx="2304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М. ПЛАНК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Борис Геннадьевич\Рабочий стол\ученые\гейгер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14313"/>
            <a:ext cx="4500562" cy="5881687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0" y="0"/>
            <a:ext cx="3752850" cy="609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  <a:r>
              <a:rPr lang="ru-RU" b="1" dirty="0" smtClean="0"/>
              <a:t>В 1908г.  </a:t>
            </a:r>
            <a:r>
              <a:rPr lang="ru-RU" dirty="0" smtClean="0"/>
              <a:t>измерил заряд электрона и вместе с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/>
              <a:t>Э. Резерфордом изобрел прибор для регистрации отдельных заряженных частиц.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285875" y="6286500"/>
            <a:ext cx="2071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     Г. ГЕЙГЕР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428625"/>
            <a:ext cx="4106862" cy="4991100"/>
          </a:xfrm>
          <a:noFill/>
        </p:spPr>
      </p:pic>
      <p:sp>
        <p:nvSpPr>
          <p:cNvPr id="1536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967288" y="260350"/>
            <a:ext cx="4176712" cy="6121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dirty="0" smtClean="0"/>
              <a:t>  </a:t>
            </a:r>
            <a:r>
              <a:rPr lang="ru-RU" sz="3200" b="1" dirty="0" smtClean="0"/>
              <a:t>В 1911 г. </a:t>
            </a:r>
            <a:r>
              <a:rPr lang="en-US" sz="3200" b="1" dirty="0" smtClean="0"/>
              <a:t>               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Э.Резерфорд</a:t>
            </a:r>
            <a:r>
              <a:rPr lang="ru-RU" sz="3200" dirty="0" smtClean="0"/>
              <a:t> предложил 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планетарную модель атома.</a:t>
            </a:r>
            <a:r>
              <a:rPr lang="ru-RU" sz="3200" dirty="0" smtClean="0"/>
              <a:t> Он</a:t>
            </a:r>
            <a:r>
              <a:rPr lang="ru-RU" sz="3200" i="1" dirty="0" smtClean="0"/>
              <a:t> </a:t>
            </a:r>
            <a:r>
              <a:rPr lang="ru-RU" sz="3200" dirty="0" smtClean="0"/>
              <a:t>доказал, что почти вся масса атома сосредоточена в его ядре. </a:t>
            </a:r>
          </a:p>
          <a:p>
            <a:pPr eaLnBrk="1" hangingPunct="1">
              <a:defRPr/>
            </a:pPr>
            <a:endParaRPr lang="ru-RU" sz="3200" dirty="0" smtClean="0"/>
          </a:p>
        </p:txBody>
      </p:sp>
      <p:sp>
        <p:nvSpPr>
          <p:cNvPr id="17412" name="WordArt 8"/>
          <p:cNvSpPr>
            <a:spLocks noChangeArrowheads="1" noChangeShapeType="1" noTextEdit="1"/>
          </p:cNvSpPr>
          <p:nvPr/>
        </p:nvSpPr>
        <p:spPr bwMode="auto">
          <a:xfrm>
            <a:off x="539750" y="6092825"/>
            <a:ext cx="388778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Э. Резерфорд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4392166" cy="5548312"/>
          </a:xfrm>
          <a:noFill/>
        </p:spPr>
      </p:pic>
      <p:sp>
        <p:nvSpPr>
          <p:cNvPr id="1639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59338" y="404813"/>
            <a:ext cx="3751262" cy="56911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 В 1913 г.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Н. Бор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создал модель атома водорода и теорию строения атома.</a:t>
            </a:r>
            <a:r>
              <a:rPr lang="ru-RU" dirty="0" smtClean="0"/>
              <a:t> С этого времени началось быстрое развитие квантовой теории, фактическое рождение атомной физики.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714375" y="6072188"/>
            <a:ext cx="328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                 Н. БОР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</TotalTime>
  <Words>2086</Words>
  <Application>Microsoft Office PowerPoint</Application>
  <PresentationFormat>Экран (4:3)</PresentationFormat>
  <Paragraphs>175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Урок-презентация с применением современных технологий</vt:lpstr>
      <vt:lpstr>Вопросы: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Энергетики</vt:lpstr>
      <vt:lpstr>Физик-практик </vt:lpstr>
      <vt:lpstr>Слайд 20</vt:lpstr>
      <vt:lpstr>Слайд 21</vt:lpstr>
      <vt:lpstr>Слайд 22</vt:lpstr>
      <vt:lpstr>Применение ядерных взрывов в мирных целях</vt:lpstr>
      <vt:lpstr>Слайд 24</vt:lpstr>
      <vt:lpstr>Слайд 25</vt:lpstr>
      <vt:lpstr>Слайд 26</vt:lpstr>
      <vt:lpstr>Производственное объединение "Маяк" </vt:lpstr>
      <vt:lpstr>Слайд 28</vt:lpstr>
      <vt:lpstr>Слайд 29</vt:lpstr>
      <vt:lpstr>Слайд 30</vt:lpstr>
      <vt:lpstr>Медики</vt:lpstr>
      <vt:lpstr>Слайд 32</vt:lpstr>
      <vt:lpstr>Семипалатинский полигон</vt:lpstr>
      <vt:lpstr>Слайд 34</vt:lpstr>
      <vt:lpstr>Слайд 35</vt:lpstr>
      <vt:lpstr>Слайд 36</vt:lpstr>
      <vt:lpstr>Слайд 37</vt:lpstr>
      <vt:lpstr>Слайд 38</vt:lpstr>
      <vt:lpstr>Чернобыльская АЭС</vt:lpstr>
      <vt:lpstr>Слайд 40</vt:lpstr>
      <vt:lpstr>Слайд 41</vt:lpstr>
      <vt:lpstr>Слайд 42</vt:lpstr>
      <vt:lpstr>Экономисты</vt:lpstr>
      <vt:lpstr>Слайд 44</vt:lpstr>
      <vt:lpstr>Проблемы развития теплоэнергетики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KAB-35</cp:lastModifiedBy>
  <cp:revision>140</cp:revision>
  <dcterms:created xsi:type="dcterms:W3CDTF">2009-04-05T12:27:05Z</dcterms:created>
  <dcterms:modified xsi:type="dcterms:W3CDTF">2014-01-29T08:45:21Z</dcterms:modified>
</cp:coreProperties>
</file>