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6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4" Type="http://schemas.microsoft.com/office/2006/relationships/legacyDiagramText" Target="legacyDiagramText8.bin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1.bin"/><Relationship Id="rId7" Type="http://schemas.microsoft.com/office/2006/relationships/legacyDiagramText" Target="legacyDiagramText15.bin"/><Relationship Id="rId2" Type="http://schemas.microsoft.com/office/2006/relationships/legacyDiagramText" Target="legacyDiagramText10.bin"/><Relationship Id="rId1" Type="http://schemas.microsoft.com/office/2006/relationships/legacyDiagramText" Target="legacyDiagramText9.bin"/><Relationship Id="rId6" Type="http://schemas.microsoft.com/office/2006/relationships/legacyDiagramText" Target="legacyDiagramText14.bin"/><Relationship Id="rId5" Type="http://schemas.microsoft.com/office/2006/relationships/legacyDiagramText" Target="legacyDiagramText13.bin"/><Relationship Id="rId4" Type="http://schemas.microsoft.com/office/2006/relationships/legacyDiagramText" Target="legacyDiagramText12.bin"/></Relationships>
</file>

<file path=ppt/drawings/_rels/vmlDrawing4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8.bin"/><Relationship Id="rId2" Type="http://schemas.microsoft.com/office/2006/relationships/legacyDiagramText" Target="legacyDiagramText17.bin"/><Relationship Id="rId1" Type="http://schemas.microsoft.com/office/2006/relationships/legacyDiagramText" Target="legacyDiagramText16.bin"/><Relationship Id="rId4" Type="http://schemas.microsoft.com/office/2006/relationships/legacyDiagramText" Target="legacyDiagramText19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C5399A4-A70F-4420-83D8-F63A189B88F3}" type="datetime1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BC30A0D-04E4-4590-AF57-216FC60059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ABB15BF-B170-4F51-8420-07E840B45A5E}" type="datetimeFigureOut">
              <a:rPr lang="ru-RU" smtClean="0"/>
              <a:pPr/>
              <a:t>06.06.2014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8803D1-9DC5-4849-A7DD-C46CCA4FB5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214290"/>
            <a:ext cx="7329510" cy="214314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ЭСТЕТИЧЕСКАЯ ГИМНАСТИКА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428868"/>
            <a:ext cx="8001056" cy="42148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000" b="1" i="1" dirty="0" smtClean="0">
                <a:solidFill>
                  <a:srgbClr val="0070C0"/>
                </a:solidFill>
              </a:rPr>
              <a:t>ФИЗКУЛЬТУРНО-ОЗДОРОВИТЕЛЬНОЕ НАПРАВЛЕНИЕ</a:t>
            </a:r>
          </a:p>
          <a:p>
            <a:endParaRPr lang="ru-RU" sz="2000" b="1" i="1" u="sng" dirty="0" smtClean="0"/>
          </a:p>
          <a:p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МБОУ Мечетинская СОШ Зерноградского района 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4" name="Picture 7" descr="iCAGA8H5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5001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RM0\Рабочий стол\Рисунок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12" y="3643314"/>
            <a:ext cx="3754437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857356" y="244475"/>
            <a:ext cx="6985019" cy="1431925"/>
          </a:xfrm>
        </p:spPr>
        <p:txBody>
          <a:bodyPr>
            <a:noAutofit/>
          </a:bodyPr>
          <a:lstStyle/>
          <a:p>
            <a:pPr algn="ctr"/>
            <a:r>
              <a:rPr lang="ru-RU" sz="5400" u="sng" dirty="0" smtClean="0">
                <a:solidFill>
                  <a:srgbClr val="7030A0"/>
                </a:solidFill>
              </a:rPr>
              <a:t>Научность программы</a:t>
            </a:r>
            <a:endParaRPr lang="ru-RU" sz="5400" u="sng" dirty="0">
              <a:solidFill>
                <a:srgbClr val="7030A0"/>
              </a:solidFill>
            </a:endParaRPr>
          </a:p>
        </p:txBody>
      </p:sp>
      <p:pic>
        <p:nvPicPr>
          <p:cNvPr id="60418" name="Picture 2" descr="C:\Documents and Settings\RM0\Мои документы\Downloads\0002-002-Vneurochnaja-dejatelnos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1790873" cy="2714644"/>
          </a:xfrm>
          <a:prstGeom prst="rect">
            <a:avLst/>
          </a:prstGeom>
          <a:noFill/>
        </p:spPr>
      </p:pic>
      <p:pic>
        <p:nvPicPr>
          <p:cNvPr id="60419" name="Picture 3" descr="C:\Documents and Settings\RM0\Мои документы\Downloads\4268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3143248"/>
            <a:ext cx="2928958" cy="2928958"/>
          </a:xfrm>
          <a:prstGeom prst="rect">
            <a:avLst/>
          </a:prstGeom>
          <a:noFill/>
        </p:spPr>
      </p:pic>
      <p:pic>
        <p:nvPicPr>
          <p:cNvPr id="60420" name="Picture 4" descr="C:\Documents and Settings\RM0\Мои документы\Downloads\P28752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357430"/>
            <a:ext cx="1857388" cy="2874064"/>
          </a:xfrm>
          <a:prstGeom prst="rect">
            <a:avLst/>
          </a:prstGeom>
          <a:noFill/>
        </p:spPr>
      </p:pic>
      <p:pic>
        <p:nvPicPr>
          <p:cNvPr id="60421" name="Picture 5" descr="C:\Documents and Settings\RM0\Мои документы\Downloads\imgpreview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41616" y="3357562"/>
            <a:ext cx="2602384" cy="321471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60422" name="Picture 6" descr="C:\Documents and Settings\RM0\Мои документы\Мои рисунки\Рисунок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263653" cy="956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59394" name="Diagram 2"/>
          <p:cNvGraphicFramePr>
            <a:graphicFrameLocks/>
          </p:cNvGraphicFramePr>
          <p:nvPr>
            <p:ph idx="4294967295"/>
          </p:nvPr>
        </p:nvGraphicFramePr>
        <p:xfrm>
          <a:off x="1571625" y="357188"/>
          <a:ext cx="7572375" cy="5891212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7" name="Picture 7" descr="iCAGA8H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1214414" cy="9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CAK1L925"/>
          <p:cNvPicPr>
            <a:picLocks noChangeAspect="1" noChangeArrowheads="1"/>
          </p:cNvPicPr>
          <p:nvPr/>
        </p:nvPicPr>
        <p:blipFill>
          <a:blip r:embed="rId4" cstate="email">
            <a:lum contrast="-36000"/>
          </a:blip>
          <a:srcRect/>
          <a:stretch>
            <a:fillRect/>
          </a:stretch>
        </p:blipFill>
        <p:spPr bwMode="auto">
          <a:xfrm>
            <a:off x="4214810" y="2571744"/>
            <a:ext cx="1428760" cy="144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320"/>
            <a:ext cx="857653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Гармоническое физическое развитие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3" descr="F:\3 класс\SAM_96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4659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2297424"/>
          </a:xfrm>
        </p:spPr>
        <p:txBody>
          <a:bodyPr>
            <a:normAutofit/>
          </a:bodyPr>
          <a:lstStyle/>
          <a:p>
            <a:r>
              <a:rPr lang="ru-RU" dirty="0" smtClean="0"/>
              <a:t>2. Формирование знаний о современных формах физкультурной деятельности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3" name="Picture 2" descr="D:\21.02.13\IMG_52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714620"/>
            <a:ext cx="4353306" cy="2786082"/>
          </a:xfrm>
          <a:prstGeom prst="rect">
            <a:avLst/>
          </a:prstGeom>
          <a:noFill/>
        </p:spPr>
      </p:pic>
      <p:pic>
        <p:nvPicPr>
          <p:cNvPr id="4" name="Picture 3" descr="D:\21.02.13\IMG_53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3357562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Совершенствование навыков в базовых двигательных действиях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Picture 2" descr="C:\Documents and Settings\RM0\Рабочий стол\Новая папка (2)\SAM_03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071678"/>
            <a:ext cx="5643602" cy="423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5827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Профилактика и укрепление здоровья, коррекция телосложения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D:\фото\1 класс с мячами\SAM_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183880" y="1597429"/>
            <a:ext cx="6001789" cy="450134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Музыкально-ритмическое     воспитание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1 класс\SAM_9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422" y="1928802"/>
            <a:ext cx="4522253" cy="338987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Развитие физических и психических качеств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фото\3 класс с флажками\SAM_0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7968" cy="1939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потребностей в бережном  отношению к своему здоровью</a:t>
            </a:r>
            <a:endParaRPr lang="ru-RU" dirty="0"/>
          </a:p>
        </p:txBody>
      </p:sp>
      <p:pic>
        <p:nvPicPr>
          <p:cNvPr id="4" name="Picture 4" descr="F:\3 класс\SAM_9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071670" y="2285992"/>
            <a:ext cx="4353067" cy="326118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5929354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 БЛОКИ  ПРОГРАММЫ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60" name="Diagram 12"/>
          <p:cNvGraphicFramePr>
            <a:graphicFrameLocks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ompatibility">
            <com:legacyDrawing xmlns:com="http://schemas.openxmlformats.org/drawingml/2006/compatibility" spid="_x0000_s307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5" descr="DSC00267"/>
          <p:cNvPicPr>
            <a:picLocks noChangeAspect="1" noChangeArrowheads="1"/>
          </p:cNvPicPr>
          <p:nvPr/>
        </p:nvPicPr>
        <p:blipFill>
          <a:blip r:embed="rId3" cstate="email">
            <a:lum bright="18000" contrast="36000"/>
          </a:blip>
          <a:srcRect/>
          <a:stretch>
            <a:fillRect/>
          </a:stretch>
        </p:blipFill>
        <p:spPr bwMode="auto">
          <a:xfrm>
            <a:off x="7000860" y="0"/>
            <a:ext cx="2143140" cy="138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229600" cy="1873250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</a:rPr>
              <a:t>В основе здоровьесберегающих технологий  образования лежит идея  сбережения здоровья обучающихся, что само по себе является  элементом права на здоровье.</a:t>
            </a:r>
            <a:br>
              <a:rPr lang="ru-RU" sz="2800" dirty="0"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520195" name="Picture 6" descr="Изображение 00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27363" y="1857375"/>
            <a:ext cx="6116637" cy="4587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504828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ОСНОВЫ ЗНАНИЙ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041" name="Picture 1" descr="G:\DCIM\101PHOTO\SAM_1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2" name="Picture 2" descr="G:\DCIM\101PHOTO\SAM_126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214290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857496"/>
            <a:ext cx="8215370" cy="1428759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lackadder ITC" pitchFamily="82" charset="0"/>
              </a:rPr>
              <a:t>Ритмическая гимнастика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5060" name="Picture 4" descr="DSC005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00232" y="428604"/>
            <a:ext cx="2917825" cy="2189162"/>
          </a:xfrm>
        </p:spPr>
      </p:pic>
      <p:pic>
        <p:nvPicPr>
          <p:cNvPr id="45061" name="Picture 5" descr="DSC0059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6380" y="428604"/>
            <a:ext cx="2921000" cy="2189163"/>
          </a:xfrm>
        </p:spPr>
      </p:pic>
      <p:pic>
        <p:nvPicPr>
          <p:cNvPr id="11" name="Picture 1" descr="D:\фото\сборник 2013\SAM_18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429132"/>
            <a:ext cx="2692400" cy="2019300"/>
          </a:xfrm>
          <a:prstGeom prst="rect">
            <a:avLst/>
          </a:prstGeom>
          <a:noFill/>
        </p:spPr>
      </p:pic>
      <p:pic>
        <p:nvPicPr>
          <p:cNvPr id="12" name="Picture 2" descr="D:\фото\сборник 2013\SAM_18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4357694"/>
            <a:ext cx="2692400" cy="2019300"/>
          </a:xfrm>
          <a:prstGeom prst="rect">
            <a:avLst/>
          </a:prstGeom>
          <a:noFill/>
        </p:spPr>
      </p:pic>
      <p:pic>
        <p:nvPicPr>
          <p:cNvPr id="13" name="Picture 3" descr="D:\фото\сборник 2013\SAM_185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4429132"/>
            <a:ext cx="26924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ДЕЛАЙ КАК Я!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Picture 3" descr="DSC014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2000" contrast="24000"/>
          </a:blip>
          <a:stretch>
            <a:fillRect/>
          </a:stretch>
        </p:blipFill>
        <p:spPr bwMode="auto">
          <a:xfrm>
            <a:off x="1245698" y="214290"/>
            <a:ext cx="7898302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7030A0"/>
                </a:solidFill>
              </a:rPr>
              <a:t>Упражнения с предметами</a:t>
            </a:r>
            <a:endParaRPr lang="ru-RU" b="1" u="sng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2928958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5"/>
                </a:solidFill>
              </a:rPr>
              <a:t>Скакалка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5"/>
                </a:solidFill>
              </a:rPr>
              <a:t>Обруч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5"/>
                </a:solidFill>
              </a:rPr>
              <a:t>Лента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5"/>
                </a:solidFill>
              </a:rPr>
              <a:t>Флажки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5"/>
                </a:solidFill>
              </a:rPr>
              <a:t>Мяч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pic>
        <p:nvPicPr>
          <p:cNvPr id="83969" name="Picture 1" descr="D:\фото\1 класс с мячами\SAM_02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2143116"/>
            <a:ext cx="4175787" cy="313184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1575" y="277813"/>
            <a:ext cx="4975225" cy="1143000"/>
          </a:xfrm>
        </p:spPr>
        <p:txBody>
          <a:bodyPr>
            <a:normAutofit fontScale="90000"/>
          </a:bodyPr>
          <a:lstStyle/>
          <a:p>
            <a:r>
              <a:rPr lang="ru-RU" b="1" u="sng" smtClean="0">
                <a:solidFill>
                  <a:schemeClr val="hlink"/>
                </a:solidFill>
                <a:latin typeface="Vladimir Script" pitchFamily="66" charset="0"/>
              </a:rPr>
              <a:t>5-минутка с мячиком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8131" name="Picture 3" descr="DSC0060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3402013" cy="4537075"/>
          </a:xfrm>
        </p:spPr>
      </p:pic>
      <p:pic>
        <p:nvPicPr>
          <p:cNvPr id="48132" name="Picture 4" descr="DSC006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30888" y="1428750"/>
            <a:ext cx="3313112" cy="2484438"/>
          </a:xfrm>
        </p:spPr>
      </p:pic>
      <p:pic>
        <p:nvPicPr>
          <p:cNvPr id="48133" name="Picture 5" descr="DSC0060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37250" y="4143375"/>
            <a:ext cx="3206750" cy="2405063"/>
          </a:xfrm>
        </p:spPr>
      </p:pic>
      <p:pic>
        <p:nvPicPr>
          <p:cNvPr id="6" name="Picture 4" descr="DSC005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000232" y="4286256"/>
            <a:ext cx="2917825" cy="2189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359898"/>
            <a:ext cx="5286412" cy="1997532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chemeClr val="accent3">
                    <a:lumMod val="75000"/>
                  </a:schemeClr>
                </a:solidFill>
              </a:rPr>
              <a:t>«Мой веселый, звонкий мяч»</a:t>
            </a:r>
            <a:endParaRPr lang="ru-RU" sz="5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3" descr="D:\фото\1 класс с мячами\SAM_0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1" y="571480"/>
            <a:ext cx="3501492" cy="4929222"/>
          </a:xfrm>
          <a:prstGeom prst="rect">
            <a:avLst/>
          </a:prstGeom>
          <a:noFill/>
        </p:spPr>
      </p:pic>
      <p:pic>
        <p:nvPicPr>
          <p:cNvPr id="6" name="Picture 4" descr="D:\фото\1 класс с мячами\SAM_02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464665"/>
            <a:ext cx="5096547" cy="3821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с обручем</a:t>
            </a:r>
            <a:endParaRPr lang="ru-RU" dirty="0"/>
          </a:p>
        </p:txBody>
      </p:sp>
      <p:pic>
        <p:nvPicPr>
          <p:cNvPr id="8194" name="Picture 2" descr="D:\фото\ролик\SAM_18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Красиво!  Полезно! Интересно!</a:t>
            </a:r>
            <a:endParaRPr lang="ru-RU" dirty="0"/>
          </a:p>
        </p:txBody>
      </p:sp>
      <p:pic>
        <p:nvPicPr>
          <p:cNvPr id="18434" name="Picture 2" descr="D:\фото\3 класс с флажками\SAM_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357298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0180" name="Picture 4" descr="DSC005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0" y="3357563"/>
            <a:ext cx="4572000" cy="3430587"/>
          </a:xfrm>
        </p:spPr>
      </p:pic>
      <p:pic>
        <p:nvPicPr>
          <p:cNvPr id="50183" name="Picture 7" descr="DSC0055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72400" y="-5829300"/>
            <a:ext cx="4775200" cy="3581400"/>
          </a:xfrm>
          <a:prstGeom prst="rect">
            <a:avLst/>
          </a:prstGeom>
          <a:noFill/>
        </p:spPr>
      </p:pic>
      <p:pic>
        <p:nvPicPr>
          <p:cNvPr id="9" name="Picture 3" descr="DSC0054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142984"/>
            <a:ext cx="4786314" cy="3571900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714744" y="214290"/>
            <a:ext cx="5214974" cy="178595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Классы</a:t>
            </a:r>
            <a:r>
              <a:rPr kumimoji="0" lang="ru-RU" sz="43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компенсирующего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</a:t>
            </a:r>
            <a:br>
              <a:rPr lang="ru-RU" dirty="0" smtClean="0"/>
            </a:br>
            <a:r>
              <a:rPr lang="ru-RU" dirty="0" smtClean="0"/>
              <a:t> художественной гимнастики</a:t>
            </a:r>
            <a:endParaRPr lang="ru-RU" dirty="0"/>
          </a:p>
        </p:txBody>
      </p:sp>
      <p:pic>
        <p:nvPicPr>
          <p:cNvPr id="4" name="Picture 3" descr="D:\фото\1 класс с мячами\SAM_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85984" y="1928802"/>
            <a:ext cx="5443550" cy="40826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0A0D-04E4-4590-AF57-216FC6005959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5361" name="Picture 1" descr="F:\урок 2 г класс\SAM_987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285750"/>
            <a:ext cx="8358187" cy="626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Адаптивная физическая культура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00240"/>
            <a:ext cx="7498080" cy="42481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Упражнения с гимнастическими предметами (палка, мяч, обруч, скакалка)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Общеразвивающие упражнения  для формирования правильной осанки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Акробатические упражнения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2290" name="Picture 2" descr="F:\с гиа палкой\SAM_00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28750" y="357188"/>
            <a:ext cx="7715250" cy="578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5043494" cy="116205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акробатика</a:t>
            </a:r>
            <a:endParaRPr lang="ru-RU" sz="5400" dirty="0"/>
          </a:p>
        </p:txBody>
      </p:sp>
      <p:pic>
        <p:nvPicPr>
          <p:cNvPr id="9218" name="Picture 2" descr="F:\с гиа палкой\SAM_0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72821" y="2133600"/>
            <a:ext cx="5322158" cy="3992563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229600" cy="121443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ГИМНАСТИКА </a:t>
            </a:r>
            <a:br>
              <a:rPr lang="ru-RU" sz="4000" dirty="0" smtClean="0"/>
            </a:br>
            <a:r>
              <a:rPr lang="ru-RU" sz="4000" dirty="0" smtClean="0"/>
              <a:t>С ОСНОВЫМИ АКРОБАТИКИ</a:t>
            </a:r>
            <a:endParaRPr lang="ru-RU" sz="4000" dirty="0"/>
          </a:p>
        </p:txBody>
      </p:sp>
      <p:pic>
        <p:nvPicPr>
          <p:cNvPr id="5122" name="Picture 2" descr="F:\3 класс\SAM_969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357438" y="1571625"/>
            <a:ext cx="6786562" cy="508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1376363" y="3143250"/>
            <a:ext cx="7767637" cy="264318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3" descr="D:\фото\1 класс с мячами\SAM_022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4588" y="428625"/>
            <a:ext cx="7999412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ГИМНАСТИКА</a:t>
            </a:r>
            <a:endParaRPr lang="ru-RU" b="1" dirty="0"/>
          </a:p>
        </p:txBody>
      </p:sp>
      <p:pic>
        <p:nvPicPr>
          <p:cNvPr id="3074" name="Picture 2" descr="F:\3 класс\SAM_9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4098" name="Picture 2" descr="F:\3 класс\SAM_97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413" y="0"/>
            <a:ext cx="8764587" cy="6572250"/>
          </a:xfrm>
          <a:prstGeom prst="rect">
            <a:avLst/>
          </a:prstGeom>
          <a:noFill/>
        </p:spPr>
      </p:pic>
      <p:sp>
        <p:nvSpPr>
          <p:cNvPr id="13" name="Заголовок 6"/>
          <p:cNvSpPr txBox="1">
            <a:spLocks/>
          </p:cNvSpPr>
          <p:nvPr/>
        </p:nvSpPr>
        <p:spPr>
          <a:xfrm>
            <a:off x="928662" y="5286388"/>
            <a:ext cx="7929618" cy="12144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АКРОБАТИКА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z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8732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Diagram 2"/>
          <p:cNvGraphicFramePr>
            <a:graphicFrameLocks/>
          </p:cNvGraphicFramePr>
          <p:nvPr>
            <p:ph idx="1"/>
          </p:nvPr>
        </p:nvGraphicFramePr>
        <p:xfrm>
          <a:off x="1071538" y="285728"/>
          <a:ext cx="7858180" cy="6286544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10604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ФИЗИЧЕСКАЯ ПОДГОТОВКА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4" name="Picture 3" descr="C:\Documents and Settings\RM0\Рабочий стол\Новая папка (2)\SAM_029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857625"/>
            <a:ext cx="2506663" cy="2155825"/>
          </a:xfrm>
          <a:prstGeom prst="rect">
            <a:avLst/>
          </a:prstGeom>
          <a:noFill/>
        </p:spPr>
      </p:pic>
      <p:pic>
        <p:nvPicPr>
          <p:cNvPr id="5" name="Picture 3" descr="C:\Documents and Settings\RM0\Рабочий стол\Новая папка (2)\SAM_02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0" y="3929063"/>
            <a:ext cx="2686050" cy="2014537"/>
          </a:xfrm>
          <a:prstGeom prst="rect">
            <a:avLst/>
          </a:prstGeom>
          <a:noFill/>
        </p:spPr>
      </p:pic>
      <p:pic>
        <p:nvPicPr>
          <p:cNvPr id="6" name="Picture 4" descr="F:\3 класс\SAM_97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24625" y="3929063"/>
            <a:ext cx="2619375" cy="1963737"/>
          </a:xfrm>
          <a:prstGeom prst="rect">
            <a:avLst/>
          </a:prstGeom>
          <a:noFill/>
        </p:spPr>
      </p:pic>
      <p:pic>
        <p:nvPicPr>
          <p:cNvPr id="7" name="Picture 2" descr="C:\Documents and Settings\RM0\Рабочий стол\Новая папка (2)\SAM_0320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14282" y="285728"/>
            <a:ext cx="2828916" cy="2121687"/>
          </a:xfrm>
          <a:prstGeom prst="rect">
            <a:avLst/>
          </a:prstGeom>
          <a:noFill/>
        </p:spPr>
      </p:pic>
      <p:pic>
        <p:nvPicPr>
          <p:cNvPr id="8" name="Picture 3" descr="F:\3 класс\SAM_96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214290"/>
            <a:ext cx="2786082" cy="2089562"/>
          </a:xfrm>
          <a:prstGeom prst="rect">
            <a:avLst/>
          </a:prstGeom>
          <a:noFill/>
        </p:spPr>
      </p:pic>
      <p:pic>
        <p:nvPicPr>
          <p:cNvPr id="9" name="Picture 3" descr="F:\3 класс\SAM_973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81764" y="214290"/>
            <a:ext cx="2762236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50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Подтягивание </a:t>
            </a:r>
            <a:br>
              <a:rPr lang="ru-RU" dirty="0" smtClean="0"/>
            </a:br>
            <a:r>
              <a:rPr lang="ru-RU" dirty="0" smtClean="0"/>
              <a:t>на низкой перекладине из виса лежа</a:t>
            </a:r>
            <a:endParaRPr lang="ru-RU" dirty="0"/>
          </a:p>
        </p:txBody>
      </p:sp>
      <p:pic>
        <p:nvPicPr>
          <p:cNvPr id="5122" name="Picture 2" descr="C:\Documents and Settings\RM0\Рабочий стол\Новая папка (2)\SAM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0A0D-04E4-4590-AF57-216FC600595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7346" name="Picture 2" descr="D:\фото\сборник 2013\SAM_05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428625"/>
            <a:ext cx="7715250" cy="57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027" name="Picture 3" descr="C:\Documents and Settings\RM0\Рабочий стол\Новая папка (2)\SAM_027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55663" y="214313"/>
            <a:ext cx="8288337" cy="6215062"/>
          </a:xfrm>
          <a:prstGeom prst="rect">
            <a:avLst/>
          </a:prstGeom>
          <a:noFill/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42976" y="4429133"/>
            <a:ext cx="7086624" cy="14287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Кто быстрее!</a:t>
            </a:r>
            <a:endParaRPr kumimoji="0" lang="ru-RU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4098" name="Picture 2" descr="C:\Documents and Settings\RM0\Рабочий стол\Новая папка (2)\SAM_028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5663" y="285750"/>
            <a:ext cx="8288337" cy="621506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00100" y="428605"/>
            <a:ext cx="3571900" cy="114300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Кто  дальше!</a:t>
            </a: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«ТАНЦЕВАЛЬНЫЙ МАРАФОН»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48" y="2143116"/>
            <a:ext cx="4552952" cy="3857652"/>
          </a:xfrm>
        </p:spPr>
        <p:txBody>
          <a:bodyPr/>
          <a:lstStyle/>
          <a:p>
            <a:r>
              <a:rPr lang="ru-RU" i="1" dirty="0" smtClean="0"/>
              <a:t>«Танец Утят»</a:t>
            </a:r>
          </a:p>
          <a:p>
            <a:r>
              <a:rPr lang="ru-RU" i="1" dirty="0" smtClean="0"/>
              <a:t>«Сюрприз»</a:t>
            </a:r>
          </a:p>
          <a:p>
            <a:r>
              <a:rPr lang="ru-RU" i="1" dirty="0" smtClean="0"/>
              <a:t>«</a:t>
            </a:r>
            <a:r>
              <a:rPr lang="ru-RU" i="1" dirty="0" err="1" smtClean="0"/>
              <a:t>Бу-ра-ти-но</a:t>
            </a:r>
            <a:r>
              <a:rPr lang="ru-RU" i="1" dirty="0" smtClean="0"/>
              <a:t>»</a:t>
            </a:r>
          </a:p>
          <a:p>
            <a:r>
              <a:rPr lang="ru-RU" i="1" dirty="0" smtClean="0"/>
              <a:t>«Черный кот»</a:t>
            </a:r>
          </a:p>
          <a:p>
            <a:r>
              <a:rPr lang="ru-RU" i="1" dirty="0" smtClean="0"/>
              <a:t>«Восточный танец»</a:t>
            </a:r>
          </a:p>
          <a:p>
            <a:r>
              <a:rPr lang="ru-RU" i="1" dirty="0" smtClean="0"/>
              <a:t>«Хоровод»</a:t>
            </a:r>
          </a:p>
          <a:p>
            <a:r>
              <a:rPr lang="ru-RU" i="1" dirty="0" smtClean="0"/>
              <a:t>«Марш»</a:t>
            </a:r>
          </a:p>
          <a:p>
            <a:r>
              <a:rPr lang="ru-RU" i="1" dirty="0" smtClean="0"/>
              <a:t>«Вальс цветов»</a:t>
            </a:r>
            <a:endParaRPr lang="ru-RU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6" name="Picture 3" descr="D:\фото\1 класс просто\SAM_048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714488"/>
            <a:ext cx="2649538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14325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«Буратино»</a:t>
            </a:r>
            <a:endParaRPr lang="ru-RU" b="1" dirty="0"/>
          </a:p>
        </p:txBody>
      </p:sp>
      <p:pic>
        <p:nvPicPr>
          <p:cNvPr id="24578" name="Picture 2" descr="F:\1 класс\SAM_98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285728"/>
            <a:ext cx="4286250" cy="638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</a:rPr>
              <a:t>Танец «Детство»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фото\ролик\SAM_1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428860" y="1785926"/>
            <a:ext cx="5441971" cy="408147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Танец «СЮРПРИЗ»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о\ролик\SAM_1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50496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Вальс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фото\вальс\SAM_2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428728" y="1428736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МУЗЫКАЛЬНЫЕ ПОДВИЖНЫЕ ИГРЫ</a:t>
            </a:r>
            <a:endParaRPr lang="ru-RU" dirty="0"/>
          </a:p>
        </p:txBody>
      </p:sp>
      <p:pic>
        <p:nvPicPr>
          <p:cNvPr id="9219" name="Picture 3" descr="D:\фото\1 класс просто\SAM_0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5100" y="2484437"/>
            <a:ext cx="3657600" cy="2743200"/>
          </a:xfrm>
          <a:prstGeom prst="rect">
            <a:avLst/>
          </a:prstGeom>
          <a:noFill/>
        </p:spPr>
      </p:pic>
      <p:pic>
        <p:nvPicPr>
          <p:cNvPr id="9220" name="Picture 4" descr="D:\фото\1 класс просто\SAM_0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6850" y="2484437"/>
            <a:ext cx="3657600" cy="27432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9218" name="Picture 2" descr="C:\Documents and Settings\RM0\Мои документы\Мои рисунки\1300962562_c24083cb46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10462" y="0"/>
            <a:ext cx="1633538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</a:rPr>
              <a:t>ВЫВОД: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D:\фото\сборник 2013\SAM_4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85728"/>
            <a:ext cx="8001056" cy="600079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60418" name="Picture 2" descr="D:\фото\сборник 2013\SAM_50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8625"/>
            <a:ext cx="3929063" cy="6096000"/>
          </a:xfrm>
          <a:prstGeom prst="rect">
            <a:avLst/>
          </a:prstGeom>
          <a:noFill/>
        </p:spPr>
      </p:pic>
      <p:pic>
        <p:nvPicPr>
          <p:cNvPr id="6" name="Picture 6" descr="DSC_93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357166"/>
            <a:ext cx="389935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662113" y="260350"/>
            <a:ext cx="7481887" cy="1873250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</a:rPr>
              <a:t>…</a:t>
            </a:r>
            <a:r>
              <a:rPr lang="ru-RU" sz="2400" i="1" dirty="0" smtClean="0"/>
              <a:t> Здоровье детей  - результат сложного взаимодействия  человека с природой и обществом. Оно зависит  от   социальных, культурных,  экологических, медицинских факторов…</a:t>
            </a:r>
            <a:r>
              <a:rPr lang="ru-RU" sz="2400" dirty="0">
                <a:latin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</a:rPr>
            </a:b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" name="Picture 2" descr="D:\фото\1 класс с мячами\SAM_0225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71670" y="2214554"/>
            <a:ext cx="5857916" cy="439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728" y="285728"/>
            <a:ext cx="3597277" cy="2539774"/>
          </a:xfrm>
          <a:noFill/>
          <a:ln/>
        </p:spPr>
      </p:pic>
      <p:pic>
        <p:nvPicPr>
          <p:cNvPr id="4321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29256" y="428604"/>
            <a:ext cx="3475037" cy="2530475"/>
          </a:xfrm>
          <a:noFill/>
          <a:ln/>
        </p:spPr>
      </p:pic>
      <p:pic>
        <p:nvPicPr>
          <p:cNvPr id="4321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571604" y="3214686"/>
            <a:ext cx="3886200" cy="2647950"/>
          </a:xfrm>
          <a:noFill/>
          <a:ln/>
        </p:spPr>
      </p:pic>
      <p:pic>
        <p:nvPicPr>
          <p:cNvPr id="4321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5469690" y="4076700"/>
            <a:ext cx="2824245" cy="2019300"/>
          </a:xfr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0A0D-04E4-4590-AF57-216FC6005959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Красота – это гармония !</a:t>
            </a:r>
            <a:endParaRPr lang="ru-RU" dirty="0">
              <a:latin typeface="+mn-lt"/>
            </a:endParaRPr>
          </a:p>
        </p:txBody>
      </p:sp>
      <p:pic>
        <p:nvPicPr>
          <p:cNvPr id="7" name="Picture 2" descr="DSC0002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фото\вальс\SAM_24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28604"/>
            <a:ext cx="7620053" cy="571504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D:\фото\сборник 2013\DSC00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фото\1 класс с мячами\SAM_02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8307419" cy="6230565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D:\фото\сборник 2013\SAM_4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63490" name="Picture 2" descr="D:\фото\сборник 2013\DSC_979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1675" y="571500"/>
            <a:ext cx="7172325" cy="57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smtClean="0">
                <a:solidFill>
                  <a:srgbClr val="7030A0"/>
                </a:solidFill>
              </a:rPr>
              <a:t>ДО СВИДАНИЯ</a:t>
            </a:r>
            <a:r>
              <a:rPr lang="ru-RU" b="1" i="1" dirty="0" smtClean="0">
                <a:solidFill>
                  <a:srgbClr val="7030A0"/>
                </a:solidFill>
              </a:rPr>
              <a:t>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266" name="Picture 2" descr="F:\с гиа палкой\SAM_0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427027" y="1780309"/>
            <a:ext cx="5515495" cy="413558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1785950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ФГОС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6072230" cy="4819664"/>
          </a:xfrm>
        </p:spPr>
        <p:txBody>
          <a:bodyPr>
            <a:normAutofit/>
          </a:bodyPr>
          <a:lstStyle/>
          <a:p>
            <a:r>
              <a:rPr lang="ru-RU" i="1" dirty="0" smtClean="0"/>
              <a:t>Стандарты второго поколения предусматривают создание условий  для повышения  качества  общего образования. </a:t>
            </a:r>
          </a:p>
          <a:p>
            <a:r>
              <a:rPr lang="ru-RU" i="1" dirty="0" smtClean="0"/>
              <a:t>В этих целях  актуальным является  формирование  культуры здоровья и безопасного образа жизни.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Picture 7" descr="iCAGA8H5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042943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DSC005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43702" y="571480"/>
            <a:ext cx="2192340" cy="2924384"/>
          </a:xfrm>
          <a:prstGeom prst="rect">
            <a:avLst/>
          </a:prstGeom>
        </p:spPr>
      </p:pic>
      <p:pic>
        <p:nvPicPr>
          <p:cNvPr id="10" name="Picture 1" descr="G:\DCIM\101PHOTO\SAM_12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4143380"/>
            <a:ext cx="2711443" cy="2033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1"/>
          <p:cNvGraphicFramePr>
            <a:graphicFrameLocks/>
          </p:cNvGraphicFramePr>
          <p:nvPr>
            <p:ph idx="1"/>
          </p:nvPr>
        </p:nvGraphicFramePr>
        <p:xfrm>
          <a:off x="457200" y="857232"/>
          <a:ext cx="8229600" cy="600076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Picture 7" descr="iCAGA8H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0"/>
            <a:ext cx="1042942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42910" y="357166"/>
            <a:ext cx="8290778" cy="106047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ФИЗКУЛЬТУРНО-ОЗДОРОВИТЕЛЬНОЕ НАПРАВЛЕНИЕ В ШКОЛЕ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Что такое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 «эстетическая гимнастика»?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фото\ролик\SAM_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E7AC9-A0FA-4696-BDAE-29EE1EFE470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8370" name="Picture 2" descr="D:\фото\сборник 2013\SAM_428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285750"/>
            <a:ext cx="7905750" cy="5929313"/>
          </a:xfrm>
          <a:prstGeom prst="rect">
            <a:avLst/>
          </a:prstGeom>
          <a:noFill/>
        </p:spPr>
      </p:pic>
      <p:pic>
        <p:nvPicPr>
          <p:cNvPr id="13" name="Picture 7" descr="iCAGA8H5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1"/>
            <a:ext cx="1071537" cy="80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</TotalTime>
  <Words>387</Words>
  <Application>Microsoft Office PowerPoint</Application>
  <PresentationFormat>Экран (4:3)</PresentationFormat>
  <Paragraphs>158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Солнцестояние</vt:lpstr>
      <vt:lpstr>ЭСТЕТИЧЕСКАЯ ГИМНАСТИКА</vt:lpstr>
      <vt:lpstr>В основе здоровьесберегающих технологий  образования лежит идея  сбережения здоровья обучающихся, что само по себе является  элементом права на здоровье. </vt:lpstr>
      <vt:lpstr>Слайд 3</vt:lpstr>
      <vt:lpstr>Слайд 4</vt:lpstr>
      <vt:lpstr>… Здоровье детей  - результат сложного взаимодействия  человека с природой и обществом. Оно зависит  от   социальных, культурных,  экологических, медицинских факторов… </vt:lpstr>
      <vt:lpstr>ФГОС</vt:lpstr>
      <vt:lpstr>Слайд 7</vt:lpstr>
      <vt:lpstr>Что такое  «эстетическая гимнастика»?</vt:lpstr>
      <vt:lpstr>Слайд 9</vt:lpstr>
      <vt:lpstr>Научность программы</vt:lpstr>
      <vt:lpstr>Слайд 11</vt:lpstr>
      <vt:lpstr>1. Гармоническое физическое развитие</vt:lpstr>
      <vt:lpstr>2. Формирование знаний о современных формах физкультурной деятельности</vt:lpstr>
      <vt:lpstr>3. Совершенствование навыков в базовых двигательных действиях</vt:lpstr>
      <vt:lpstr>4. Профилактика и укрепление здоровья, коррекция телосложения</vt:lpstr>
      <vt:lpstr>5. Музыкально-ритмическое     воспитание</vt:lpstr>
      <vt:lpstr>6. Развитие физических и психических качеств</vt:lpstr>
      <vt:lpstr>Формирование потребностей в бережном  отношению к своему здоровью</vt:lpstr>
      <vt:lpstr>ОСНОВНЫЕ  БЛОКИ  ПРОГРАММЫ</vt:lpstr>
      <vt:lpstr>ОСНОВЫ ЗНАНИЙ</vt:lpstr>
      <vt:lpstr>Ритмическая гимнастика</vt:lpstr>
      <vt:lpstr>ДЕЛАЙ КАК Я!</vt:lpstr>
      <vt:lpstr>Упражнения с предметами</vt:lpstr>
      <vt:lpstr>5-минутка с мячиком</vt:lpstr>
      <vt:lpstr>«Мой веселый, звонкий мяч»</vt:lpstr>
      <vt:lpstr>Упражнения с обручем</vt:lpstr>
      <vt:lpstr> Красиво!  Полезно! Интересно!</vt:lpstr>
      <vt:lpstr>Слайд 28</vt:lpstr>
      <vt:lpstr>Упражнения  художественной гимнастики</vt:lpstr>
      <vt:lpstr>Адаптивная физическая культура</vt:lpstr>
      <vt:lpstr>Слайд 31</vt:lpstr>
      <vt:lpstr>акробатика</vt:lpstr>
      <vt:lpstr>ГИМНАСТИКА  С ОСНОВЫМИ АКРОБАТИКИ</vt:lpstr>
      <vt:lpstr>Слайд 34</vt:lpstr>
      <vt:lpstr>ГИМНАСТИКА</vt:lpstr>
      <vt:lpstr>Слайд 36</vt:lpstr>
      <vt:lpstr>Слайд 37</vt:lpstr>
      <vt:lpstr>  ФИЗИЧЕСКАЯ ПОДГОТОВКА</vt:lpstr>
      <vt:lpstr>Подтягивание  на низкой перекладине из виса лежа</vt:lpstr>
      <vt:lpstr>Слайд 40</vt:lpstr>
      <vt:lpstr>Слайд 41</vt:lpstr>
      <vt:lpstr>«ТАНЦЕВАЛЬНЫЙ МАРАФОН»</vt:lpstr>
      <vt:lpstr>«Буратино»</vt:lpstr>
      <vt:lpstr>Танец «Детство»</vt:lpstr>
      <vt:lpstr>Танец «СЮРПРИЗ»</vt:lpstr>
      <vt:lpstr>Вальс</vt:lpstr>
      <vt:lpstr>МУЗЫКАЛЬНЫЕ ПОДВИЖНЫЕ ИГРЫ</vt:lpstr>
      <vt:lpstr>ВЫВОД:</vt:lpstr>
      <vt:lpstr>Слайд 49</vt:lpstr>
      <vt:lpstr>Слайд 50</vt:lpstr>
      <vt:lpstr>Красота – это гармония !</vt:lpstr>
      <vt:lpstr>Слайд 52</vt:lpstr>
      <vt:lpstr>Слайд 53</vt:lpstr>
      <vt:lpstr>Слайд 54</vt:lpstr>
      <vt:lpstr>Слайд 55</vt:lpstr>
      <vt:lpstr>Слайд 56</vt:lpstr>
      <vt:lpstr>ДО СВИДАНИЯ,  СПАСИБО ЗА ВНИМАНИЕ!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ЭСТЕТИЧЕСКАЯ ГИМНАСТИКА</dc:title>
  <dc:creator>Your User Name</dc:creator>
  <cp:lastModifiedBy>re</cp:lastModifiedBy>
  <cp:revision>2</cp:revision>
  <dcterms:created xsi:type="dcterms:W3CDTF">2014-02-02T16:16:10Z</dcterms:created>
  <dcterms:modified xsi:type="dcterms:W3CDTF">2014-06-05T22:11:48Z</dcterms:modified>
</cp:coreProperties>
</file>