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468548-33F0-49C7-AAC0-CC6AC0358670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051BD9-6728-453D-AD34-507FA6D8F5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edbook24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u="none" strike="noStrike" dirty="0" smtClean="0">
                <a:solidFill>
                  <a:srgbClr val="0000FF"/>
                </a:solidFill>
                <a:effectLst/>
                <a:latin typeface="Times New Roman"/>
                <a:hlinkClick r:id="rId2" tooltip="Красная книга Красноярского края"/>
              </a:rPr>
              <a:t>Красная книга </a:t>
            </a:r>
            <a:r>
              <a:rPr lang="ru-RU" sz="6000" b="1" u="none" strike="noStrike" dirty="0" smtClean="0">
                <a:solidFill>
                  <a:srgbClr val="0000FF"/>
                </a:solidFill>
                <a:effectLst/>
                <a:latin typeface="Times New Roman"/>
                <a:hlinkClick r:id="rId2" tooltip="Красная книга Красноярского края"/>
              </a:rPr>
              <a:t/>
            </a:r>
            <a:br>
              <a:rPr lang="ru-RU" sz="6000" b="1" u="none" strike="noStrike" dirty="0" smtClean="0">
                <a:solidFill>
                  <a:srgbClr val="0000FF"/>
                </a:solidFill>
                <a:effectLst/>
                <a:latin typeface="Times New Roman"/>
                <a:hlinkClick r:id="rId2" tooltip="Красная книга Красноярского края"/>
              </a:rPr>
            </a:br>
            <a:r>
              <a:rPr lang="ru-RU" sz="6000" b="1" u="none" strike="noStrike" dirty="0" smtClean="0">
                <a:solidFill>
                  <a:srgbClr val="0000FF"/>
                </a:solidFill>
                <a:effectLst/>
                <a:latin typeface="Times New Roman"/>
                <a:hlinkClick r:id="rId2" tooltip="Красная книга Красноярского края"/>
              </a:rPr>
              <a:t>Красноярского </a:t>
            </a:r>
            <a:r>
              <a:rPr lang="ru-RU" sz="6000" b="1" u="none" strike="noStrike" dirty="0" smtClean="0">
                <a:solidFill>
                  <a:srgbClr val="0000FF"/>
                </a:solidFill>
                <a:effectLst/>
                <a:latin typeface="Times New Roman"/>
                <a:hlinkClick r:id="rId2" tooltip="Красная книга Красноярского края"/>
              </a:rPr>
              <a:t>края</a:t>
            </a:r>
            <a:r>
              <a:rPr lang="ru-RU" sz="6000" b="1" dirty="0" smtClean="0">
                <a:effectLst/>
                <a:latin typeface="Times New Roman"/>
              </a:rPr>
              <a:t/>
            </a:r>
            <a:br>
              <a:rPr lang="ru-RU" sz="6000" b="1" dirty="0" smtClean="0">
                <a:effectLst/>
                <a:latin typeface="Times New Roman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56000"/>
            <a:ext cx="4424536" cy="2465287"/>
          </a:xfrm>
        </p:spPr>
        <p:txBody>
          <a:bodyPr>
            <a:normAutofit/>
          </a:bodyPr>
          <a:lstStyle/>
          <a:p>
            <a:r>
              <a:rPr lang="ru-RU" dirty="0" smtClean="0"/>
              <a:t>МБОУ СОШ № 84 г. Красноярска</a:t>
            </a:r>
          </a:p>
          <a:p>
            <a:r>
              <a:rPr lang="ru-RU" dirty="0" smtClean="0"/>
              <a:t>Учитель биологии, экологии</a:t>
            </a:r>
          </a:p>
          <a:p>
            <a:r>
              <a:rPr lang="ru-RU" dirty="0" err="1" smtClean="0"/>
              <a:t>Боженова</a:t>
            </a:r>
            <a:r>
              <a:rPr lang="ru-RU" dirty="0" smtClean="0"/>
              <a:t> Евгения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8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276872"/>
            <a:ext cx="6737907" cy="456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                                       ПОЛЯРНАЯ </a:t>
            </a:r>
            <a:r>
              <a:rPr lang="ru-RU" sz="2000" dirty="0"/>
              <a:t>ЮЖНАЯ ОВСЯНКА</a:t>
            </a:r>
            <a:br>
              <a:rPr lang="ru-RU" sz="2000" dirty="0"/>
            </a:br>
            <a:r>
              <a:rPr lang="en-US" sz="2000" dirty="0" err="1"/>
              <a:t>Emberiza</a:t>
            </a:r>
            <a:r>
              <a:rPr lang="en-US" sz="2000" dirty="0"/>
              <a:t> </a:t>
            </a:r>
            <a:r>
              <a:rPr lang="en-US" sz="2000" dirty="0" err="1"/>
              <a:t>pallasi</a:t>
            </a:r>
            <a:r>
              <a:rPr lang="en-US" sz="2000" dirty="0"/>
              <a:t> </a:t>
            </a:r>
            <a:r>
              <a:rPr lang="en-US" sz="2000" dirty="0" err="1"/>
              <a:t>pallasi</a:t>
            </a:r>
            <a:r>
              <a:rPr lang="en-US" sz="2000" dirty="0"/>
              <a:t> </a:t>
            </a:r>
            <a:r>
              <a:rPr lang="en-US" sz="2000" dirty="0" err="1"/>
              <a:t>Cabanis</a:t>
            </a:r>
            <a:r>
              <a:rPr lang="en-US" sz="2000" dirty="0"/>
              <a:t>, 1851 </a:t>
            </a:r>
            <a:r>
              <a:rPr lang="ru-RU" sz="2000" dirty="0"/>
              <a:t>Отряд </a:t>
            </a:r>
            <a:r>
              <a:rPr lang="ru-RU" sz="2000" dirty="0" err="1"/>
              <a:t>Воробьинообразные</a:t>
            </a:r>
            <a:r>
              <a:rPr lang="ru-RU" sz="2000" dirty="0"/>
              <a:t> – </a:t>
            </a:r>
            <a:r>
              <a:rPr lang="en-US" sz="2000" dirty="0"/>
              <a:t>Passeriformes </a:t>
            </a:r>
            <a:r>
              <a:rPr lang="ru-RU" sz="2000" dirty="0"/>
              <a:t>Категория – </a:t>
            </a:r>
            <a:r>
              <a:rPr lang="en-US" sz="2000" dirty="0"/>
              <a:t>IV. </a:t>
            </a:r>
            <a:r>
              <a:rPr lang="ru-RU" sz="2000" dirty="0"/>
              <a:t>Статус: малоизученная южно-палеарктическая птица с ограниченным ареалом, эндемик гор Южной Сибири. Внешний облик. Мелкая овсянка, масса тела 12-17 г, длина крыла самцов 65-78 мм. </a:t>
            </a:r>
          </a:p>
        </p:txBody>
      </p:sp>
    </p:spTree>
    <p:extLst>
      <p:ext uri="{BB962C8B-B14F-4D97-AF65-F5344CB8AC3E}">
        <p14:creationId xmlns:p14="http://schemas.microsoft.com/office/powerpoint/2010/main" val="19466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991568"/>
            <a:ext cx="5112567" cy="489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                                                  РЕМЕЗ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Remiz</a:t>
            </a:r>
            <a:r>
              <a:rPr lang="ru-RU" sz="2000" dirty="0"/>
              <a:t> </a:t>
            </a:r>
            <a:r>
              <a:rPr lang="ru-RU" sz="2000" dirty="0" err="1"/>
              <a:t>pendulinus</a:t>
            </a:r>
            <a:r>
              <a:rPr lang="ru-RU" sz="2000" dirty="0"/>
              <a:t> (</a:t>
            </a:r>
            <a:r>
              <a:rPr lang="ru-RU" sz="2000" dirty="0" err="1"/>
              <a:t>Linnaeus</a:t>
            </a:r>
            <a:r>
              <a:rPr lang="ru-RU" sz="2000" dirty="0"/>
              <a:t>, 1758) Отряд </a:t>
            </a:r>
            <a:r>
              <a:rPr lang="ru-RU" sz="2000" dirty="0" err="1"/>
              <a:t>Воробьинообразные</a:t>
            </a:r>
            <a:r>
              <a:rPr lang="ru-RU" sz="2000" dirty="0"/>
              <a:t> – </a:t>
            </a:r>
            <a:r>
              <a:rPr lang="ru-RU" sz="2000" dirty="0" err="1"/>
              <a:t>Passeriformes</a:t>
            </a:r>
            <a:r>
              <a:rPr lang="ru-RU" sz="2000" dirty="0"/>
              <a:t> </a:t>
            </a:r>
            <a:r>
              <a:rPr lang="ru-RU" sz="2000" dirty="0" smtClean="0"/>
              <a:t> Категория </a:t>
            </a:r>
            <a:r>
              <a:rPr lang="ru-RU" sz="2000" dirty="0"/>
              <a:t>– IV. Статус: редкая малоизученная птица с плохо выясненным гнездовым ареалом. Внешний облик. Мелкая птица, значительно меньше воробья. Отличается в природе своей окраской и повадками. </a:t>
            </a:r>
          </a:p>
        </p:txBody>
      </p:sp>
    </p:spTree>
    <p:extLst>
      <p:ext uri="{BB962C8B-B14F-4D97-AF65-F5344CB8AC3E}">
        <p14:creationId xmlns:p14="http://schemas.microsoft.com/office/powerpoint/2010/main" val="42145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178536"/>
            <a:ext cx="6048672" cy="46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                                       УСАТАЯ </a:t>
            </a:r>
            <a:r>
              <a:rPr lang="ru-RU" sz="2000" dirty="0"/>
              <a:t>СИНИЦА</a:t>
            </a:r>
            <a:br>
              <a:rPr lang="ru-RU" sz="2000" dirty="0"/>
            </a:br>
            <a:r>
              <a:rPr lang="ru-RU" sz="2000" dirty="0" err="1"/>
              <a:t>Panurus</a:t>
            </a:r>
            <a:r>
              <a:rPr lang="ru-RU" sz="2000" dirty="0"/>
              <a:t> </a:t>
            </a:r>
            <a:r>
              <a:rPr lang="ru-RU" sz="2000" dirty="0" err="1"/>
              <a:t>biarmicus</a:t>
            </a:r>
            <a:r>
              <a:rPr lang="ru-RU" sz="2000" dirty="0"/>
              <a:t> (</a:t>
            </a:r>
            <a:r>
              <a:rPr lang="ru-RU" sz="2000" dirty="0" err="1"/>
              <a:t>Linnaeus</a:t>
            </a:r>
            <a:r>
              <a:rPr lang="ru-RU" sz="2000" dirty="0"/>
              <a:t>, 1758) Отряд </a:t>
            </a:r>
            <a:r>
              <a:rPr lang="ru-RU" sz="2000" dirty="0" err="1"/>
              <a:t>Воробьинообразные</a:t>
            </a:r>
            <a:r>
              <a:rPr lang="ru-RU" sz="2000" dirty="0"/>
              <a:t> – </a:t>
            </a:r>
            <a:r>
              <a:rPr lang="ru-RU" sz="2000" dirty="0" err="1"/>
              <a:t>Passeriformes</a:t>
            </a:r>
            <a:r>
              <a:rPr lang="ru-RU" sz="2000" dirty="0"/>
              <a:t> Категория – III. Статус: редкая малоизученная южно-палеарктическая птица с пятнистым ареалом. Внешний облик. Значительно меньше воробья с превышающим длину тела длинным ступенчатым, заострённым на конце хвостом. Масса тела 12-20 </a:t>
            </a:r>
            <a:r>
              <a:rPr lang="ru-RU" sz="2000" dirty="0" smtClean="0"/>
              <a:t>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94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204863"/>
            <a:ext cx="6264696" cy="469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                                            СИБИРСКАЯ ГОРИХВОСТКА</a:t>
            </a:r>
            <a:br>
              <a:rPr lang="ru-RU" sz="2200" dirty="0" smtClean="0"/>
            </a:br>
            <a:r>
              <a:rPr lang="ru-RU" sz="2200" dirty="0" err="1" smtClean="0"/>
              <a:t>Phoenicurus</a:t>
            </a:r>
            <a:r>
              <a:rPr lang="ru-RU" sz="2200" dirty="0" smtClean="0"/>
              <a:t> </a:t>
            </a:r>
            <a:r>
              <a:rPr lang="ru-RU" sz="2200" dirty="0" err="1" smtClean="0"/>
              <a:t>auroreus</a:t>
            </a:r>
            <a:r>
              <a:rPr lang="ru-RU" sz="2200" dirty="0" smtClean="0"/>
              <a:t> (</a:t>
            </a:r>
            <a:r>
              <a:rPr lang="ru-RU" sz="2200" dirty="0" err="1" smtClean="0"/>
              <a:t>Pallas</a:t>
            </a:r>
            <a:r>
              <a:rPr lang="ru-RU" sz="2200" dirty="0" smtClean="0"/>
              <a:t>, 1776) Отряд </a:t>
            </a:r>
            <a:r>
              <a:rPr lang="ru-RU" sz="2200" dirty="0" err="1" smtClean="0"/>
              <a:t>Воробьинообразные</a:t>
            </a:r>
            <a:r>
              <a:rPr lang="ru-RU" sz="2200" dirty="0" smtClean="0"/>
              <a:t> – </a:t>
            </a:r>
            <a:r>
              <a:rPr lang="ru-RU" sz="2200" dirty="0" err="1" smtClean="0"/>
              <a:t>Passeriformes</a:t>
            </a:r>
            <a:r>
              <a:rPr lang="ru-RU" sz="2200" dirty="0" smtClean="0"/>
              <a:t> Категория – III. Статус: редкий слабоизученный вид. Внешний облик. Это небольшая (меньше воробья) птица с длинными ногами, похожая на обыкновенную горихвостку, но у самца сибирской горихвостки верх головы и зашеек сероватые.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8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907490"/>
            <a:ext cx="6768752" cy="510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                                             СИБИРСКАЯ </a:t>
            </a:r>
            <a:r>
              <a:rPr lang="ru-RU" sz="2200" dirty="0"/>
              <a:t>ПЕСТРОГРУДКА</a:t>
            </a:r>
            <a:br>
              <a:rPr lang="ru-RU" sz="2200" dirty="0"/>
            </a:br>
            <a:r>
              <a:rPr lang="ru-RU" sz="2200" dirty="0" err="1"/>
              <a:t>Bradypterus</a:t>
            </a:r>
            <a:r>
              <a:rPr lang="ru-RU" sz="2200" dirty="0"/>
              <a:t> </a:t>
            </a:r>
            <a:r>
              <a:rPr lang="ru-RU" sz="2200" dirty="0" err="1"/>
              <a:t>tacsanowskius</a:t>
            </a:r>
            <a:r>
              <a:rPr lang="ru-RU" sz="2200" dirty="0"/>
              <a:t> (</a:t>
            </a:r>
            <a:r>
              <a:rPr lang="ru-RU" sz="2200" dirty="0" err="1"/>
              <a:t>Swinhoe</a:t>
            </a:r>
            <a:r>
              <a:rPr lang="ru-RU" sz="2200" dirty="0"/>
              <a:t>, 1871) Отряд </a:t>
            </a:r>
            <a:r>
              <a:rPr lang="ru-RU" sz="2200" dirty="0" err="1"/>
              <a:t>Воробьинообразные</a:t>
            </a:r>
            <a:r>
              <a:rPr lang="ru-RU" sz="2200" dirty="0"/>
              <a:t> – </a:t>
            </a:r>
            <a:r>
              <a:rPr lang="ru-RU" sz="2200" dirty="0" err="1"/>
              <a:t>Passeriformes</a:t>
            </a:r>
            <a:r>
              <a:rPr lang="ru-RU" sz="2200" dirty="0"/>
              <a:t> Категория – III. Статус: редкий вид с невыясненным для Красноярского края гнездовым ареалом и характером пребывания. Занесён в Приложение к Красной книге РФ.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053784"/>
            <a:ext cx="6768751" cy="490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                                        ЧЕРНОГОРЛАЯ </a:t>
            </a:r>
            <a:r>
              <a:rPr lang="ru-RU" sz="2200" dirty="0"/>
              <a:t>ЗАВИРУШКА</a:t>
            </a:r>
            <a:br>
              <a:rPr lang="ru-RU" sz="2200" dirty="0"/>
            </a:br>
            <a:r>
              <a:rPr lang="ru-RU" sz="2200" dirty="0" err="1"/>
              <a:t>Prunella</a:t>
            </a:r>
            <a:r>
              <a:rPr lang="ru-RU" sz="2200" dirty="0"/>
              <a:t> </a:t>
            </a:r>
            <a:r>
              <a:rPr lang="ru-RU" sz="2200" dirty="0" err="1"/>
              <a:t>atrogularis</a:t>
            </a:r>
            <a:r>
              <a:rPr lang="ru-RU" sz="2200" dirty="0"/>
              <a:t> (</a:t>
            </a:r>
            <a:r>
              <a:rPr lang="ru-RU" sz="2200" dirty="0" err="1"/>
              <a:t>Brandt</a:t>
            </a:r>
            <a:r>
              <a:rPr lang="ru-RU" sz="2200" dirty="0"/>
              <a:t>, 1844) Отряд </a:t>
            </a:r>
            <a:r>
              <a:rPr lang="ru-RU" sz="2200" dirty="0" err="1"/>
              <a:t>Воробьинообразные</a:t>
            </a:r>
            <a:r>
              <a:rPr lang="ru-RU" sz="2200" dirty="0"/>
              <a:t> – </a:t>
            </a:r>
            <a:r>
              <a:rPr lang="ru-RU" sz="2200" dirty="0" err="1"/>
              <a:t>Passeriformes</a:t>
            </a:r>
            <a:r>
              <a:rPr lang="ru-RU" sz="2200" dirty="0"/>
              <a:t> Категория – III. Статус: редкая слабоизученная птица юга края. Внешний облик. Небольшая, размером с воробья, птица. Масса тела 17-22 г, размах крыльев 22-24 см. Самцы и самки слабо различаются лишь интенсивностью окраски</a:t>
            </a:r>
            <a:r>
              <a:rPr lang="ru-RU" sz="22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12451"/>
            <a:ext cx="6840760" cy="460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                                   </a:t>
            </a:r>
            <a:r>
              <a:rPr lang="ru-RU" sz="2000" dirty="0" smtClean="0"/>
              <a:t>АЛЬПИЙСКАЯ </a:t>
            </a:r>
            <a:r>
              <a:rPr lang="ru-RU" sz="2000" dirty="0"/>
              <a:t>ЗАВИРУШКА</a:t>
            </a:r>
            <a:br>
              <a:rPr lang="ru-RU" sz="2000" dirty="0"/>
            </a:br>
            <a:r>
              <a:rPr lang="ru-RU" sz="2000" dirty="0" err="1"/>
              <a:t>Prunella</a:t>
            </a:r>
            <a:r>
              <a:rPr lang="ru-RU" sz="2000" dirty="0"/>
              <a:t> </a:t>
            </a:r>
            <a:r>
              <a:rPr lang="ru-RU" sz="2000" dirty="0" err="1"/>
              <a:t>collaris</a:t>
            </a:r>
            <a:r>
              <a:rPr lang="ru-RU" sz="2000" dirty="0"/>
              <a:t> (</a:t>
            </a:r>
            <a:r>
              <a:rPr lang="ru-RU" sz="2000" dirty="0" err="1"/>
              <a:t>Scopoli</a:t>
            </a:r>
            <a:r>
              <a:rPr lang="ru-RU" sz="2000" dirty="0"/>
              <a:t>, 1769) Отряд </a:t>
            </a:r>
            <a:r>
              <a:rPr lang="ru-RU" sz="2000" dirty="0" err="1"/>
              <a:t>Воробьинообразные</a:t>
            </a:r>
            <a:r>
              <a:rPr lang="ru-RU" sz="2000" dirty="0"/>
              <a:t> – </a:t>
            </a:r>
            <a:r>
              <a:rPr lang="ru-RU" sz="2000" dirty="0" err="1"/>
              <a:t>Passeriformes</a:t>
            </a:r>
            <a:r>
              <a:rPr lang="ru-RU" sz="2000" dirty="0"/>
              <a:t> Категория – III. Статус: редкая слабоизученная птица высокогорий Евразии с прерывистым ареалом. Внешний облик. Оба пола окрашены одинаково. Голова, зашеек, зоб и грудь тёмно-серые, на серой спине ясно заметен рыжеватый оттенок. </a:t>
            </a:r>
          </a:p>
        </p:txBody>
      </p:sp>
    </p:spTree>
    <p:extLst>
      <p:ext uri="{BB962C8B-B14F-4D97-AF65-F5344CB8AC3E}">
        <p14:creationId xmlns:p14="http://schemas.microsoft.com/office/powerpoint/2010/main" val="13748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00" y="2175296"/>
            <a:ext cx="7419284" cy="478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СЕРЫЙ СОРОКОПУТ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Lanius</a:t>
            </a:r>
            <a:r>
              <a:rPr lang="ru-RU" sz="2200" dirty="0"/>
              <a:t> </a:t>
            </a:r>
            <a:r>
              <a:rPr lang="ru-RU" sz="2200" dirty="0" err="1"/>
              <a:t>excubitor</a:t>
            </a:r>
            <a:r>
              <a:rPr lang="ru-RU" sz="2200" dirty="0"/>
              <a:t> </a:t>
            </a:r>
            <a:r>
              <a:rPr lang="ru-RU" sz="2200" dirty="0" err="1"/>
              <a:t>Linnaeus</a:t>
            </a:r>
            <a:r>
              <a:rPr lang="ru-RU" sz="2200" dirty="0"/>
              <a:t>, 1758 </a:t>
            </a:r>
            <a:r>
              <a:rPr lang="ru-RU" sz="2200" dirty="0" smtClean="0"/>
              <a:t>Отряд </a:t>
            </a:r>
            <a:r>
              <a:rPr lang="ru-RU" sz="2200" dirty="0" err="1"/>
              <a:t>Воробьинообразные</a:t>
            </a:r>
            <a:r>
              <a:rPr lang="ru-RU" sz="2200" dirty="0"/>
              <a:t> – </a:t>
            </a:r>
            <a:r>
              <a:rPr lang="ru-RU" sz="2200" dirty="0" err="1"/>
              <a:t>Passeriformes</a:t>
            </a:r>
            <a:r>
              <a:rPr lang="ru-RU" sz="2200" dirty="0"/>
              <a:t> Категория – IV. Статус: редкая малоизученная птица с плохо выясненным гнездовым ареалом. Сорокопут обыкновенный (L. e. </a:t>
            </a:r>
            <a:r>
              <a:rPr lang="ru-RU" sz="2200" dirty="0" err="1"/>
              <a:t>excubitor</a:t>
            </a:r>
            <a:r>
              <a:rPr lang="ru-RU" sz="2200" dirty="0"/>
              <a:t>) занесен в Красную книгу РФ. Внешний облик. Размером несколько больше </a:t>
            </a:r>
            <a:r>
              <a:rPr lang="ru-RU" sz="2200" dirty="0" smtClean="0"/>
              <a:t>скворца.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Редкие и находящиеся под угрозой исчезновения виды животных.</a:t>
            </a:r>
          </a:p>
          <a:p>
            <a:r>
              <a:rPr lang="ru-RU" dirty="0" smtClean="0"/>
              <a:t>2 –издание, переработанное и дополненное 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Красноярск 2012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Красная книга Красноярского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7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132856"/>
            <a:ext cx="6361458" cy="48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               СНЕЖНЫЙ </a:t>
            </a:r>
            <a:r>
              <a:rPr lang="ru-RU" sz="2000" dirty="0" smtClean="0"/>
              <a:t>БАРАН (ПУТОРАНСКИЙ ПОДВИД)</a:t>
            </a:r>
            <a:br>
              <a:rPr lang="ru-RU" sz="2000" dirty="0" smtClean="0"/>
            </a:br>
            <a:r>
              <a:rPr lang="ru-RU" sz="2000" dirty="0" err="1" smtClean="0"/>
              <a:t>Ovis</a:t>
            </a:r>
            <a:r>
              <a:rPr lang="ru-RU" sz="2000" dirty="0" smtClean="0"/>
              <a:t> </a:t>
            </a:r>
            <a:r>
              <a:rPr lang="ru-RU" sz="2000" dirty="0" err="1" smtClean="0"/>
              <a:t>nivicola</a:t>
            </a:r>
            <a:r>
              <a:rPr lang="ru-RU" sz="2000" dirty="0" smtClean="0"/>
              <a:t> </a:t>
            </a:r>
            <a:r>
              <a:rPr lang="ru-RU" sz="2000" dirty="0" err="1" smtClean="0"/>
              <a:t>borealis</a:t>
            </a:r>
            <a:r>
              <a:rPr lang="ru-RU" sz="2000" dirty="0" smtClean="0"/>
              <a:t> (</a:t>
            </a:r>
            <a:r>
              <a:rPr lang="ru-RU" sz="2000" dirty="0" err="1" smtClean="0"/>
              <a:t>Eschscholtz</a:t>
            </a:r>
            <a:r>
              <a:rPr lang="ru-RU" sz="2000" dirty="0" smtClean="0"/>
              <a:t>, 1829) Отряд Парнокопытные – </a:t>
            </a:r>
            <a:r>
              <a:rPr lang="ru-RU" sz="2000" dirty="0" err="1" smtClean="0"/>
              <a:t>Artiodactyla</a:t>
            </a:r>
            <a:r>
              <a:rPr lang="ru-RU" sz="2000" dirty="0" smtClean="0"/>
              <a:t> Категория – III. Статус: редкий подвид с изолированным участком обитания. Занесён в Красную книгу РФ. Внешний облик. Животное средних размеров, имеет относительно массивное телосложение, ноги довольно толстые и короткие.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81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285964"/>
            <a:ext cx="6912768" cy="461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АРХАР, ИЛИ АРГАЛИ</a:t>
            </a:r>
            <a:br>
              <a:rPr lang="ru-RU" sz="2200" dirty="0" smtClean="0"/>
            </a:br>
            <a:r>
              <a:rPr lang="ru-RU" sz="2200" dirty="0" err="1" smtClean="0"/>
              <a:t>Ovis</a:t>
            </a:r>
            <a:r>
              <a:rPr lang="ru-RU" sz="2200" dirty="0" smtClean="0"/>
              <a:t> </a:t>
            </a:r>
            <a:r>
              <a:rPr lang="ru-RU" sz="2200" dirty="0" err="1" smtClean="0"/>
              <a:t>ammon</a:t>
            </a:r>
            <a:r>
              <a:rPr lang="ru-RU" sz="2200" dirty="0" smtClean="0"/>
              <a:t> </a:t>
            </a:r>
            <a:r>
              <a:rPr lang="ru-RU" sz="2200" dirty="0" err="1" smtClean="0"/>
              <a:t>Linnaeus</a:t>
            </a:r>
            <a:r>
              <a:rPr lang="ru-RU" sz="2200" dirty="0" smtClean="0"/>
              <a:t>, 1758 Отряд Парнокопытные – </a:t>
            </a:r>
            <a:r>
              <a:rPr lang="ru-RU" sz="2200" dirty="0" err="1" smtClean="0"/>
              <a:t>Artiodactyla</a:t>
            </a:r>
            <a:r>
              <a:rPr lang="ru-RU" sz="2200" dirty="0" smtClean="0"/>
              <a:t> Категория – 0. Статус: вероятно, исчезнувший в пределах края вид. Занесён в Красную книгу РФ. Внешний облик. Крупное животное. Высота в холке до 135 см, масса тела до 216 </a:t>
            </a:r>
            <a:r>
              <a:rPr lang="ru-RU" sz="2200" dirty="0" smtClean="0"/>
              <a:t>кг.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0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48657"/>
            <a:ext cx="6480720" cy="50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        КОЗЁЛ </a:t>
            </a:r>
            <a:r>
              <a:rPr lang="ru-RU" sz="2000" dirty="0" smtClean="0"/>
              <a:t>СИБИРСКИЙ, ИЛИ КОЗЁЛ ГОРНЫЙ, КОЗЕРОГ</a:t>
            </a:r>
            <a:br>
              <a:rPr lang="ru-RU" sz="2000" dirty="0" smtClean="0"/>
            </a:br>
            <a:r>
              <a:rPr lang="ru-RU" sz="2000" dirty="0" err="1" smtClean="0"/>
              <a:t>Capra</a:t>
            </a:r>
            <a:r>
              <a:rPr lang="ru-RU" sz="2000" dirty="0" smtClean="0"/>
              <a:t> </a:t>
            </a:r>
            <a:r>
              <a:rPr lang="ru-RU" sz="2000" dirty="0" err="1" smtClean="0"/>
              <a:t>sibirica</a:t>
            </a:r>
            <a:r>
              <a:rPr lang="ru-RU" sz="2000" dirty="0" smtClean="0"/>
              <a:t> </a:t>
            </a:r>
            <a:r>
              <a:rPr lang="ru-RU" sz="2000" dirty="0" err="1" smtClean="0"/>
              <a:t>Pallas</a:t>
            </a:r>
            <a:r>
              <a:rPr lang="ru-RU" sz="2000" dirty="0" smtClean="0"/>
              <a:t>, 1776 Отряд Парнокопытные – </a:t>
            </a:r>
            <a:r>
              <a:rPr lang="ru-RU" sz="2000" dirty="0" err="1" smtClean="0"/>
              <a:t>Artiodactyla</a:t>
            </a:r>
            <a:r>
              <a:rPr lang="ru-RU" sz="2000" dirty="0" smtClean="0"/>
              <a:t> (ДВЕ СУБПОПУЛЯЦИИ) Категории </a:t>
            </a:r>
            <a:r>
              <a:rPr lang="ru-RU" sz="2000" dirty="0" err="1" smtClean="0"/>
              <a:t>субпопуляций</a:t>
            </a:r>
            <a:r>
              <a:rPr lang="ru-RU" sz="2000" dirty="0" smtClean="0"/>
              <a:t>: </a:t>
            </a:r>
            <a:r>
              <a:rPr lang="ru-RU" sz="2000" dirty="0" err="1" smtClean="0"/>
              <a:t>Крыжинская</a:t>
            </a:r>
            <a:r>
              <a:rPr lang="ru-RU" sz="2000" dirty="0" smtClean="0"/>
              <a:t> – 0, </a:t>
            </a:r>
            <a:r>
              <a:rPr lang="ru-RU" sz="2000" dirty="0" err="1" smtClean="0"/>
              <a:t>Кашурниковская</a:t>
            </a:r>
            <a:r>
              <a:rPr lang="ru-RU" sz="2000" dirty="0" smtClean="0"/>
              <a:t> – 0. Статус: вероятно исчезнувшие группировки. Внешний облик. Длина тела самцов до 160 см, высота в холке до 100 </a:t>
            </a:r>
            <a:r>
              <a:rPr lang="ru-RU" sz="2000" dirty="0" smtClean="0"/>
              <a:t>см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82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83802"/>
            <a:ext cx="7344816" cy="469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                                                                ЛОСЬ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Alces</a:t>
            </a:r>
            <a:r>
              <a:rPr lang="ru-RU" sz="2200" dirty="0" smtClean="0"/>
              <a:t> </a:t>
            </a:r>
            <a:r>
              <a:rPr lang="ru-RU" sz="2200" dirty="0" err="1" smtClean="0"/>
              <a:t>alces</a:t>
            </a:r>
            <a:r>
              <a:rPr lang="ru-RU" sz="2200" dirty="0" smtClean="0"/>
              <a:t> </a:t>
            </a:r>
            <a:r>
              <a:rPr lang="ru-RU" sz="2200" dirty="0" err="1" smtClean="0"/>
              <a:t>pfizenmayeri</a:t>
            </a:r>
            <a:r>
              <a:rPr lang="ru-RU" sz="2200" dirty="0" smtClean="0"/>
              <a:t> </a:t>
            </a:r>
            <a:r>
              <a:rPr lang="ru-RU" sz="2200" dirty="0" err="1" smtClean="0"/>
              <a:t>Zukowsky</a:t>
            </a:r>
            <a:r>
              <a:rPr lang="ru-RU" sz="2200" dirty="0" smtClean="0"/>
              <a:t>, 1910 (ДВЕ СУБПОПУЛЯЦИИ) Отряд Парнокопытные – </a:t>
            </a:r>
            <a:r>
              <a:rPr lang="ru-RU" sz="2200" dirty="0" err="1" smtClean="0"/>
              <a:t>Artiodactyla</a:t>
            </a:r>
            <a:r>
              <a:rPr lang="ru-RU" sz="2200" dirty="0" smtClean="0"/>
              <a:t> Категории </a:t>
            </a:r>
            <a:r>
              <a:rPr lang="ru-RU" sz="2200" dirty="0" err="1" smtClean="0"/>
              <a:t>субпопуляций</a:t>
            </a:r>
            <a:r>
              <a:rPr lang="ru-RU" sz="2200" dirty="0" smtClean="0"/>
              <a:t>: </a:t>
            </a:r>
            <a:r>
              <a:rPr lang="ru-RU" sz="2200" dirty="0" err="1" smtClean="0"/>
              <a:t>Ужуро-кузнецко-ачинская</a:t>
            </a:r>
            <a:r>
              <a:rPr lang="ru-RU" sz="2200" dirty="0" smtClean="0"/>
              <a:t> – III, </a:t>
            </a:r>
            <a:r>
              <a:rPr lang="ru-RU" sz="2200" dirty="0" err="1" smtClean="0"/>
              <a:t>Солгонская</a:t>
            </a:r>
            <a:r>
              <a:rPr lang="ru-RU" sz="2200" dirty="0" smtClean="0"/>
              <a:t> – II. Статус: быстро сокращающиеся в численности группировки. Внешний облик. Крупный, мощный и </a:t>
            </a:r>
            <a:r>
              <a:rPr lang="ru-RU" sz="2200" dirty="0" err="1" smtClean="0"/>
              <a:t>высоконогий</a:t>
            </a:r>
            <a:r>
              <a:rPr lang="ru-RU" sz="2200" dirty="0" smtClean="0"/>
              <a:t> зверь. Масса тела лосей 300-744 кг у </a:t>
            </a:r>
            <a:r>
              <a:rPr lang="ru-RU" sz="2200" dirty="0" smtClean="0"/>
              <a:t>самцов.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4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077521"/>
            <a:ext cx="7128791" cy="48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ОЛЕНЬ СЕВЕРНЫЙ (ЛЕСНОЙ ПОДВИД)</a:t>
            </a:r>
            <a:br>
              <a:rPr lang="ru-RU" sz="2000" dirty="0" smtClean="0"/>
            </a:br>
            <a:r>
              <a:rPr lang="ru-RU" sz="2000" dirty="0" err="1" smtClean="0"/>
              <a:t>Rangifer</a:t>
            </a:r>
            <a:r>
              <a:rPr lang="ru-RU" sz="2000" dirty="0" smtClean="0"/>
              <a:t> </a:t>
            </a:r>
            <a:r>
              <a:rPr lang="ru-RU" sz="2000" dirty="0" err="1" smtClean="0"/>
              <a:t>tarandus</a:t>
            </a:r>
            <a:r>
              <a:rPr lang="ru-RU" sz="2000" dirty="0" smtClean="0"/>
              <a:t> </a:t>
            </a:r>
            <a:r>
              <a:rPr lang="ru-RU" sz="2000" dirty="0" err="1" smtClean="0"/>
              <a:t>valentinae</a:t>
            </a:r>
            <a:r>
              <a:rPr lang="ru-RU" sz="2000" dirty="0" smtClean="0"/>
              <a:t> </a:t>
            </a:r>
            <a:r>
              <a:rPr lang="ru-RU" sz="2000" dirty="0" err="1" smtClean="0"/>
              <a:t>Flerov</a:t>
            </a:r>
            <a:r>
              <a:rPr lang="ru-RU" sz="2000" dirty="0" smtClean="0"/>
              <a:t>, 1933 (ДВЕ СУБПОПУЛЯЦИИ) Отряд Парнокопытные – </a:t>
            </a:r>
            <a:r>
              <a:rPr lang="ru-RU" sz="2000" dirty="0" err="1" smtClean="0"/>
              <a:t>Artiodactyla</a:t>
            </a:r>
            <a:r>
              <a:rPr lang="ru-RU" sz="2000" dirty="0" smtClean="0"/>
              <a:t> Категории </a:t>
            </a:r>
            <a:r>
              <a:rPr lang="ru-RU" sz="2000" dirty="0" err="1" smtClean="0"/>
              <a:t>субпопуляций</a:t>
            </a:r>
            <a:r>
              <a:rPr lang="ru-RU" sz="2000" dirty="0" smtClean="0"/>
              <a:t>: Ангарская – II, Алтае-</a:t>
            </a:r>
            <a:r>
              <a:rPr lang="ru-RU" sz="2000" dirty="0" err="1" smtClean="0"/>
              <a:t>саянская</a:t>
            </a:r>
            <a:r>
              <a:rPr lang="ru-RU" sz="2000" dirty="0" smtClean="0"/>
              <a:t> – II. Статус: сокращающиеся в численности группировки. Алтае-</a:t>
            </a:r>
            <a:r>
              <a:rPr lang="ru-RU" sz="2000" dirty="0" err="1" smtClean="0"/>
              <a:t>саянская</a:t>
            </a:r>
            <a:r>
              <a:rPr lang="ru-RU" sz="2000" dirty="0" smtClean="0"/>
              <a:t> популяция занесена в Красную книгу РФ.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92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276873"/>
            <a:ext cx="6408353" cy="461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                                       КОСУЛЯ </a:t>
            </a:r>
            <a:r>
              <a:rPr lang="ru-RU" sz="2000" dirty="0" smtClean="0"/>
              <a:t>СИБИРСКАЯ</a:t>
            </a:r>
            <a:br>
              <a:rPr lang="ru-RU" sz="2000" dirty="0" smtClean="0"/>
            </a:br>
            <a:r>
              <a:rPr lang="ru-RU" sz="2000" dirty="0" err="1" smtClean="0"/>
              <a:t>Capreolus</a:t>
            </a:r>
            <a:r>
              <a:rPr lang="ru-RU" sz="2000" dirty="0" smtClean="0"/>
              <a:t> </a:t>
            </a:r>
            <a:r>
              <a:rPr lang="ru-RU" sz="2000" dirty="0" err="1" smtClean="0"/>
              <a:t>pygargus</a:t>
            </a:r>
            <a:r>
              <a:rPr lang="ru-RU" sz="2000" dirty="0" smtClean="0"/>
              <a:t> </a:t>
            </a:r>
            <a:r>
              <a:rPr lang="ru-RU" sz="2000" dirty="0" err="1" smtClean="0"/>
              <a:t>Pallas</a:t>
            </a:r>
            <a:r>
              <a:rPr lang="ru-RU" sz="2000" dirty="0" smtClean="0"/>
              <a:t>, 1773 (ДВЕ СУБПОПУЛЯЦИИ) Отряд Парнокопытные – </a:t>
            </a:r>
            <a:r>
              <a:rPr lang="ru-RU" sz="2000" dirty="0" err="1" smtClean="0"/>
              <a:t>Artiodactyla</a:t>
            </a:r>
            <a:r>
              <a:rPr lang="ru-RU" sz="2000" dirty="0" smtClean="0"/>
              <a:t> Категории </a:t>
            </a:r>
            <a:r>
              <a:rPr lang="ru-RU" sz="2000" dirty="0" err="1" smtClean="0"/>
              <a:t>субпопуляций</a:t>
            </a:r>
            <a:r>
              <a:rPr lang="ru-RU" sz="2000" dirty="0" smtClean="0"/>
              <a:t>: </a:t>
            </a:r>
            <a:r>
              <a:rPr lang="ru-RU" sz="2000" dirty="0" err="1" smtClean="0"/>
              <a:t>Бузимо-кантатско-кемская</a:t>
            </a:r>
            <a:r>
              <a:rPr lang="ru-RU" sz="2000" dirty="0" smtClean="0"/>
              <a:t> – II, </a:t>
            </a:r>
            <a:r>
              <a:rPr lang="ru-RU" sz="2000" dirty="0" err="1" smtClean="0"/>
              <a:t>Улуйско-боготольско-ачинская</a:t>
            </a:r>
            <a:r>
              <a:rPr lang="ru-RU" sz="2000" dirty="0" smtClean="0"/>
              <a:t> – II. Статус: неуклонно сокращающиеся в численности группировки. Внешний облик. Довольно крупные звери легкого и изящного сложения. Масса тела достигает 58,8 </a:t>
            </a:r>
            <a:r>
              <a:rPr lang="ru-RU" sz="2000" dirty="0" smtClean="0"/>
              <a:t>кг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76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143556"/>
            <a:ext cx="6624736" cy="48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                       ОЛЕНЬ </a:t>
            </a:r>
            <a:r>
              <a:rPr lang="ru-RU" sz="2000" dirty="0" smtClean="0"/>
              <a:t>БЛАГОРОДНЫЙ, МАРАЛ</a:t>
            </a:r>
            <a:br>
              <a:rPr lang="ru-RU" sz="2000" dirty="0" smtClean="0"/>
            </a:br>
            <a:r>
              <a:rPr lang="ru-RU" sz="2000" dirty="0" err="1" smtClean="0"/>
              <a:t>Cervus</a:t>
            </a:r>
            <a:r>
              <a:rPr lang="ru-RU" sz="2000" dirty="0" smtClean="0"/>
              <a:t> </a:t>
            </a:r>
            <a:r>
              <a:rPr lang="ru-RU" sz="2000" dirty="0" err="1" smtClean="0"/>
              <a:t>elaphus</a:t>
            </a:r>
            <a:r>
              <a:rPr lang="ru-RU" sz="2000" dirty="0" smtClean="0"/>
              <a:t> </a:t>
            </a:r>
            <a:r>
              <a:rPr lang="ru-RU" sz="2000" dirty="0" err="1" smtClean="0"/>
              <a:t>sibiricus</a:t>
            </a:r>
            <a:r>
              <a:rPr lang="ru-RU" sz="2000" dirty="0" smtClean="0"/>
              <a:t> </a:t>
            </a:r>
            <a:r>
              <a:rPr lang="ru-RU" sz="2000" dirty="0" err="1" smtClean="0"/>
              <a:t>Severtzov</a:t>
            </a:r>
            <a:r>
              <a:rPr lang="ru-RU" sz="2000" dirty="0" smtClean="0"/>
              <a:t>, 1873 (АРГИНСКАЯ СУБПОПУЛЯЦИЯ) Отряд Парнокопытные – </a:t>
            </a:r>
            <a:r>
              <a:rPr lang="ru-RU" sz="2000" dirty="0" err="1" smtClean="0"/>
              <a:t>Artiodactyla</a:t>
            </a:r>
            <a:r>
              <a:rPr lang="ru-RU" sz="2000" dirty="0" smtClean="0"/>
              <a:t> Категория – I. Статус: изолированная группировка, находящаяся под угрозой исчезновения. Внешний облик. Самый крупный среди представителей рода. Масса тела 220-305 кг у самцов, длина тела самцов 196-261 </a:t>
            </a:r>
            <a:r>
              <a:rPr lang="ru-RU" sz="2000" dirty="0" smtClean="0"/>
              <a:t>см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46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8559"/>
            <a:ext cx="5760640" cy="48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                       СЕВЕРНЫЙ </a:t>
            </a:r>
            <a:r>
              <a:rPr lang="ru-RU" sz="2000" dirty="0" smtClean="0"/>
              <a:t>ФИНВАЛ, ИЛИ СЕЛЬДЯНОЙ КИТ</a:t>
            </a:r>
            <a:br>
              <a:rPr lang="ru-RU" sz="2000" dirty="0" smtClean="0"/>
            </a:br>
            <a:r>
              <a:rPr lang="ru-RU" sz="2000" dirty="0" err="1" smtClean="0"/>
              <a:t>Balanoptera</a:t>
            </a:r>
            <a:r>
              <a:rPr lang="ru-RU" sz="2000" dirty="0" smtClean="0"/>
              <a:t> </a:t>
            </a:r>
            <a:r>
              <a:rPr lang="ru-RU" sz="2000" dirty="0" err="1" smtClean="0"/>
              <a:t>physalus</a:t>
            </a:r>
            <a:r>
              <a:rPr lang="ru-RU" sz="2000" dirty="0" smtClean="0"/>
              <a:t> </a:t>
            </a:r>
            <a:r>
              <a:rPr lang="ru-RU" sz="2000" dirty="0" err="1" smtClean="0"/>
              <a:t>physalus</a:t>
            </a:r>
            <a:r>
              <a:rPr lang="ru-RU" sz="2000" dirty="0" smtClean="0"/>
              <a:t> (</a:t>
            </a:r>
            <a:r>
              <a:rPr lang="ru-RU" sz="2000" dirty="0" err="1" smtClean="0"/>
              <a:t>Linnaeus</a:t>
            </a:r>
            <a:r>
              <a:rPr lang="ru-RU" sz="2000" dirty="0" smtClean="0"/>
              <a:t>, 1758) Отряд Китообразные – </a:t>
            </a:r>
            <a:r>
              <a:rPr lang="ru-RU" sz="2000" dirty="0" err="1" smtClean="0"/>
              <a:t>Cetacea</a:t>
            </a:r>
            <a:r>
              <a:rPr lang="ru-RU" sz="2000" dirty="0" smtClean="0"/>
              <a:t> Категория – II. Статус: имеет тенденцию к резкому сокращению численности. Для края очень редкий заходящий вид. Включён в Красные книги МСОП и РФ. Внешний облик. По размерам уступает лишь синему киту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22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</TotalTime>
  <Words>105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Красная книга  Красноярского края </vt:lpstr>
      <vt:lpstr>                             СНЕЖНЫЙ БАРАН (ПУТОРАНСКИЙ ПОДВИД) Ovis nivicola borealis (Eschscholtz, 1829) Отряд Парнокопытные – Artiodactyla Категория – III. Статус: редкий подвид с изолированным участком обитания. Занесён в Красную книгу РФ. Внешний облик. Животное средних размеров, имеет относительно массивное телосложение, ноги довольно толстые и короткие. </vt:lpstr>
      <vt:lpstr>АРХАР, ИЛИ АРГАЛИ Ovis ammon Linnaeus, 1758 Отряд Парнокопытные – Artiodactyla Категория – 0. Статус: вероятно, исчезнувший в пределах края вид. Занесён в Красную книгу РФ. Внешний облик. Крупное животное. Высота в холке до 135 см, масса тела до 216 кг.  </vt:lpstr>
      <vt:lpstr>                      КОЗЁЛ СИБИРСКИЙ, ИЛИ КОЗЁЛ ГОРНЫЙ, КОЗЕРОГ Capra sibirica Pallas, 1776 Отряд Парнокопытные – Artiodactyla (ДВЕ СУБПОПУЛЯЦИИ) Категории субпопуляций: Крыжинская – 0, Кашурниковская – 0. Статус: вероятно исчезнувшие группировки. Внешний облик. Длина тела самцов до 160 см, высота в холке до 100 см.</vt:lpstr>
      <vt:lpstr>                                                                  ЛОСЬ Alces alces pfizenmayeri Zukowsky, 1910 (ДВЕ СУБПОПУЛЯЦИИ) Отряд Парнокопытные – Artiodactyla Категории субпопуляций: Ужуро-кузнецко-ачинская – III, Солгонская – II. Статус: быстро сокращающиеся в численности группировки. Внешний облик. Крупный, мощный и высоконогий зверь. Масса тела лосей 300-744 кг у самцов.</vt:lpstr>
      <vt:lpstr>ОЛЕНЬ СЕВЕРНЫЙ (ЛЕСНОЙ ПОДВИД) Rangifer tarandus valentinae Flerov, 1933 (ДВЕ СУБПОПУЛЯЦИИ) Отряд Парнокопытные – Artiodactyla Категории субпопуляций: Ангарская – II, Алтае-саянская – II. Статус: сокращающиеся в численности группировки. Алтае-саянская популяция занесена в Красную книгу РФ. </vt:lpstr>
      <vt:lpstr>                                                     КОСУЛЯ СИБИРСКАЯ Capreolus pygargus Pallas, 1773 (ДВЕ СУБПОПУЛЯЦИИ) Отряд Парнокопытные – Artiodactyla Категории субпопуляций: Бузимо-кантатско-кемская – II, Улуйско-боготольско-ачинская – II. Статус: неуклонно сокращающиеся в численности группировки. Внешний облик. Довольно крупные звери легкого и изящного сложения. Масса тела достигает 58,8 кг.</vt:lpstr>
      <vt:lpstr>                                     ОЛЕНЬ БЛАГОРОДНЫЙ, МАРАЛ Cervus elaphus sibiricus Severtzov, 1873 (АРГИНСКАЯ СУБПОПУЛЯЦИЯ) Отряд Парнокопытные – Artiodactyla Категория – I. Статус: изолированная группировка, находящаяся под угрозой исчезновения. Внешний облик. Самый крупный среди представителей рода. Масса тела 220-305 кг у самцов, длина тела самцов 196-261 см.</vt:lpstr>
      <vt:lpstr>                               СЕВЕРНЫЙ ФИНВАЛ, ИЛИ СЕЛЬДЯНОЙ КИТ Balanoptera physalus physalus (Linnaeus, 1758) Отряд Китообразные – Cetacea Категория – II. Статус: имеет тенденцию к резкому сокращению численности. Для края очень редкий заходящий вид. Включён в Красные книги МСОП и РФ. Внешний облик. По размерам уступает лишь синему киту.</vt:lpstr>
      <vt:lpstr>                                          ПОЛЯРНАЯ ЮЖНАЯ ОВСЯНКА Emberiza pallasi pallasi Cabanis, 1851 Отряд Воробьинообразные – Passeriformes Категория – IV. Статус: малоизученная южно-палеарктическая птица с ограниченным ареалом, эндемик гор Южной Сибири. Внешний облик. Мелкая овсянка, масса тела 12-17 г, длина крыла самцов 65-78 мм. </vt:lpstr>
      <vt:lpstr>                                                                РЕМЕЗ Remiz pendulinus (Linnaeus, 1758) Отряд Воробьинообразные – Passeriformes  Категория – IV. Статус: редкая малоизученная птица с плохо выясненным гнездовым ареалом. Внешний облик. Мелкая птица, значительно меньше воробья. Отличается в природе своей окраской и повадками. </vt:lpstr>
      <vt:lpstr>                                                     УСАТАЯ СИНИЦА Panurus biarmicus (Linnaeus, 1758) Отряд Воробьинообразные – Passeriformes Категория – III. Статус: редкая малоизученная южно-палеарктическая птица с пятнистым ареалом. Внешний облик. Значительно меньше воробья с превышающим длину тела длинным ступенчатым, заострённым на конце хвостом. Масса тела 12-20 г.</vt:lpstr>
      <vt:lpstr>                                              СИБИРСКАЯ ГОРИХВОСТКА Phoenicurus auroreus (Pallas, 1776) Отряд Воробьинообразные – Passeriformes Категория – III. Статус: редкий слабоизученный вид. Внешний облик. Это небольшая (меньше воробья) птица с длинными ногами, похожая на обыкновенную горихвостку, но у самца сибирской горихвостки верх головы и зашеек сероватые.</vt:lpstr>
      <vt:lpstr>                                               СИБИРСКАЯ ПЕСТРОГРУДКА Bradypterus tacsanowskius (Swinhoe, 1871) Отряд Воробьинообразные – Passeriformes Категория – III. Статус: редкий вид с невыясненным для Красноярского края гнездовым ареалом и характером пребывания. Занесён в Приложение к Красной книге РФ. </vt:lpstr>
      <vt:lpstr>                                          ЧЕРНОГОРЛАЯ ЗАВИРУШКА Prunella atrogularis (Brandt, 1844) Отряд Воробьинообразные – Passeriformes Категория – III. Статус: редкая слабоизученная птица юга края. Внешний облик. Небольшая, размером с воробья, птица. Масса тела 17-22 г, размах крыльев 22-24 см. Самцы и самки слабо различаются лишь интенсивностью окраски.</vt:lpstr>
      <vt:lpstr>                                   АЛЬПИЙСКАЯ ЗАВИРУШКА Prunella collaris (Scopoli, 1769) Отряд Воробьинообразные – Passeriformes Категория – III. Статус: редкая слабоизученная птица высокогорий Евразии с прерывистым ареалом. Внешний облик. Оба пола окрашены одинаково. Голова, зашеек, зоб и грудь тёмно-серые, на серой спине ясно заметен рыжеватый оттенок. </vt:lpstr>
      <vt:lpstr>СЕРЫЙ СОРОКОПУТ Lanius excubitor Linnaeus, 1758 Отряд Воробьинообразные – Passeriformes Категория – IV. Статус: редкая малоизученная птица с плохо выясненным гнездовым ареалом. Сорокопут обыкновенный (L. e. excubitor) занесен в Красную книгу РФ. Внешний облик. Размером несколько больше скворца.</vt:lpstr>
      <vt:lpstr>Красная книга Красноярского края</vt:lpstr>
    </vt:vector>
  </TitlesOfParts>
  <Company>Schooll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Красноярского края </dc:title>
  <dc:creator>User</dc:creator>
  <cp:lastModifiedBy>User</cp:lastModifiedBy>
  <cp:revision>15</cp:revision>
  <dcterms:created xsi:type="dcterms:W3CDTF">2014-01-22T11:49:50Z</dcterms:created>
  <dcterms:modified xsi:type="dcterms:W3CDTF">2014-01-22T16:26:15Z</dcterms:modified>
</cp:coreProperties>
</file>